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42" r:id="rId2"/>
    <p:sldId id="256" r:id="rId3"/>
    <p:sldId id="257" r:id="rId4"/>
    <p:sldId id="616" r:id="rId5"/>
    <p:sldId id="631" r:id="rId6"/>
    <p:sldId id="632" r:id="rId7"/>
    <p:sldId id="640" r:id="rId8"/>
    <p:sldId id="637" r:id="rId9"/>
    <p:sldId id="639" r:id="rId10"/>
    <p:sldId id="261" r:id="rId11"/>
    <p:sldId id="265" r:id="rId12"/>
    <p:sldId id="635" r:id="rId13"/>
    <p:sldId id="263" r:id="rId14"/>
    <p:sldId id="641" r:id="rId15"/>
    <p:sldId id="638" r:id="rId16"/>
    <p:sldId id="266" r:id="rId17"/>
    <p:sldId id="636" r:id="rId18"/>
    <p:sldId id="270"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lf Rickmo" initials="RR" lastIdx="1" clrIdx="0">
    <p:extLst>
      <p:ext uri="{19B8F6BF-5375-455C-9EA6-DF929625EA0E}">
        <p15:presenceInfo xmlns:p15="http://schemas.microsoft.com/office/powerpoint/2012/main" userId="47c7cafaf61caa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5852" autoAdjust="0"/>
  </p:normalViewPr>
  <p:slideViewPr>
    <p:cSldViewPr snapToGrid="0">
      <p:cViewPr varScale="1">
        <p:scale>
          <a:sx n="93" d="100"/>
          <a:sy n="93" d="100"/>
        </p:scale>
        <p:origin x="77" y="149"/>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6BAEE-31CF-4218-AEB2-D0FE7C49EFA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C17C68D-6CC7-4D41-8D94-809CA3865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303D765-467D-482A-921A-71199930768B}"/>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C516D469-ED16-480E-9515-5FB93F9C9A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1A05295-8EA1-4605-A628-718764BD3488}"/>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277765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F4555-752A-408C-A453-3492971A50C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7055F8F-A4C4-421F-9648-6BE638432DC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E0CBA3-1BE4-4E22-9B37-9600C6185C72}"/>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21F47C9A-0F15-4F3E-830F-87F33192A1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E01C0B-A0E2-4C8A-923F-B1BCCF76C98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53094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E0ECFEB-F290-4F29-9B83-E620880B592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5F7F0A-81AF-4B75-B1AF-87B499398D9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C3F495-CCBC-4D77-A656-E54F3141BCDE}"/>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AB88E5D5-0B36-498E-A49A-6E23FA25A4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5EB81E-C0C8-49C3-BC08-A959CECDB6E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301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C77077-C783-47B2-8343-F335078C066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9E249B9-47B8-4B58-A787-AF5083E6545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CD156C-E330-431B-BB90-74478F006768}"/>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81C12026-DF45-4B8A-9062-A5C3C289A9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7D6B5FB-940D-40CF-A7F9-752C439EE89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60870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F60885-4960-4817-B873-01FE00C1B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C80DA4D-6B80-463D-8F6D-EDE1BBF26C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59FA6B7-B17A-4383-8D37-3453C156B136}"/>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1781890F-0C0C-44AB-9349-3CC345DFED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8D00BD9-04FA-45D0-A0D8-CF2734B2F7D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9428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0A0D9-2753-468F-BAB8-38AB78FD14C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B209B60-8090-4646-97A2-12C7EFC4E4C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C176FC-74A4-40D4-9643-565A1E2E3DB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1ADB39B-4F4E-41E6-B290-D4E6AEF0DFA1}"/>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6" name="Platshållare för sidfot 5">
            <a:extLst>
              <a:ext uri="{FF2B5EF4-FFF2-40B4-BE49-F238E27FC236}">
                <a16:creationId xmlns:a16="http://schemas.microsoft.com/office/drawing/2014/main" id="{40ED817A-E45B-4D80-93E7-DED810C0C2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62461E-77B4-43EB-AD2E-AFA4D6BBB77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4951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3586AE-4BA5-4578-9BEE-FEB98A57A39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CF11E1-CFBA-4DA6-A308-89E515CF25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4824A3D-7A85-4463-9EF1-1478F68C47A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B66450-DD79-49F4-9129-5D3328793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086B97A-C2A7-428F-B1C2-4F948A68EE8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CC6332B-4F6C-42CF-BE98-B4C9DDA10C6A}"/>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8" name="Platshållare för sidfot 7">
            <a:extLst>
              <a:ext uri="{FF2B5EF4-FFF2-40B4-BE49-F238E27FC236}">
                <a16:creationId xmlns:a16="http://schemas.microsoft.com/office/drawing/2014/main" id="{B468D21D-9D0F-48A7-8F14-F2BBAF29387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4AADD79-397B-4905-8D6B-612D62F424E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82445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89B963-8E70-44D9-AB01-B6FE7BA2DC9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8C8A831-8883-4314-9E3D-1F6B81112361}"/>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4" name="Platshållare för sidfot 3">
            <a:extLst>
              <a:ext uri="{FF2B5EF4-FFF2-40B4-BE49-F238E27FC236}">
                <a16:creationId xmlns:a16="http://schemas.microsoft.com/office/drawing/2014/main" id="{A8B8CE12-BC16-4019-B9BE-90BE625C966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AB25ADB-660F-420B-ABB1-5C63169274D6}"/>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93941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EB06C9-223F-4DBA-815C-9EF88754DC02}"/>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3" name="Platshållare för sidfot 2">
            <a:extLst>
              <a:ext uri="{FF2B5EF4-FFF2-40B4-BE49-F238E27FC236}">
                <a16:creationId xmlns:a16="http://schemas.microsoft.com/office/drawing/2014/main" id="{1F7536D2-FDF3-4114-81CA-1F28DD4DF0D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5AD18A-726C-4155-A659-4B4BC972591B}"/>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53957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526783-E726-405B-B673-DADC3C27B4F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3C26BB-DD31-4568-AE70-4D84F65B4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DD4B53C-E04F-4040-AD9B-FF2AAE385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216B520-62BB-4AA5-97A6-A5CB9A0F9113}"/>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6" name="Platshållare för sidfot 5">
            <a:extLst>
              <a:ext uri="{FF2B5EF4-FFF2-40B4-BE49-F238E27FC236}">
                <a16:creationId xmlns:a16="http://schemas.microsoft.com/office/drawing/2014/main" id="{5D9E1CDE-4C10-4125-8EF8-E3EF341DF2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E9228A8-2F8C-444A-A23E-EF43B4A3C85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68703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731208-8B88-420A-9B52-83680043367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15A0F7-79E8-4344-A3C3-BF1D98FFE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11659D2-8EEF-4C0B-82E2-ACB9A09B8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8AFB9F-2A18-4A8B-8B4A-AD6B031D1806}"/>
              </a:ext>
            </a:extLst>
          </p:cNvPr>
          <p:cNvSpPr>
            <a:spLocks noGrp="1"/>
          </p:cNvSpPr>
          <p:nvPr>
            <p:ph type="dt" sz="half" idx="10"/>
          </p:nvPr>
        </p:nvSpPr>
        <p:spPr/>
        <p:txBody>
          <a:bodyPr/>
          <a:lstStyle/>
          <a:p>
            <a:fld id="{039CAEE5-9CDB-4350-8187-D05468E271EC}" type="datetimeFigureOut">
              <a:rPr lang="sv-SE" smtClean="0"/>
              <a:t>2021-05-23</a:t>
            </a:fld>
            <a:endParaRPr lang="sv-SE"/>
          </a:p>
        </p:txBody>
      </p:sp>
      <p:sp>
        <p:nvSpPr>
          <p:cNvPr id="6" name="Platshållare för sidfot 5">
            <a:extLst>
              <a:ext uri="{FF2B5EF4-FFF2-40B4-BE49-F238E27FC236}">
                <a16:creationId xmlns:a16="http://schemas.microsoft.com/office/drawing/2014/main" id="{027A29B9-4919-40C7-B8F9-9AC93C2889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1C33152-8912-4DD0-901C-F11DC340E9D1}"/>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15193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D77C976-11DA-47E1-BD75-26EC3FF26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2D06BB9-CCA8-4FDA-977E-6E3A3AF64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D7437F-09E8-4212-8CC4-6E130ED1CE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CAEE5-9CDB-4350-8187-D05468E271EC}" type="datetimeFigureOut">
              <a:rPr lang="sv-SE" smtClean="0"/>
              <a:t>2021-05-23</a:t>
            </a:fld>
            <a:endParaRPr lang="sv-SE"/>
          </a:p>
        </p:txBody>
      </p:sp>
      <p:sp>
        <p:nvSpPr>
          <p:cNvPr id="5" name="Platshållare för sidfot 4">
            <a:extLst>
              <a:ext uri="{FF2B5EF4-FFF2-40B4-BE49-F238E27FC236}">
                <a16:creationId xmlns:a16="http://schemas.microsoft.com/office/drawing/2014/main" id="{7A2BE6AD-253A-4CA5-B20E-155087BAC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0E6BB4B-C340-4367-9307-485F35B8AE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1DFA1-FC00-4B61-A756-0B8EBED0ED49}" type="slidenum">
              <a:rPr lang="sv-SE" smtClean="0"/>
              <a:t>‹#›</a:t>
            </a:fld>
            <a:endParaRPr lang="sv-SE"/>
          </a:p>
        </p:txBody>
      </p:sp>
    </p:spTree>
    <p:extLst>
      <p:ext uri="{BB962C8B-B14F-4D97-AF65-F5344CB8AC3E}">
        <p14:creationId xmlns:p14="http://schemas.microsoft.com/office/powerpoint/2010/main" val="386541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805235" y="799069"/>
            <a:ext cx="6670074" cy="4621427"/>
          </a:xfrm>
        </p:spPr>
        <p:txBody>
          <a:bodyPr vert="horz" lIns="91440" tIns="45720" rIns="91440" bIns="45720" rtlCol="0" anchor="b">
            <a:normAutofit/>
          </a:bodyPr>
          <a:lstStyle/>
          <a:p>
            <a:pPr algn="ctr"/>
            <a:r>
              <a:rPr lang="en-US" b="1" dirty="0" err="1">
                <a:solidFill>
                  <a:srgbClr val="FF0000"/>
                </a:solidFill>
              </a:rPr>
              <a:t>På</a:t>
            </a:r>
            <a:r>
              <a:rPr lang="en-US" b="1" dirty="0">
                <a:solidFill>
                  <a:srgbClr val="FF0000"/>
                </a:solidFill>
              </a:rPr>
              <a:t> </a:t>
            </a:r>
            <a:r>
              <a:rPr lang="en-US" b="1" dirty="0" err="1">
                <a:solidFill>
                  <a:srgbClr val="FF0000"/>
                </a:solidFill>
              </a:rPr>
              <a:t>grund</a:t>
            </a:r>
            <a:r>
              <a:rPr lang="en-US" b="1" dirty="0">
                <a:solidFill>
                  <a:srgbClr val="FF0000"/>
                </a:solidFill>
              </a:rPr>
              <a:t> av </a:t>
            </a:r>
            <a:r>
              <a:rPr lang="en-US" b="1" dirty="0" err="1">
                <a:solidFill>
                  <a:srgbClr val="FF0000"/>
                </a:solidFill>
              </a:rPr>
              <a:t>pågående</a:t>
            </a:r>
            <a:r>
              <a:rPr lang="en-US" b="1" dirty="0">
                <a:solidFill>
                  <a:srgbClr val="FF0000"/>
                </a:solidFill>
              </a:rPr>
              <a:t> VM-match </a:t>
            </a:r>
            <a:r>
              <a:rPr lang="en-US" b="1" dirty="0" err="1">
                <a:solidFill>
                  <a:srgbClr val="FF0000"/>
                </a:solidFill>
              </a:rPr>
              <a:t>skjuter</a:t>
            </a:r>
            <a:r>
              <a:rPr lang="en-US" b="1" dirty="0">
                <a:solidFill>
                  <a:srgbClr val="FF0000"/>
                </a:solidFill>
              </a:rPr>
              <a:t> vi </a:t>
            </a:r>
            <a:r>
              <a:rPr lang="en-US" b="1" dirty="0" err="1">
                <a:solidFill>
                  <a:srgbClr val="FF0000"/>
                </a:solidFill>
              </a:rPr>
              <a:t>på</a:t>
            </a:r>
            <a:r>
              <a:rPr lang="en-US" b="1" dirty="0">
                <a:solidFill>
                  <a:srgbClr val="FF0000"/>
                </a:solidFill>
              </a:rPr>
              <a:t> </a:t>
            </a:r>
            <a:r>
              <a:rPr lang="en-US" b="1" dirty="0" err="1">
                <a:solidFill>
                  <a:srgbClr val="FF0000"/>
                </a:solidFill>
              </a:rPr>
              <a:t>starten</a:t>
            </a:r>
            <a:r>
              <a:rPr lang="en-US" b="1" dirty="0">
                <a:solidFill>
                  <a:srgbClr val="FF0000"/>
                </a:solidFill>
              </a:rPr>
              <a:t> av </a:t>
            </a:r>
            <a:r>
              <a:rPr lang="en-US" b="1" dirty="0" err="1">
                <a:solidFill>
                  <a:srgbClr val="FF0000"/>
                </a:solidFill>
              </a:rPr>
              <a:t>mötet</a:t>
            </a:r>
            <a:r>
              <a:rPr lang="en-US" b="1" dirty="0">
                <a:solidFill>
                  <a:srgbClr val="FF0000"/>
                </a:solidFill>
              </a:rPr>
              <a:t> till </a:t>
            </a:r>
            <a:r>
              <a:rPr lang="en-US" b="1" dirty="0" err="1">
                <a:solidFill>
                  <a:srgbClr val="FF0000"/>
                </a:solidFill>
              </a:rPr>
              <a:t>direkt</a:t>
            </a:r>
            <a:r>
              <a:rPr lang="en-US" b="1" dirty="0">
                <a:solidFill>
                  <a:srgbClr val="FF0000"/>
                </a:solidFill>
              </a:rPr>
              <a:t> </a:t>
            </a:r>
            <a:r>
              <a:rPr lang="en-US" b="1" dirty="0" err="1">
                <a:solidFill>
                  <a:srgbClr val="FF0000"/>
                </a:solidFill>
              </a:rPr>
              <a:t>efter</a:t>
            </a:r>
            <a:r>
              <a:rPr lang="en-US" b="1" dirty="0">
                <a:solidFill>
                  <a:srgbClr val="FF0000"/>
                </a:solidFill>
              </a:rPr>
              <a:t> </a:t>
            </a:r>
            <a:r>
              <a:rPr lang="en-US" b="1" dirty="0" err="1">
                <a:solidFill>
                  <a:srgbClr val="FF0000"/>
                </a:solidFill>
              </a:rPr>
              <a:t>avslutade</a:t>
            </a:r>
            <a:r>
              <a:rPr lang="en-US" b="1" dirty="0">
                <a:solidFill>
                  <a:srgbClr val="FF0000"/>
                </a:solidFill>
              </a:rPr>
              <a:t> match </a:t>
            </a:r>
            <a:r>
              <a:rPr lang="en-US" b="1" dirty="0" err="1">
                <a:solidFill>
                  <a:srgbClr val="FF0000"/>
                </a:solidFill>
              </a:rPr>
              <a:t>mellan</a:t>
            </a:r>
            <a:r>
              <a:rPr lang="en-US" b="1" dirty="0">
                <a:solidFill>
                  <a:srgbClr val="FF0000"/>
                </a:solidFill>
              </a:rPr>
              <a:t> Sverige - Belarus</a:t>
            </a:r>
            <a:br>
              <a:rPr lang="en-US" sz="3200" dirty="0">
                <a:solidFill>
                  <a:srgbClr val="FF0000"/>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49181584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80B4FB5-369F-41D4-A525-F209DD76A64A}"/>
              </a:ext>
            </a:extLst>
          </p:cNvPr>
          <p:cNvSpPr>
            <a:spLocks noGrp="1"/>
          </p:cNvSpPr>
          <p:nvPr>
            <p:ph type="title"/>
          </p:nvPr>
        </p:nvSpPr>
        <p:spPr>
          <a:xfrm>
            <a:off x="5106151" y="311972"/>
            <a:ext cx="6490593" cy="5282004"/>
          </a:xfrm>
        </p:spPr>
        <p:txBody>
          <a:bodyPr vert="horz" lIns="91440" tIns="45720" rIns="91440" bIns="45720" rtlCol="0" anchor="b">
            <a:noAutofit/>
          </a:bodyPr>
          <a:lstStyle/>
          <a:p>
            <a:pPr marL="457200" indent="-457200" algn="ctr">
              <a:buFont typeface="Arial" panose="020B0604020202020204" pitchFamily="34" charset="0"/>
              <a:buChar char="•"/>
            </a:pP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r>
              <a:rPr lang="en-US" sz="2800" dirty="0">
                <a:solidFill>
                  <a:srgbClr val="FFFF00"/>
                </a:solidFill>
              </a:rPr>
              <a:t>-</a:t>
            </a:r>
            <a:r>
              <a:rPr lang="en-US" sz="2800" b="1" dirty="0">
                <a:solidFill>
                  <a:srgbClr val="FFFF00"/>
                </a:solidFill>
              </a:rPr>
              <a:t>Tre </a:t>
            </a:r>
            <a:r>
              <a:rPr lang="en-US" sz="2800" b="1" dirty="0" err="1">
                <a:solidFill>
                  <a:srgbClr val="FFFF00"/>
                </a:solidFill>
              </a:rPr>
              <a:t>Puckar</a:t>
            </a:r>
            <a:r>
              <a:rPr lang="en-US" sz="2800" b="1" dirty="0">
                <a:solidFill>
                  <a:srgbClr val="FFFF00"/>
                </a:solidFill>
              </a:rPr>
              <a:t> - Anders </a:t>
            </a:r>
            <a:r>
              <a:rPr lang="en-US" sz="2800" b="1" dirty="0" err="1">
                <a:solidFill>
                  <a:srgbClr val="FFFF00"/>
                </a:solidFill>
              </a:rPr>
              <a:t>Larssons</a:t>
            </a:r>
            <a:r>
              <a:rPr lang="en-US" sz="2800" b="1" dirty="0">
                <a:solidFill>
                  <a:srgbClr val="FFFF00"/>
                </a:solidFill>
              </a:rPr>
              <a:t> </a:t>
            </a:r>
            <a:r>
              <a:rPr lang="en-US" sz="2800" b="1" dirty="0" err="1">
                <a:solidFill>
                  <a:srgbClr val="FFFF00"/>
                </a:solidFill>
              </a:rPr>
              <a:t>föredrag</a:t>
            </a:r>
            <a:br>
              <a:rPr lang="en-US" sz="2800" dirty="0">
                <a:solidFill>
                  <a:srgbClr val="FFFF00"/>
                </a:solidFill>
              </a:rPr>
            </a:br>
            <a:r>
              <a:rPr lang="en-US" sz="2800" dirty="0">
                <a:solidFill>
                  <a:srgbClr val="FFFF00"/>
                </a:solidFill>
              </a:rPr>
              <a:t>-</a:t>
            </a:r>
            <a:r>
              <a:rPr lang="en-US" sz="2800" dirty="0" err="1">
                <a:solidFill>
                  <a:srgbClr val="FFFF00"/>
                </a:solidFill>
              </a:rPr>
              <a:t>Projektsödet</a:t>
            </a:r>
            <a:r>
              <a:rPr lang="en-US" sz="2800" dirty="0">
                <a:solidFill>
                  <a:srgbClr val="FFFF00"/>
                </a:solidFill>
              </a:rPr>
              <a:t> RF </a:t>
            </a:r>
            <a:r>
              <a:rPr lang="en-US" sz="2800" dirty="0" err="1">
                <a:solidFill>
                  <a:srgbClr val="FFFF00"/>
                </a:solidFill>
              </a:rPr>
              <a:t>Skolsamverkan</a:t>
            </a:r>
            <a:br>
              <a:rPr lang="en-US" sz="2800" dirty="0">
                <a:solidFill>
                  <a:srgbClr val="FFFF00"/>
                </a:solidFill>
              </a:rPr>
            </a:br>
            <a:r>
              <a:rPr lang="en-US" sz="2800" dirty="0" err="1">
                <a:solidFill>
                  <a:srgbClr val="FFFF00"/>
                </a:solidFill>
              </a:rPr>
              <a:t>Hockeykontorsläget</a:t>
            </a:r>
            <a:br>
              <a:rPr lang="en-US" sz="2800" dirty="0">
                <a:solidFill>
                  <a:srgbClr val="FFFF00"/>
                </a:solidFill>
              </a:rPr>
            </a:br>
            <a:r>
              <a:rPr lang="en-US" sz="1600" dirty="0">
                <a:solidFill>
                  <a:schemeClr val="bg1"/>
                </a:solidFill>
              </a:rPr>
              <a:t>(</a:t>
            </a:r>
            <a:r>
              <a:rPr lang="en-US" sz="1600" dirty="0" err="1">
                <a:solidFill>
                  <a:schemeClr val="bg1"/>
                </a:solidFill>
              </a:rPr>
              <a:t>idag</a:t>
            </a:r>
            <a:r>
              <a:rPr lang="en-US" sz="1600" dirty="0">
                <a:solidFill>
                  <a:schemeClr val="bg1"/>
                </a:solidFill>
              </a:rPr>
              <a:t> om </a:t>
            </a:r>
            <a:r>
              <a:rPr lang="en-US" sz="1600" dirty="0" err="1">
                <a:solidFill>
                  <a:schemeClr val="bg1"/>
                </a:solidFill>
              </a:rPr>
              <a:t>Hockeykontorschefsrekryteringen</a:t>
            </a:r>
            <a:r>
              <a:rPr lang="en-US" sz="1600" dirty="0">
                <a:solidFill>
                  <a:schemeClr val="bg1"/>
                </a:solidFill>
              </a:rPr>
              <a:t>)</a:t>
            </a:r>
            <a:br>
              <a:rPr lang="en-US" sz="1600" dirty="0">
                <a:solidFill>
                  <a:schemeClr val="bg1"/>
                </a:solidFill>
              </a:rPr>
            </a:br>
            <a:r>
              <a:rPr lang="en-US" sz="1600" dirty="0">
                <a:solidFill>
                  <a:schemeClr val="bg1"/>
                </a:solidFill>
              </a:rPr>
              <a:t>-</a:t>
            </a:r>
            <a:r>
              <a:rPr lang="en-US" sz="2800" b="1" dirty="0" err="1">
                <a:solidFill>
                  <a:srgbClr val="FFFF00"/>
                </a:solidFill>
              </a:rPr>
              <a:t>Enkätsvaren</a:t>
            </a:r>
            <a:r>
              <a:rPr lang="en-US" sz="2800" b="1" dirty="0">
                <a:solidFill>
                  <a:srgbClr val="FFFF00"/>
                </a:solidFill>
              </a:rPr>
              <a:t> </a:t>
            </a:r>
            <a:br>
              <a:rPr lang="en-US" sz="2800" b="1" dirty="0">
                <a:solidFill>
                  <a:srgbClr val="FFFF00"/>
                </a:solidFill>
              </a:rPr>
            </a:br>
            <a:r>
              <a:rPr lang="en-US" sz="2800" b="1" dirty="0">
                <a:solidFill>
                  <a:srgbClr val="FFFF00"/>
                </a:solidFill>
              </a:rPr>
              <a:t>-</a:t>
            </a:r>
            <a:r>
              <a:rPr lang="en-US" sz="2800" b="1" dirty="0" err="1">
                <a:solidFill>
                  <a:srgbClr val="FFFF00"/>
                </a:solidFill>
              </a:rPr>
              <a:t>Funktionärskommittén</a:t>
            </a:r>
            <a:br>
              <a:rPr lang="en-US" sz="2800" b="1" dirty="0">
                <a:solidFill>
                  <a:srgbClr val="FFFF00"/>
                </a:solidFill>
              </a:rPr>
            </a:br>
            <a:r>
              <a:rPr lang="en-US" sz="2000" b="1" dirty="0">
                <a:solidFill>
                  <a:srgbClr val="FFFF00"/>
                </a:solidFill>
              </a:rPr>
              <a:t>-”</a:t>
            </a:r>
            <a:r>
              <a:rPr lang="en-US" sz="2000" b="1" dirty="0" err="1">
                <a:solidFill>
                  <a:srgbClr val="FFFF00"/>
                </a:solidFill>
              </a:rPr>
              <a:t>Möte</a:t>
            </a:r>
            <a:r>
              <a:rPr lang="en-US" sz="2000" b="1" dirty="0">
                <a:solidFill>
                  <a:srgbClr val="FFFF00"/>
                </a:solidFill>
              </a:rPr>
              <a:t> med </a:t>
            </a:r>
            <a:r>
              <a:rPr lang="en-US" sz="2000" b="1" dirty="0" err="1">
                <a:solidFill>
                  <a:srgbClr val="FFFF00"/>
                </a:solidFill>
              </a:rPr>
              <a:t>sportansvariga</a:t>
            </a:r>
            <a:r>
              <a:rPr lang="en-US" sz="2000" b="1" dirty="0">
                <a:solidFill>
                  <a:srgbClr val="FFFF00"/>
                </a:solidFill>
              </a:rPr>
              <a:t>”</a:t>
            </a:r>
            <a:br>
              <a:rPr lang="en-US" sz="2000" b="1" dirty="0">
                <a:solidFill>
                  <a:srgbClr val="FFFF00"/>
                </a:solidFill>
              </a:rPr>
            </a:br>
            <a:r>
              <a:rPr lang="en-US" sz="2800" b="1" dirty="0">
                <a:solidFill>
                  <a:srgbClr val="FFFF00"/>
                </a:solidFill>
              </a:rPr>
              <a:t>-</a:t>
            </a:r>
            <a:r>
              <a:rPr lang="en-US" sz="2800" b="1" dirty="0" err="1">
                <a:solidFill>
                  <a:srgbClr val="FFFF00"/>
                </a:solidFill>
              </a:rPr>
              <a:t>Utvecklinskommittén</a:t>
            </a:r>
            <a:br>
              <a:rPr lang="en-US" sz="1600" b="1" dirty="0">
                <a:solidFill>
                  <a:schemeClr val="bg1"/>
                </a:solidFill>
              </a:rPr>
            </a:br>
            <a:r>
              <a:rPr lang="en-US" sz="2800" b="1" dirty="0">
                <a:solidFill>
                  <a:srgbClr val="FFFF00"/>
                </a:solidFill>
              </a:rPr>
              <a:t>-</a:t>
            </a:r>
            <a:r>
              <a:rPr lang="en-US" sz="2800" b="1" dirty="0" err="1">
                <a:solidFill>
                  <a:srgbClr val="FFFF00"/>
                </a:solidFill>
              </a:rPr>
              <a:t>Utbildningskommittén</a:t>
            </a:r>
            <a:r>
              <a:rPr lang="en-US" sz="2800" b="1" dirty="0">
                <a:solidFill>
                  <a:srgbClr val="FFFF00"/>
                </a:solidFill>
              </a:rPr>
              <a:t> </a:t>
            </a:r>
            <a:br>
              <a:rPr lang="en-US" sz="2800" b="1" dirty="0">
                <a:solidFill>
                  <a:srgbClr val="FFFF00"/>
                </a:solidFill>
              </a:rPr>
            </a:br>
            <a:r>
              <a:rPr lang="en-US" sz="2800" b="1" dirty="0">
                <a:solidFill>
                  <a:srgbClr val="FFFF00"/>
                </a:solidFill>
              </a:rPr>
              <a:t>-</a:t>
            </a:r>
            <a:r>
              <a:rPr lang="en-US" sz="2800" b="1" dirty="0" err="1">
                <a:solidFill>
                  <a:srgbClr val="FFFF00"/>
                </a:solidFill>
              </a:rPr>
              <a:t>Nationell</a:t>
            </a:r>
            <a:r>
              <a:rPr lang="en-US" sz="2800" b="1" dirty="0">
                <a:solidFill>
                  <a:srgbClr val="FFFF00"/>
                </a:solidFill>
              </a:rPr>
              <a:t> Information </a:t>
            </a:r>
            <a:r>
              <a:rPr lang="en-US" sz="2800" b="1" dirty="0" err="1">
                <a:solidFill>
                  <a:srgbClr val="FFFF00"/>
                </a:solidFill>
              </a:rPr>
              <a:t>från</a:t>
            </a:r>
            <a:r>
              <a:rPr lang="en-US" sz="2800" b="1" dirty="0">
                <a:solidFill>
                  <a:srgbClr val="FFFF00"/>
                </a:solidFill>
              </a:rPr>
              <a:t> SIF</a:t>
            </a:r>
            <a:br>
              <a:rPr lang="en-US" sz="2800" b="1" dirty="0">
                <a:solidFill>
                  <a:srgbClr val="FFFF00"/>
                </a:solidFill>
              </a:rPr>
            </a:br>
            <a:r>
              <a:rPr lang="en-US" sz="2800" b="1" dirty="0">
                <a:solidFill>
                  <a:srgbClr val="FFFF00"/>
                </a:solidFill>
              </a:rPr>
              <a:t>-</a:t>
            </a:r>
            <a:r>
              <a:rPr lang="en-US" sz="2800" b="1" dirty="0" err="1">
                <a:solidFill>
                  <a:srgbClr val="FFFF00"/>
                </a:solidFill>
              </a:rPr>
              <a:t>Årsmötet</a:t>
            </a:r>
            <a:r>
              <a:rPr lang="en-US" sz="2800" b="1" dirty="0">
                <a:solidFill>
                  <a:srgbClr val="FFFF00"/>
                </a:solidFill>
              </a:rPr>
              <a:t> 5/6 kl 10.00 –digital</a:t>
            </a:r>
            <a:br>
              <a:rPr lang="en-US" sz="2800" b="1" dirty="0">
                <a:solidFill>
                  <a:srgbClr val="FFFF00"/>
                </a:solidFill>
              </a:rPr>
            </a:br>
            <a:r>
              <a:rPr lang="en-US" sz="1600" b="1" dirty="0" err="1">
                <a:solidFill>
                  <a:schemeClr val="bg1"/>
                </a:solidFill>
              </a:rPr>
              <a:t>Återkommer</a:t>
            </a:r>
            <a:r>
              <a:rPr lang="en-US" sz="1600" b="1" dirty="0">
                <a:solidFill>
                  <a:schemeClr val="bg1"/>
                </a:solidFill>
              </a:rPr>
              <a:t> </a:t>
            </a:r>
            <a:r>
              <a:rPr lang="en-US" sz="1600" b="1" dirty="0" err="1">
                <a:solidFill>
                  <a:schemeClr val="bg1"/>
                </a:solidFill>
              </a:rPr>
              <a:t>idag</a:t>
            </a:r>
            <a:r>
              <a:rPr lang="en-US" sz="1600" b="1" dirty="0">
                <a:solidFill>
                  <a:schemeClr val="bg1"/>
                </a:solidFill>
              </a:rPr>
              <a:t>…</a:t>
            </a:r>
            <a:br>
              <a:rPr lang="en-US" sz="1600" b="1" dirty="0">
                <a:solidFill>
                  <a:schemeClr val="bg1"/>
                </a:solidFill>
              </a:rPr>
            </a:br>
            <a:r>
              <a:rPr lang="en-US" sz="2800" b="1" dirty="0">
                <a:solidFill>
                  <a:srgbClr val="FFFF00"/>
                </a:solidFill>
              </a:rPr>
              <a:t>-</a:t>
            </a:r>
            <a:r>
              <a:rPr lang="en-US" sz="2800" b="1" dirty="0" err="1">
                <a:solidFill>
                  <a:srgbClr val="FFFF00"/>
                </a:solidFill>
              </a:rPr>
              <a:t>Inkomna</a:t>
            </a:r>
            <a:r>
              <a:rPr lang="en-US" sz="2800" b="1" dirty="0">
                <a:solidFill>
                  <a:srgbClr val="FFFF00"/>
                </a:solidFill>
              </a:rPr>
              <a:t> </a:t>
            </a:r>
            <a:r>
              <a:rPr lang="en-US" sz="2800" b="1" dirty="0" err="1">
                <a:solidFill>
                  <a:srgbClr val="FFFF00"/>
                </a:solidFill>
              </a:rPr>
              <a:t>frågor</a:t>
            </a:r>
            <a:br>
              <a:rPr lang="en-US" sz="1600" b="1" dirty="0">
                <a:solidFill>
                  <a:schemeClr val="bg1"/>
                </a:solidFill>
              </a:rPr>
            </a:br>
            <a:endParaRPr lang="en-US" sz="1800" dirty="0">
              <a:solidFill>
                <a:schemeClr val="bg1"/>
              </a:solidFill>
            </a:endParaRPr>
          </a:p>
        </p:txBody>
      </p:sp>
      <p:pic>
        <p:nvPicPr>
          <p:cNvPr id="5" name="Platshållare för innehåll 4">
            <a:extLst>
              <a:ext uri="{FF2B5EF4-FFF2-40B4-BE49-F238E27FC236}">
                <a16:creationId xmlns:a16="http://schemas.microsoft.com/office/drawing/2014/main" id="{5F374469-673B-4415-BE77-5836A5E571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20781" y="-1"/>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extruta 2">
            <a:extLst>
              <a:ext uri="{FF2B5EF4-FFF2-40B4-BE49-F238E27FC236}">
                <a16:creationId xmlns:a16="http://schemas.microsoft.com/office/drawing/2014/main" id="{1FE24F3D-29DA-4552-9C72-35E2C3D4279C}"/>
              </a:ext>
            </a:extLst>
          </p:cNvPr>
          <p:cNvSpPr txBox="1"/>
          <p:nvPr/>
        </p:nvSpPr>
        <p:spPr>
          <a:xfrm>
            <a:off x="238897" y="683742"/>
            <a:ext cx="3097427" cy="1200329"/>
          </a:xfrm>
          <a:prstGeom prst="rect">
            <a:avLst/>
          </a:prstGeom>
          <a:noFill/>
        </p:spPr>
        <p:txBody>
          <a:bodyPr wrap="square" rtlCol="0">
            <a:spAutoFit/>
          </a:bodyPr>
          <a:lstStyle/>
          <a:p>
            <a:r>
              <a:rPr lang="sv-SE" sz="3600" b="1" dirty="0">
                <a:solidFill>
                  <a:srgbClr val="FFFF00"/>
                </a:solidFill>
              </a:rPr>
              <a:t>Återblick från mötet 25 april</a:t>
            </a:r>
          </a:p>
        </p:txBody>
      </p:sp>
    </p:spTree>
    <p:extLst>
      <p:ext uri="{BB962C8B-B14F-4D97-AF65-F5344CB8AC3E}">
        <p14:creationId xmlns:p14="http://schemas.microsoft.com/office/powerpoint/2010/main" val="2040427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B28D4C1-5E07-4601-B254-0C8D6225777C}"/>
              </a:ext>
            </a:extLst>
          </p:cNvPr>
          <p:cNvSpPr>
            <a:spLocks noGrp="1"/>
          </p:cNvSpPr>
          <p:nvPr>
            <p:ph type="title"/>
          </p:nvPr>
        </p:nvSpPr>
        <p:spPr>
          <a:xfrm>
            <a:off x="4793362" y="400722"/>
            <a:ext cx="6910279" cy="6056555"/>
          </a:xfrm>
        </p:spPr>
        <p:txBody>
          <a:bodyPr vert="horz" lIns="91440" tIns="45720" rIns="91440" bIns="45720" rtlCol="0" anchor="b">
            <a:normAutofit fontScale="90000"/>
          </a:bodyPr>
          <a:lstStyle/>
          <a:p>
            <a:pPr algn="ctr"/>
            <a:r>
              <a:rPr lang="en-US" sz="2800" b="1" dirty="0" err="1">
                <a:solidFill>
                  <a:srgbClr val="FFFF00"/>
                </a:solidFill>
              </a:rPr>
              <a:t>RegionsFörbundet</a:t>
            </a:r>
            <a:r>
              <a:rPr lang="en-US" sz="2800" b="1" dirty="0">
                <a:solidFill>
                  <a:srgbClr val="FFFF00"/>
                </a:solidFill>
              </a:rPr>
              <a:t> </a:t>
            </a:r>
            <a:r>
              <a:rPr lang="en-US" sz="2800" b="1" dirty="0" err="1">
                <a:solidFill>
                  <a:srgbClr val="FFFF00"/>
                </a:solidFill>
              </a:rPr>
              <a:t>IshockeyVäst-Hockeykontor</a:t>
            </a:r>
            <a:r>
              <a:rPr lang="en-US" sz="2800" b="1" dirty="0">
                <a:solidFill>
                  <a:srgbClr val="FFFF00"/>
                </a:solidFill>
              </a:rPr>
              <a:t> </a:t>
            </a:r>
            <a:br>
              <a:rPr lang="en-US" sz="2400" b="1" dirty="0">
                <a:solidFill>
                  <a:srgbClr val="FFFF00"/>
                </a:solidFill>
              </a:rPr>
            </a:br>
            <a:r>
              <a:rPr lang="en-US" sz="3100" dirty="0">
                <a:solidFill>
                  <a:schemeClr val="bg1"/>
                </a:solidFill>
              </a:rPr>
              <a:t>- </a:t>
            </a:r>
            <a:r>
              <a:rPr lang="en-US" sz="2400" dirty="0" err="1">
                <a:solidFill>
                  <a:schemeClr val="bg1"/>
                </a:solidFill>
              </a:rPr>
              <a:t>Rekrytering</a:t>
            </a:r>
            <a:r>
              <a:rPr lang="en-US" sz="2400" dirty="0">
                <a:solidFill>
                  <a:schemeClr val="bg1"/>
                </a:solidFill>
              </a:rPr>
              <a:t> av </a:t>
            </a:r>
            <a:r>
              <a:rPr lang="en-US" sz="2400" dirty="0" err="1">
                <a:solidFill>
                  <a:schemeClr val="bg1"/>
                </a:solidFill>
              </a:rPr>
              <a:t>Hockeykontorschef</a:t>
            </a:r>
            <a:br>
              <a:rPr lang="en-US" sz="2000" dirty="0">
                <a:solidFill>
                  <a:srgbClr val="FFFF00"/>
                </a:solidFill>
              </a:rPr>
            </a:br>
            <a:br>
              <a:rPr lang="en-US" sz="2000" dirty="0">
                <a:solidFill>
                  <a:schemeClr val="bg1"/>
                </a:solidFill>
              </a:rPr>
            </a:br>
            <a:r>
              <a:rPr lang="en-US" sz="2000" dirty="0">
                <a:solidFill>
                  <a:schemeClr val="bg1"/>
                </a:solidFill>
              </a:rPr>
              <a:t>   …det inkom</a:t>
            </a:r>
            <a:r>
              <a:rPr lang="en-US" sz="2800" dirty="0">
                <a:solidFill>
                  <a:schemeClr val="bg1"/>
                </a:solidFill>
              </a:rPr>
              <a:t>138 </a:t>
            </a:r>
            <a:r>
              <a:rPr lang="en-US" sz="2800" dirty="0" err="1">
                <a:solidFill>
                  <a:schemeClr val="bg1"/>
                </a:solidFill>
              </a:rPr>
              <a:t>ansökningar</a:t>
            </a:r>
            <a:r>
              <a:rPr lang="en-US" sz="2800" dirty="0">
                <a:solidFill>
                  <a:schemeClr val="bg1"/>
                </a:solidFill>
              </a:rPr>
              <a:t>… </a:t>
            </a:r>
            <a:br>
              <a:rPr lang="en-US" sz="2000" dirty="0">
                <a:solidFill>
                  <a:schemeClr val="bg1"/>
                </a:solidFill>
              </a:rPr>
            </a:br>
            <a:r>
              <a:rPr lang="en-US" sz="2400" b="1" dirty="0">
                <a:solidFill>
                  <a:schemeClr val="bg1"/>
                </a:solidFill>
              </a:rPr>
              <a:t>25 </a:t>
            </a:r>
            <a:r>
              <a:rPr lang="en-US" sz="2600" dirty="0" err="1">
                <a:solidFill>
                  <a:schemeClr val="bg1"/>
                </a:solidFill>
              </a:rPr>
              <a:t>granskades</a:t>
            </a:r>
            <a:r>
              <a:rPr lang="en-US" sz="2600" dirty="0">
                <a:solidFill>
                  <a:schemeClr val="bg1"/>
                </a:solidFill>
              </a:rPr>
              <a:t> </a:t>
            </a:r>
            <a:r>
              <a:rPr lang="en-US" sz="2600" dirty="0" err="1">
                <a:solidFill>
                  <a:schemeClr val="bg1"/>
                </a:solidFill>
              </a:rPr>
              <a:t>särskilt</a:t>
            </a:r>
            <a:r>
              <a:rPr lang="en-US" sz="2600" dirty="0">
                <a:solidFill>
                  <a:schemeClr val="bg1"/>
                </a:solidFill>
              </a:rPr>
              <a:t> med </a:t>
            </a:r>
            <a:r>
              <a:rPr lang="en-US" sz="2600" dirty="0" err="1">
                <a:solidFill>
                  <a:schemeClr val="bg1"/>
                </a:solidFill>
              </a:rPr>
              <a:t>telefonintevjuer</a:t>
            </a:r>
            <a:br>
              <a:rPr lang="en-US" sz="2600" dirty="0">
                <a:solidFill>
                  <a:schemeClr val="bg1"/>
                </a:solidFill>
              </a:rPr>
            </a:br>
            <a:br>
              <a:rPr lang="en-US" sz="2600" dirty="0">
                <a:solidFill>
                  <a:schemeClr val="bg1"/>
                </a:solidFill>
              </a:rPr>
            </a:br>
            <a:r>
              <a:rPr lang="en-US" sz="2600" dirty="0">
                <a:solidFill>
                  <a:schemeClr val="bg1"/>
                </a:solidFill>
              </a:rPr>
              <a:t>      4 </a:t>
            </a:r>
            <a:r>
              <a:rPr lang="en-US" sz="2600" dirty="0" err="1">
                <a:solidFill>
                  <a:schemeClr val="bg1"/>
                </a:solidFill>
              </a:rPr>
              <a:t>personer</a:t>
            </a:r>
            <a:r>
              <a:rPr lang="en-US" sz="2600" dirty="0">
                <a:solidFill>
                  <a:schemeClr val="bg1"/>
                </a:solidFill>
              </a:rPr>
              <a:t> till </a:t>
            </a:r>
            <a:r>
              <a:rPr lang="en-US" sz="2600" dirty="0" err="1">
                <a:solidFill>
                  <a:schemeClr val="bg1"/>
                </a:solidFill>
              </a:rPr>
              <a:t>fysiska</a:t>
            </a:r>
            <a:r>
              <a:rPr lang="en-US" sz="2600" dirty="0">
                <a:solidFill>
                  <a:schemeClr val="bg1"/>
                </a:solidFill>
              </a:rPr>
              <a:t> </a:t>
            </a:r>
            <a:r>
              <a:rPr lang="en-US" sz="2600" dirty="0" err="1">
                <a:solidFill>
                  <a:schemeClr val="bg1"/>
                </a:solidFill>
              </a:rPr>
              <a:t>möten</a:t>
            </a:r>
            <a:r>
              <a:rPr lang="en-US" sz="2600" dirty="0">
                <a:solidFill>
                  <a:schemeClr val="bg1"/>
                </a:solidFill>
              </a:rPr>
              <a:t> </a:t>
            </a:r>
            <a:r>
              <a:rPr lang="en-US" sz="2600" dirty="0" err="1">
                <a:solidFill>
                  <a:schemeClr val="bg1"/>
                </a:solidFill>
              </a:rPr>
              <a:t>för</a:t>
            </a:r>
            <a:r>
              <a:rPr lang="en-US" sz="2600" dirty="0">
                <a:solidFill>
                  <a:schemeClr val="bg1"/>
                </a:solidFill>
              </a:rPr>
              <a:t> </a:t>
            </a:r>
            <a:r>
              <a:rPr lang="en-US" sz="2600" dirty="0" err="1">
                <a:solidFill>
                  <a:schemeClr val="bg1"/>
                </a:solidFill>
              </a:rPr>
              <a:t>intervjuer</a:t>
            </a:r>
            <a:r>
              <a:rPr lang="en-US" sz="2600" dirty="0">
                <a:solidFill>
                  <a:schemeClr val="bg1"/>
                </a:solidFill>
              </a:rPr>
              <a:t>… </a:t>
            </a:r>
            <a:br>
              <a:rPr lang="en-US" sz="2600" dirty="0">
                <a:solidFill>
                  <a:schemeClr val="bg1"/>
                </a:solidFill>
              </a:rPr>
            </a:br>
            <a:br>
              <a:rPr lang="en-US" sz="2600" dirty="0">
                <a:solidFill>
                  <a:schemeClr val="bg1"/>
                </a:solidFill>
              </a:rPr>
            </a:br>
            <a:r>
              <a:rPr lang="en-US" sz="2600" dirty="0">
                <a:solidFill>
                  <a:schemeClr val="bg1"/>
                </a:solidFill>
              </a:rPr>
              <a:t>RFIV </a:t>
            </a:r>
            <a:r>
              <a:rPr lang="en-US" sz="2600" dirty="0" err="1">
                <a:solidFill>
                  <a:schemeClr val="bg1"/>
                </a:solidFill>
              </a:rPr>
              <a:t>styrelse</a:t>
            </a:r>
            <a:r>
              <a:rPr lang="en-US" sz="2600" dirty="0">
                <a:solidFill>
                  <a:schemeClr val="bg1"/>
                </a:solidFill>
              </a:rPr>
              <a:t> har </a:t>
            </a:r>
            <a:r>
              <a:rPr lang="en-US" sz="2600" dirty="0" err="1">
                <a:solidFill>
                  <a:schemeClr val="bg1"/>
                </a:solidFill>
              </a:rPr>
              <a:t>förordat</a:t>
            </a:r>
            <a:r>
              <a:rPr lang="en-US" sz="2600" dirty="0">
                <a:solidFill>
                  <a:schemeClr val="bg1"/>
                </a:solidFill>
              </a:rPr>
              <a:t> </a:t>
            </a:r>
            <a:r>
              <a:rPr lang="en-US" sz="2600" dirty="0" err="1">
                <a:solidFill>
                  <a:schemeClr val="bg1"/>
                </a:solidFill>
              </a:rPr>
              <a:t>en</a:t>
            </a:r>
            <a:r>
              <a:rPr lang="en-US" sz="2600" dirty="0">
                <a:solidFill>
                  <a:schemeClr val="bg1"/>
                </a:solidFill>
              </a:rPr>
              <a:t> person till </a:t>
            </a:r>
            <a:r>
              <a:rPr lang="en-US" sz="2600" dirty="0" err="1">
                <a:solidFill>
                  <a:schemeClr val="bg1"/>
                </a:solidFill>
              </a:rPr>
              <a:t>tjänsten</a:t>
            </a:r>
            <a:r>
              <a:rPr lang="en-US" sz="2600" dirty="0">
                <a:solidFill>
                  <a:schemeClr val="bg1"/>
                </a:solidFill>
              </a:rPr>
              <a:t>.</a:t>
            </a:r>
            <a:br>
              <a:rPr lang="en-US" sz="2600" dirty="0">
                <a:solidFill>
                  <a:schemeClr val="bg1"/>
                </a:solidFill>
              </a:rPr>
            </a:br>
            <a:br>
              <a:rPr lang="en-US" sz="2600" dirty="0">
                <a:solidFill>
                  <a:schemeClr val="bg1"/>
                </a:solidFill>
              </a:rPr>
            </a:br>
            <a:r>
              <a:rPr lang="en-US" sz="2600" dirty="0" err="1">
                <a:solidFill>
                  <a:schemeClr val="bg1"/>
                </a:solidFill>
              </a:rPr>
              <a:t>Tillsättningsgruppen</a:t>
            </a:r>
            <a:r>
              <a:rPr lang="en-US" sz="2600" dirty="0">
                <a:solidFill>
                  <a:schemeClr val="bg1"/>
                </a:solidFill>
              </a:rPr>
              <a:t> </a:t>
            </a:r>
            <a:r>
              <a:rPr lang="en-US" sz="2600" dirty="0" err="1">
                <a:solidFill>
                  <a:schemeClr val="bg1"/>
                </a:solidFill>
              </a:rPr>
              <a:t>fortsätter</a:t>
            </a:r>
            <a:r>
              <a:rPr lang="en-US" sz="2600" dirty="0">
                <a:solidFill>
                  <a:schemeClr val="bg1"/>
                </a:solidFill>
              </a:rPr>
              <a:t> med </a:t>
            </a:r>
            <a:r>
              <a:rPr lang="en-US" sz="2600" dirty="0" err="1">
                <a:solidFill>
                  <a:schemeClr val="bg1"/>
                </a:solidFill>
              </a:rPr>
              <a:t>förhandlingen</a:t>
            </a:r>
            <a:r>
              <a:rPr lang="en-US" sz="2600" dirty="0">
                <a:solidFill>
                  <a:schemeClr val="bg1"/>
                </a:solidFill>
              </a:rPr>
              <a:t>..</a:t>
            </a:r>
            <a:br>
              <a:rPr lang="en-US" sz="2600" dirty="0">
                <a:solidFill>
                  <a:schemeClr val="bg1"/>
                </a:solidFill>
              </a:rPr>
            </a:br>
            <a:br>
              <a:rPr lang="en-US" sz="2600" dirty="0">
                <a:solidFill>
                  <a:schemeClr val="bg1"/>
                </a:solidFill>
              </a:rPr>
            </a:br>
            <a:r>
              <a:rPr lang="en-US" sz="2400" dirty="0" err="1">
                <a:solidFill>
                  <a:schemeClr val="bg1"/>
                </a:solidFill>
              </a:rPr>
              <a:t>Beräknas</a:t>
            </a:r>
            <a:r>
              <a:rPr lang="en-US" sz="2400" dirty="0">
                <a:solidFill>
                  <a:schemeClr val="bg1"/>
                </a:solidFill>
              </a:rPr>
              <a:t> </a:t>
            </a:r>
            <a:r>
              <a:rPr lang="en-US" sz="2400" dirty="0" err="1">
                <a:solidFill>
                  <a:schemeClr val="bg1"/>
                </a:solidFill>
              </a:rPr>
              <a:t>vara</a:t>
            </a:r>
            <a:r>
              <a:rPr lang="en-US" sz="2400" dirty="0">
                <a:solidFill>
                  <a:schemeClr val="bg1"/>
                </a:solidFill>
              </a:rPr>
              <a:t> </a:t>
            </a:r>
            <a:r>
              <a:rPr lang="en-US" sz="2400" dirty="0" err="1">
                <a:solidFill>
                  <a:schemeClr val="bg1"/>
                </a:solidFill>
              </a:rPr>
              <a:t>klart</a:t>
            </a:r>
            <a:r>
              <a:rPr lang="en-US" sz="2400" dirty="0">
                <a:solidFill>
                  <a:schemeClr val="bg1"/>
                </a:solidFill>
              </a:rPr>
              <a:t> </a:t>
            </a:r>
            <a:r>
              <a:rPr lang="en-US" sz="2400" dirty="0" err="1">
                <a:solidFill>
                  <a:schemeClr val="bg1"/>
                </a:solidFill>
              </a:rPr>
              <a:t>i</a:t>
            </a:r>
            <a:r>
              <a:rPr lang="en-US" sz="2400" dirty="0">
                <a:solidFill>
                  <a:schemeClr val="bg1"/>
                </a:solidFill>
              </a:rPr>
              <a:t> </a:t>
            </a:r>
            <a:r>
              <a:rPr lang="en-US" sz="2400" dirty="0" err="1">
                <a:solidFill>
                  <a:schemeClr val="bg1"/>
                </a:solidFill>
              </a:rPr>
              <a:t>början</a:t>
            </a:r>
            <a:r>
              <a:rPr lang="en-US" sz="2400" dirty="0">
                <a:solidFill>
                  <a:schemeClr val="bg1"/>
                </a:solidFill>
              </a:rPr>
              <a:t> av </a:t>
            </a:r>
            <a:r>
              <a:rPr lang="en-US" sz="2400" dirty="0" err="1">
                <a:solidFill>
                  <a:schemeClr val="bg1"/>
                </a:solidFill>
              </a:rPr>
              <a:t>juni</a:t>
            </a:r>
            <a:r>
              <a:rPr lang="en-US" sz="2400" dirty="0">
                <a:solidFill>
                  <a:schemeClr val="bg1"/>
                </a:solidFill>
              </a:rPr>
              <a:t> </a:t>
            </a:r>
            <a:r>
              <a:rPr lang="en-US" sz="2400" dirty="0" err="1">
                <a:solidFill>
                  <a:schemeClr val="bg1"/>
                </a:solidFill>
              </a:rPr>
              <a:t>för</a:t>
            </a:r>
            <a:r>
              <a:rPr lang="en-US" sz="2400" dirty="0">
                <a:solidFill>
                  <a:schemeClr val="bg1"/>
                </a:solidFill>
              </a:rPr>
              <a:t> </a:t>
            </a:r>
            <a:r>
              <a:rPr lang="en-US" sz="2400" dirty="0" err="1">
                <a:solidFill>
                  <a:schemeClr val="bg1"/>
                </a:solidFill>
              </a:rPr>
              <a:t>att</a:t>
            </a:r>
            <a:r>
              <a:rPr lang="en-US" sz="2400" dirty="0">
                <a:solidFill>
                  <a:schemeClr val="bg1"/>
                </a:solidFill>
              </a:rPr>
              <a:t> </a:t>
            </a:r>
            <a:r>
              <a:rPr lang="en-US" sz="2400" dirty="0" err="1">
                <a:solidFill>
                  <a:schemeClr val="bg1"/>
                </a:solidFill>
              </a:rPr>
              <a:t>träda</a:t>
            </a:r>
            <a:r>
              <a:rPr lang="en-US" sz="2400" dirty="0">
                <a:solidFill>
                  <a:schemeClr val="bg1"/>
                </a:solidFill>
              </a:rPr>
              <a:t> </a:t>
            </a:r>
            <a:r>
              <a:rPr lang="en-US" sz="2400" dirty="0" err="1">
                <a:solidFill>
                  <a:schemeClr val="bg1"/>
                </a:solidFill>
              </a:rPr>
              <a:t>i</a:t>
            </a:r>
            <a:r>
              <a:rPr lang="en-US" sz="2400" dirty="0">
                <a:solidFill>
                  <a:schemeClr val="bg1"/>
                </a:solidFill>
              </a:rPr>
              <a:t> </a:t>
            </a:r>
            <a:r>
              <a:rPr lang="en-US" sz="2400" dirty="0" err="1">
                <a:solidFill>
                  <a:schemeClr val="bg1"/>
                </a:solidFill>
              </a:rPr>
              <a:t>tjänst</a:t>
            </a:r>
            <a:r>
              <a:rPr lang="en-US" sz="2400" dirty="0">
                <a:solidFill>
                  <a:schemeClr val="bg1"/>
                </a:solidFill>
              </a:rPr>
              <a:t> </a:t>
            </a:r>
            <a:r>
              <a:rPr lang="en-US" sz="2400" dirty="0" err="1">
                <a:solidFill>
                  <a:schemeClr val="bg1"/>
                </a:solidFill>
              </a:rPr>
              <a:t>augusti</a:t>
            </a:r>
            <a:r>
              <a:rPr lang="en-US" sz="2400" dirty="0">
                <a:solidFill>
                  <a:schemeClr val="bg1"/>
                </a:solidFill>
              </a:rPr>
              <a:t>/</a:t>
            </a:r>
            <a:r>
              <a:rPr lang="en-US" sz="2400" dirty="0" err="1">
                <a:solidFill>
                  <a:schemeClr val="bg1"/>
                </a:solidFill>
              </a:rPr>
              <a:t>september</a:t>
            </a:r>
            <a:r>
              <a:rPr lang="en-US" sz="2400" dirty="0">
                <a:solidFill>
                  <a:schemeClr val="bg1"/>
                </a:solidFill>
              </a:rPr>
              <a:t> 2021</a:t>
            </a:r>
            <a:br>
              <a:rPr lang="en-US" sz="2400" dirty="0">
                <a:solidFill>
                  <a:schemeClr val="bg1"/>
                </a:solidFill>
              </a:rPr>
            </a:br>
            <a:br>
              <a:rPr lang="en-US" sz="2700" dirty="0">
                <a:solidFill>
                  <a:schemeClr val="bg1"/>
                </a:solidFill>
              </a:rPr>
            </a:br>
            <a:r>
              <a:rPr lang="en-US" sz="2400" dirty="0" err="1">
                <a:solidFill>
                  <a:schemeClr val="bg1"/>
                </a:solidFill>
              </a:rPr>
              <a:t>Därefter</a:t>
            </a:r>
            <a:r>
              <a:rPr lang="en-US" sz="2400" dirty="0">
                <a:solidFill>
                  <a:schemeClr val="bg1"/>
                </a:solidFill>
              </a:rPr>
              <a:t> </a:t>
            </a:r>
            <a:r>
              <a:rPr lang="en-US" sz="2400" dirty="0" err="1">
                <a:solidFill>
                  <a:schemeClr val="bg1"/>
                </a:solidFill>
              </a:rPr>
              <a:t>företas</a:t>
            </a:r>
            <a:r>
              <a:rPr lang="en-US" sz="2400" dirty="0">
                <a:solidFill>
                  <a:schemeClr val="bg1"/>
                </a:solidFill>
              </a:rPr>
              <a:t> </a:t>
            </a:r>
            <a:r>
              <a:rPr lang="en-US" sz="2400" dirty="0" err="1">
                <a:solidFill>
                  <a:schemeClr val="bg1"/>
                </a:solidFill>
              </a:rPr>
              <a:t>rekrytering</a:t>
            </a:r>
            <a:r>
              <a:rPr lang="en-US" sz="2400" dirty="0">
                <a:solidFill>
                  <a:schemeClr val="bg1"/>
                </a:solidFill>
              </a:rPr>
              <a:t> av </a:t>
            </a:r>
            <a:r>
              <a:rPr lang="en-US" sz="2400" dirty="0" err="1">
                <a:solidFill>
                  <a:schemeClr val="bg1"/>
                </a:solidFill>
              </a:rPr>
              <a:t>övrig</a:t>
            </a:r>
            <a:r>
              <a:rPr lang="en-US" sz="2400" dirty="0">
                <a:solidFill>
                  <a:schemeClr val="bg1"/>
                </a:solidFill>
              </a:rPr>
              <a:t> personal </a:t>
            </a:r>
            <a:br>
              <a:rPr lang="en-US" sz="2000" dirty="0">
                <a:solidFill>
                  <a:srgbClr val="FFFF00"/>
                </a:solidFill>
              </a:rPr>
            </a:br>
            <a:br>
              <a:rPr lang="en-US" sz="2000" dirty="0">
                <a:solidFill>
                  <a:srgbClr val="FFFF00"/>
                </a:solidFill>
              </a:rPr>
            </a:br>
            <a:endParaRPr lang="en-US" sz="3600" dirty="0">
              <a:solidFill>
                <a:srgbClr val="FFFF00"/>
              </a:solidFill>
            </a:endParaRPr>
          </a:p>
        </p:txBody>
      </p:sp>
      <p:pic>
        <p:nvPicPr>
          <p:cNvPr id="5" name="Platshållare för innehåll 4">
            <a:extLst>
              <a:ext uri="{FF2B5EF4-FFF2-40B4-BE49-F238E27FC236}">
                <a16:creationId xmlns:a16="http://schemas.microsoft.com/office/drawing/2014/main" id="{4BDD279A-0EAE-467C-B669-3D46A2E2BC7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11762234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938738" y="378941"/>
            <a:ext cx="6619527" cy="5149680"/>
          </a:xfrm>
        </p:spPr>
        <p:txBody>
          <a:bodyPr vert="horz" lIns="91440" tIns="45720" rIns="91440" bIns="45720" rtlCol="0" anchor="b">
            <a:normAutofit/>
          </a:bodyPr>
          <a:lstStyle/>
          <a:p>
            <a:pPr algn="ctr"/>
            <a:br>
              <a:rPr lang="en-US" sz="2400" dirty="0">
                <a:solidFill>
                  <a:schemeClr val="bg1"/>
                </a:solidFill>
              </a:rPr>
            </a:br>
            <a:r>
              <a:rPr lang="en-US" b="1" dirty="0" err="1">
                <a:solidFill>
                  <a:srgbClr val="FFFF00"/>
                </a:solidFill>
              </a:rPr>
              <a:t>Utvecklingskommittén</a:t>
            </a:r>
            <a:br>
              <a:rPr lang="en-US" sz="2400" dirty="0">
                <a:solidFill>
                  <a:schemeClr val="bg1"/>
                </a:solidFill>
              </a:rPr>
            </a:br>
            <a:br>
              <a:rPr lang="en-US" sz="2400" dirty="0">
                <a:solidFill>
                  <a:schemeClr val="bg1"/>
                </a:solidFill>
              </a:rPr>
            </a:br>
            <a:r>
              <a:rPr lang="en-US" sz="3600" dirty="0">
                <a:solidFill>
                  <a:schemeClr val="bg1"/>
                </a:solidFill>
              </a:rPr>
              <a:t>Jan Eljas</a:t>
            </a:r>
            <a:br>
              <a:rPr lang="en-US" sz="2400" dirty="0">
                <a:solidFill>
                  <a:schemeClr val="bg1"/>
                </a:solidFill>
              </a:rPr>
            </a:br>
            <a:br>
              <a:rPr lang="en-US" sz="3200" dirty="0">
                <a:solidFill>
                  <a:schemeClr val="bg1"/>
                </a:solidFill>
              </a:rPr>
            </a:br>
            <a:br>
              <a:rPr lang="en-US" sz="3200" dirty="0">
                <a:solidFill>
                  <a:schemeClr val="bg1"/>
                </a:solidFill>
              </a:rPr>
            </a:br>
            <a:r>
              <a:rPr lang="en-US" sz="3200" dirty="0">
                <a:solidFill>
                  <a:schemeClr val="bg1"/>
                </a:solidFill>
              </a:rPr>
              <a:t>David Holst</a:t>
            </a:r>
            <a:br>
              <a:rPr lang="en-US" sz="3200" dirty="0">
                <a:solidFill>
                  <a:schemeClr val="bg1"/>
                </a:solidFill>
              </a:rPr>
            </a:br>
            <a:br>
              <a:rPr lang="en-US" sz="2400" dirty="0">
                <a:solidFill>
                  <a:schemeClr val="bg1"/>
                </a:solidFill>
              </a:rPr>
            </a:b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90071470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764045" y="395415"/>
            <a:ext cx="6619527" cy="4421659"/>
          </a:xfrm>
        </p:spPr>
        <p:txBody>
          <a:bodyPr vert="horz" lIns="91440" tIns="45720" rIns="91440" bIns="45720" rtlCol="0" anchor="b">
            <a:normAutofit/>
          </a:bodyPr>
          <a:lstStyle/>
          <a:p>
            <a:pPr algn="ctr"/>
            <a:r>
              <a:rPr lang="en-US" b="1" dirty="0" err="1">
                <a:solidFill>
                  <a:srgbClr val="FFFF00"/>
                </a:solidFill>
              </a:rPr>
              <a:t>Utbildningskommittén</a:t>
            </a:r>
            <a:br>
              <a:rPr lang="en-US" sz="2400" dirty="0">
                <a:solidFill>
                  <a:schemeClr val="bg1"/>
                </a:solidFill>
              </a:rPr>
            </a:br>
            <a:r>
              <a:rPr lang="en-US" sz="3100" dirty="0">
                <a:solidFill>
                  <a:srgbClr val="FFFF00"/>
                </a:solidFill>
              </a:rPr>
              <a:t>Malin Andersson</a:t>
            </a:r>
            <a:br>
              <a:rPr lang="en-US" sz="2400" dirty="0">
                <a:solidFill>
                  <a:schemeClr val="bg1"/>
                </a:solidFill>
              </a:rPr>
            </a:br>
            <a:br>
              <a:rPr lang="en-US" sz="32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99932692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591050" y="996778"/>
            <a:ext cx="6619527" cy="4421659"/>
          </a:xfrm>
        </p:spPr>
        <p:txBody>
          <a:bodyPr vert="horz" lIns="91440" tIns="45720" rIns="91440" bIns="45720" rtlCol="0" anchor="b">
            <a:normAutofit/>
          </a:bodyPr>
          <a:lstStyle/>
          <a:p>
            <a:pPr algn="ctr"/>
            <a:br>
              <a:rPr lang="en-US" sz="2400" dirty="0">
                <a:solidFill>
                  <a:schemeClr val="bg1"/>
                </a:solidFill>
              </a:rPr>
            </a:br>
            <a:r>
              <a:rPr lang="en-US" b="1" dirty="0" err="1">
                <a:solidFill>
                  <a:srgbClr val="FFFF00"/>
                </a:solidFill>
              </a:rPr>
              <a:t>Funktionärskommittén</a:t>
            </a:r>
            <a:br>
              <a:rPr lang="en-US" sz="2400" dirty="0">
                <a:solidFill>
                  <a:schemeClr val="bg1"/>
                </a:solidFill>
              </a:rPr>
            </a:br>
            <a:r>
              <a:rPr lang="en-US" sz="3100" dirty="0">
                <a:solidFill>
                  <a:srgbClr val="FFFF00"/>
                </a:solidFill>
              </a:rPr>
              <a:t>Conny Midér</a:t>
            </a:r>
            <a:br>
              <a:rPr lang="en-US" sz="2400" dirty="0">
                <a:solidFill>
                  <a:schemeClr val="bg1"/>
                </a:solidFill>
              </a:rPr>
            </a:br>
            <a:br>
              <a:rPr lang="en-US" sz="3200" dirty="0">
                <a:solidFill>
                  <a:schemeClr val="bg1"/>
                </a:solidFill>
              </a:rPr>
            </a:br>
            <a:br>
              <a:rPr lang="en-US" sz="2000" dirty="0">
                <a:solidFill>
                  <a:schemeClr val="bg1"/>
                </a:solidFill>
              </a:rPr>
            </a:br>
            <a:br>
              <a:rPr lang="en-US" sz="20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35659852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591050" y="996778"/>
            <a:ext cx="6619527" cy="4421659"/>
          </a:xfrm>
        </p:spPr>
        <p:txBody>
          <a:bodyPr vert="horz" lIns="91440" tIns="45720" rIns="91440" bIns="45720" rtlCol="0" anchor="b">
            <a:normAutofit/>
          </a:bodyPr>
          <a:lstStyle/>
          <a:p>
            <a:pPr algn="ctr"/>
            <a:br>
              <a:rPr lang="en-US" sz="2400" dirty="0">
                <a:solidFill>
                  <a:schemeClr val="bg1"/>
                </a:solidFill>
              </a:rPr>
            </a:br>
            <a:r>
              <a:rPr lang="en-US" b="1" dirty="0" err="1">
                <a:solidFill>
                  <a:srgbClr val="FFFF00"/>
                </a:solidFill>
              </a:rPr>
              <a:t>Tävlingskommittén</a:t>
            </a:r>
            <a:br>
              <a:rPr lang="en-US" sz="2400" dirty="0">
                <a:solidFill>
                  <a:schemeClr val="bg1"/>
                </a:solidFill>
              </a:rPr>
            </a:br>
            <a:r>
              <a:rPr lang="en-US" sz="3100" dirty="0">
                <a:solidFill>
                  <a:srgbClr val="FFFF00"/>
                </a:solidFill>
              </a:rPr>
              <a:t>Jyrki Sivenius/Maria F Andersson</a:t>
            </a:r>
            <a:br>
              <a:rPr lang="en-US" sz="2400" dirty="0">
                <a:solidFill>
                  <a:schemeClr val="bg1"/>
                </a:solidFill>
              </a:rPr>
            </a:br>
            <a:br>
              <a:rPr lang="en-US" sz="3200" dirty="0">
                <a:solidFill>
                  <a:schemeClr val="bg1"/>
                </a:solidFill>
              </a:rPr>
            </a:br>
            <a:br>
              <a:rPr lang="en-US" sz="2000" dirty="0">
                <a:solidFill>
                  <a:schemeClr val="bg1"/>
                </a:solidFill>
              </a:rPr>
            </a:br>
            <a:br>
              <a:rPr lang="en-US" sz="20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32978711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C0C4DD8-6574-4B50-9C5C-AE5C9EE63C92}"/>
              </a:ext>
            </a:extLst>
          </p:cNvPr>
          <p:cNvSpPr>
            <a:spLocks noGrp="1"/>
          </p:cNvSpPr>
          <p:nvPr>
            <p:ph type="title"/>
          </p:nvPr>
        </p:nvSpPr>
        <p:spPr>
          <a:xfrm>
            <a:off x="5173362" y="214184"/>
            <a:ext cx="6370830" cy="7026875"/>
          </a:xfrm>
        </p:spPr>
        <p:txBody>
          <a:bodyPr vert="horz" lIns="91440" tIns="45720" rIns="91440" bIns="45720" rtlCol="0" anchor="b">
            <a:normAutofit/>
          </a:bodyPr>
          <a:lstStyle/>
          <a:p>
            <a:pPr algn="ctr"/>
            <a:r>
              <a:rPr lang="en-US" sz="4000" b="1" dirty="0" err="1">
                <a:solidFill>
                  <a:srgbClr val="FFFF00"/>
                </a:solidFill>
              </a:rPr>
              <a:t>Årsmöte</a:t>
            </a:r>
            <a:r>
              <a:rPr lang="en-US" sz="4000" b="1" dirty="0">
                <a:solidFill>
                  <a:srgbClr val="FFFF00"/>
                </a:solidFill>
              </a:rPr>
              <a:t> 2021</a:t>
            </a:r>
            <a:br>
              <a:rPr lang="en-US" sz="3600" dirty="0">
                <a:solidFill>
                  <a:schemeClr val="bg1"/>
                </a:solidFill>
              </a:rPr>
            </a:br>
            <a:r>
              <a:rPr lang="en-US" sz="3600" b="1" dirty="0">
                <a:solidFill>
                  <a:srgbClr val="FFFF00"/>
                </a:solidFill>
              </a:rPr>
              <a:t>5 </a:t>
            </a:r>
            <a:r>
              <a:rPr lang="en-US" sz="3600" b="1" dirty="0" err="1">
                <a:solidFill>
                  <a:srgbClr val="FFFF00"/>
                </a:solidFill>
              </a:rPr>
              <a:t>juni</a:t>
            </a:r>
            <a:r>
              <a:rPr lang="en-US" sz="3600" b="1" dirty="0">
                <a:solidFill>
                  <a:srgbClr val="FFFF00"/>
                </a:solidFill>
              </a:rPr>
              <a:t> 2021 ,kl 10.00</a:t>
            </a:r>
            <a:br>
              <a:rPr lang="en-US" sz="2400" dirty="0">
                <a:solidFill>
                  <a:schemeClr val="bg1"/>
                </a:solidFill>
              </a:rPr>
            </a:br>
            <a:r>
              <a:rPr lang="en-US" sz="2400" b="1" dirty="0">
                <a:solidFill>
                  <a:srgbClr val="FFFF00"/>
                </a:solidFill>
              </a:rPr>
              <a:t>Digital</a:t>
            </a:r>
            <a:r>
              <a:rPr lang="en-US" sz="2400" dirty="0">
                <a:solidFill>
                  <a:schemeClr val="bg1"/>
                </a:solidFill>
              </a:rPr>
              <a:t> </a:t>
            </a:r>
            <a:r>
              <a:rPr lang="en-US" sz="1600" dirty="0">
                <a:solidFill>
                  <a:schemeClr val="bg1"/>
                </a:solidFill>
              </a:rPr>
              <a:t>(om </a:t>
            </a:r>
            <a:r>
              <a:rPr lang="en-US" sz="1600" dirty="0" err="1">
                <a:solidFill>
                  <a:schemeClr val="bg1"/>
                </a:solidFill>
              </a:rPr>
              <a:t>ingen</a:t>
            </a:r>
            <a:r>
              <a:rPr lang="en-US" sz="1600" dirty="0">
                <a:solidFill>
                  <a:schemeClr val="bg1"/>
                </a:solidFill>
              </a:rPr>
              <a:t> </a:t>
            </a:r>
            <a:r>
              <a:rPr lang="en-US" sz="1600" dirty="0" err="1">
                <a:solidFill>
                  <a:schemeClr val="bg1"/>
                </a:solidFill>
              </a:rPr>
              <a:t>förändring</a:t>
            </a:r>
            <a:r>
              <a:rPr lang="en-US" sz="1600" dirty="0">
                <a:solidFill>
                  <a:schemeClr val="bg1"/>
                </a:solidFill>
              </a:rPr>
              <a:t> </a:t>
            </a:r>
            <a:r>
              <a:rPr lang="en-US" sz="1600" dirty="0" err="1">
                <a:solidFill>
                  <a:schemeClr val="bg1"/>
                </a:solidFill>
              </a:rPr>
              <a:t>sker</a:t>
            </a:r>
            <a:r>
              <a:rPr lang="en-US" sz="1600" dirty="0">
                <a:solidFill>
                  <a:schemeClr val="bg1"/>
                </a:solidFill>
              </a:rPr>
              <a:t> </a:t>
            </a:r>
            <a:r>
              <a:rPr lang="en-US" sz="1600" dirty="0" err="1">
                <a:solidFill>
                  <a:schemeClr val="bg1"/>
                </a:solidFill>
              </a:rPr>
              <a:t>i</a:t>
            </a:r>
            <a:r>
              <a:rPr lang="en-US" sz="1600" dirty="0">
                <a:solidFill>
                  <a:schemeClr val="bg1"/>
                </a:solidFill>
              </a:rPr>
              <a:t> </a:t>
            </a:r>
            <a:r>
              <a:rPr lang="en-US" sz="1600" dirty="0" err="1">
                <a:solidFill>
                  <a:schemeClr val="bg1"/>
                </a:solidFill>
              </a:rPr>
              <a:t>covidsituationen</a:t>
            </a:r>
            <a:r>
              <a:rPr lang="en-US" sz="1600" dirty="0">
                <a:solidFill>
                  <a:schemeClr val="bg1"/>
                </a:solidFill>
              </a:rPr>
              <a:t>) </a:t>
            </a:r>
            <a:br>
              <a:rPr lang="en-US" sz="1600" dirty="0">
                <a:solidFill>
                  <a:schemeClr val="bg1"/>
                </a:solidFill>
              </a:rPr>
            </a:br>
            <a:br>
              <a:rPr lang="en-US" sz="3600" dirty="0">
                <a:solidFill>
                  <a:schemeClr val="bg1"/>
                </a:solidFill>
              </a:rPr>
            </a:br>
            <a:r>
              <a:rPr lang="en-US" sz="2400" dirty="0" err="1">
                <a:solidFill>
                  <a:srgbClr val="FFFF00"/>
                </a:solidFill>
              </a:rPr>
              <a:t>Motioner</a:t>
            </a:r>
            <a:r>
              <a:rPr lang="en-US" sz="2400" dirty="0">
                <a:solidFill>
                  <a:srgbClr val="FFFF00"/>
                </a:solidFill>
              </a:rPr>
              <a:t>/</a:t>
            </a:r>
            <a:r>
              <a:rPr lang="en-US" sz="2400" dirty="0" err="1">
                <a:solidFill>
                  <a:srgbClr val="FFFF00"/>
                </a:solidFill>
              </a:rPr>
              <a:t>Förslag</a:t>
            </a:r>
            <a:r>
              <a:rPr lang="en-US" sz="2400" dirty="0">
                <a:solidFill>
                  <a:srgbClr val="FFFF00"/>
                </a:solidFill>
              </a:rPr>
              <a:t> till </a:t>
            </a:r>
            <a:r>
              <a:rPr lang="en-US" sz="2400" dirty="0" err="1">
                <a:solidFill>
                  <a:srgbClr val="FFFF00"/>
                </a:solidFill>
              </a:rPr>
              <a:t>årsmötet</a:t>
            </a:r>
            <a:r>
              <a:rPr lang="en-US" sz="2400" dirty="0">
                <a:solidFill>
                  <a:srgbClr val="FFFF00"/>
                </a:solidFill>
              </a:rPr>
              <a:t> </a:t>
            </a:r>
            <a:r>
              <a:rPr lang="en-US" sz="2400" dirty="0" err="1">
                <a:solidFill>
                  <a:srgbClr val="FFFF00"/>
                </a:solidFill>
              </a:rPr>
              <a:t>senast</a:t>
            </a:r>
            <a:r>
              <a:rPr lang="en-US" sz="2400" dirty="0">
                <a:solidFill>
                  <a:srgbClr val="FFFF00"/>
                </a:solidFill>
              </a:rPr>
              <a:t> 5 </a:t>
            </a:r>
            <a:r>
              <a:rPr lang="en-US" sz="2400" dirty="0" err="1">
                <a:solidFill>
                  <a:srgbClr val="FFFF00"/>
                </a:solidFill>
              </a:rPr>
              <a:t>maj</a:t>
            </a:r>
            <a:br>
              <a:rPr lang="en-US" sz="2400" dirty="0">
                <a:solidFill>
                  <a:schemeClr val="bg1"/>
                </a:solidFill>
              </a:rPr>
            </a:br>
            <a:br>
              <a:rPr lang="en-US" sz="2400" dirty="0">
                <a:solidFill>
                  <a:schemeClr val="bg1"/>
                </a:solidFill>
              </a:rPr>
            </a:br>
            <a:r>
              <a:rPr lang="en-US" sz="2400" dirty="0" err="1">
                <a:solidFill>
                  <a:srgbClr val="FFFF00"/>
                </a:solidFill>
              </a:rPr>
              <a:t>Ledamöter</a:t>
            </a:r>
            <a:r>
              <a:rPr lang="en-US" sz="2400" dirty="0">
                <a:solidFill>
                  <a:srgbClr val="FFFF00"/>
                </a:solidFill>
              </a:rPr>
              <a:t> vars </a:t>
            </a:r>
            <a:r>
              <a:rPr lang="en-US" sz="2400" dirty="0" err="1">
                <a:solidFill>
                  <a:srgbClr val="FFFF00"/>
                </a:solidFill>
              </a:rPr>
              <a:t>mandatstid</a:t>
            </a:r>
            <a:r>
              <a:rPr lang="en-US" sz="2400" dirty="0">
                <a:solidFill>
                  <a:srgbClr val="FFFF00"/>
                </a:solidFill>
              </a:rPr>
              <a:t> </a:t>
            </a:r>
            <a:r>
              <a:rPr lang="en-US" sz="2400" dirty="0" err="1">
                <a:solidFill>
                  <a:srgbClr val="FFFF00"/>
                </a:solidFill>
              </a:rPr>
              <a:t>går</a:t>
            </a:r>
            <a:r>
              <a:rPr lang="en-US" sz="2400" dirty="0">
                <a:solidFill>
                  <a:srgbClr val="FFFF00"/>
                </a:solidFill>
              </a:rPr>
              <a:t> </a:t>
            </a:r>
            <a:r>
              <a:rPr lang="en-US" sz="2400" dirty="0" err="1">
                <a:solidFill>
                  <a:srgbClr val="FFFF00"/>
                </a:solidFill>
              </a:rPr>
              <a:t>ut</a:t>
            </a:r>
            <a:r>
              <a:rPr lang="en-US" sz="2400" dirty="0">
                <a:solidFill>
                  <a:srgbClr val="FFFF00"/>
                </a:solidFill>
              </a:rPr>
              <a:t>:</a:t>
            </a:r>
            <a:br>
              <a:rPr lang="en-US" sz="2400" dirty="0">
                <a:solidFill>
                  <a:srgbClr val="FFFF00"/>
                </a:solidFill>
              </a:rPr>
            </a:br>
            <a:br>
              <a:rPr lang="en-US" sz="2700" dirty="0">
                <a:solidFill>
                  <a:schemeClr val="bg1"/>
                </a:solidFill>
              </a:rPr>
            </a:br>
            <a:r>
              <a:rPr lang="en-US" sz="2700" dirty="0">
                <a:solidFill>
                  <a:schemeClr val="bg1"/>
                </a:solidFill>
              </a:rPr>
              <a:t>  </a:t>
            </a:r>
            <a:r>
              <a:rPr lang="en-US" sz="2400" dirty="0">
                <a:solidFill>
                  <a:schemeClr val="bg1"/>
                </a:solidFill>
              </a:rPr>
              <a:t>Rolf Rickmo (</a:t>
            </a:r>
            <a:r>
              <a:rPr lang="en-US" sz="2400" dirty="0" err="1">
                <a:solidFill>
                  <a:schemeClr val="bg1"/>
                </a:solidFill>
              </a:rPr>
              <a:t>ordf</a:t>
            </a:r>
            <a:r>
              <a:rPr lang="en-US" sz="2400" dirty="0">
                <a:solidFill>
                  <a:schemeClr val="bg1"/>
                </a:solidFill>
              </a:rPr>
              <a:t>. 1 </a:t>
            </a:r>
            <a:r>
              <a:rPr lang="en-US" sz="2400" dirty="0" err="1">
                <a:solidFill>
                  <a:schemeClr val="bg1"/>
                </a:solidFill>
              </a:rPr>
              <a:t>år</a:t>
            </a:r>
            <a:r>
              <a:rPr lang="en-US" sz="2400" dirty="0">
                <a:solidFill>
                  <a:schemeClr val="bg1"/>
                </a:solidFill>
              </a:rPr>
              <a:t>)</a:t>
            </a:r>
            <a:br>
              <a:rPr lang="en-US" sz="2400" dirty="0">
                <a:solidFill>
                  <a:schemeClr val="bg1"/>
                </a:solidFill>
              </a:rPr>
            </a:br>
            <a:r>
              <a:rPr lang="en-US" sz="2400" dirty="0">
                <a:solidFill>
                  <a:schemeClr val="bg1"/>
                </a:solidFill>
              </a:rPr>
              <a:t>Jan Eljas (</a:t>
            </a:r>
            <a:r>
              <a:rPr lang="en-US" sz="2400" dirty="0" err="1">
                <a:solidFill>
                  <a:schemeClr val="bg1"/>
                </a:solidFill>
              </a:rPr>
              <a:t>Utveckling</a:t>
            </a:r>
            <a:r>
              <a:rPr lang="en-US" sz="2400" dirty="0">
                <a:solidFill>
                  <a:schemeClr val="bg1"/>
                </a:solidFill>
              </a:rPr>
              <a:t>)</a:t>
            </a:r>
            <a:br>
              <a:rPr lang="en-US" sz="2400" dirty="0">
                <a:solidFill>
                  <a:schemeClr val="bg1"/>
                </a:solidFill>
              </a:rPr>
            </a:br>
            <a:r>
              <a:rPr lang="en-US" sz="2400" dirty="0">
                <a:solidFill>
                  <a:schemeClr val="bg1"/>
                </a:solidFill>
              </a:rPr>
              <a:t>   Jyrki Sivenius  (Tävling)</a:t>
            </a:r>
            <a:br>
              <a:rPr lang="en-US" sz="2400" dirty="0">
                <a:solidFill>
                  <a:schemeClr val="bg1"/>
                </a:solidFill>
              </a:rPr>
            </a:br>
            <a:r>
              <a:rPr lang="en-US" sz="2400" dirty="0">
                <a:solidFill>
                  <a:schemeClr val="bg1"/>
                </a:solidFill>
              </a:rPr>
              <a:t>        Conny Midér (</a:t>
            </a:r>
            <a:r>
              <a:rPr lang="en-US" sz="2400" dirty="0" err="1">
                <a:solidFill>
                  <a:schemeClr val="bg1"/>
                </a:solidFill>
              </a:rPr>
              <a:t>Funktionär</a:t>
            </a:r>
            <a:r>
              <a:rPr lang="en-US" sz="2400" dirty="0">
                <a:solidFill>
                  <a:schemeClr val="bg1"/>
                </a:solidFill>
              </a:rPr>
              <a:t>)</a:t>
            </a:r>
            <a:br>
              <a:rPr lang="en-US" sz="2400" dirty="0">
                <a:solidFill>
                  <a:schemeClr val="bg1"/>
                </a:solidFill>
              </a:rPr>
            </a:br>
            <a:r>
              <a:rPr lang="en-US" sz="2400" dirty="0">
                <a:solidFill>
                  <a:schemeClr val="bg1"/>
                </a:solidFill>
              </a:rPr>
              <a:t>              Malin Andersson (</a:t>
            </a:r>
            <a:r>
              <a:rPr lang="en-US" sz="2400" dirty="0" err="1">
                <a:solidFill>
                  <a:schemeClr val="bg1"/>
                </a:solidFill>
              </a:rPr>
              <a:t>Utbildning</a:t>
            </a:r>
            <a:r>
              <a:rPr lang="en-US" sz="2400" dirty="0">
                <a:solidFill>
                  <a:schemeClr val="bg1"/>
                </a:solidFill>
              </a:rPr>
              <a:t>)</a:t>
            </a:r>
            <a:br>
              <a:rPr lang="en-US" sz="2400" dirty="0">
                <a:solidFill>
                  <a:schemeClr val="bg1"/>
                </a:solidFill>
              </a:rPr>
            </a:br>
            <a:br>
              <a:rPr lang="en-US" sz="2400" dirty="0">
                <a:solidFill>
                  <a:schemeClr val="bg1"/>
                </a:solidFill>
              </a:rPr>
            </a:br>
            <a:br>
              <a:rPr lang="en-US" sz="2400" dirty="0">
                <a:solidFill>
                  <a:schemeClr val="bg1"/>
                </a:solidFill>
              </a:rPr>
            </a:br>
            <a:r>
              <a:rPr lang="en-US" sz="2400" dirty="0" err="1">
                <a:solidFill>
                  <a:srgbClr val="00B0F0"/>
                </a:solidFill>
              </a:rPr>
              <a:t>Valberedning</a:t>
            </a:r>
            <a:r>
              <a:rPr lang="en-US" sz="2400" dirty="0">
                <a:solidFill>
                  <a:srgbClr val="00B0F0"/>
                </a:solidFill>
              </a:rPr>
              <a:t>: Rolf Laki, Ann-Christin Östlund-Bäckehag </a:t>
            </a:r>
            <a:r>
              <a:rPr lang="en-US" sz="2400" dirty="0" err="1">
                <a:solidFill>
                  <a:srgbClr val="00B0F0"/>
                </a:solidFill>
              </a:rPr>
              <a:t>och</a:t>
            </a:r>
            <a:r>
              <a:rPr lang="en-US" sz="2400" dirty="0">
                <a:solidFill>
                  <a:srgbClr val="00B0F0"/>
                </a:solidFill>
              </a:rPr>
              <a:t> Lars Lisspers</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1879AEEB-B930-42F6-83E3-89FB4E661AC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0476990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3418183-6368-4C74-B003-2559A9475B65}"/>
              </a:ext>
            </a:extLst>
          </p:cNvPr>
          <p:cNvSpPr>
            <a:spLocks noGrp="1"/>
          </p:cNvSpPr>
          <p:nvPr>
            <p:ph type="title"/>
          </p:nvPr>
        </p:nvSpPr>
        <p:spPr>
          <a:xfrm>
            <a:off x="5099222" y="790832"/>
            <a:ext cx="6720273" cy="4539049"/>
          </a:xfrm>
        </p:spPr>
        <p:txBody>
          <a:bodyPr vert="horz" lIns="91440" tIns="45720" rIns="91440" bIns="45720" rtlCol="0" anchor="b">
            <a:normAutofit/>
          </a:bodyPr>
          <a:lstStyle/>
          <a:p>
            <a:pPr algn="ctr"/>
            <a:r>
              <a:rPr lang="en-US" sz="4800" b="1" u="sng" dirty="0" err="1">
                <a:solidFill>
                  <a:srgbClr val="FFFF00"/>
                </a:solidFill>
              </a:rPr>
              <a:t>Övriga</a:t>
            </a:r>
            <a:r>
              <a:rPr lang="en-US" sz="4800" b="1" u="sng" dirty="0">
                <a:solidFill>
                  <a:srgbClr val="FFFF00"/>
                </a:solidFill>
              </a:rPr>
              <a:t> </a:t>
            </a:r>
            <a:r>
              <a:rPr lang="en-US" sz="4800" b="1" u="sng" dirty="0" err="1">
                <a:solidFill>
                  <a:srgbClr val="FFFF00"/>
                </a:solidFill>
              </a:rPr>
              <a:t>frågor</a:t>
            </a:r>
            <a:r>
              <a:rPr lang="en-US" sz="4800" b="1" u="sng" dirty="0">
                <a:solidFill>
                  <a:srgbClr val="FFFF00"/>
                </a:solidFill>
              </a:rPr>
              <a:t>?</a:t>
            </a:r>
            <a:br>
              <a:rPr lang="en-US" sz="4800" b="1" u="sng" dirty="0">
                <a:solidFill>
                  <a:srgbClr val="FFFF00"/>
                </a:solidFill>
              </a:rPr>
            </a:br>
            <a:br>
              <a:rPr lang="en-US" sz="2800" dirty="0">
                <a:solidFill>
                  <a:schemeClr val="bg1"/>
                </a:solidFill>
              </a:rPr>
            </a:br>
            <a:br>
              <a:rPr lang="en-US" sz="4800" b="1" dirty="0">
                <a:solidFill>
                  <a:srgbClr val="FFFF00"/>
                </a:solidFill>
              </a:rPr>
            </a:br>
            <a:br>
              <a:rPr lang="en-US" sz="3600" dirty="0">
                <a:solidFill>
                  <a:schemeClr val="bg1"/>
                </a:solidFill>
              </a:rPr>
            </a:br>
            <a:br>
              <a:rPr lang="en-US" sz="2800" dirty="0">
                <a:solidFill>
                  <a:schemeClr val="bg1"/>
                </a:solidFill>
              </a:rPr>
            </a:br>
            <a:endParaRPr lang="en-US" sz="3600" dirty="0">
              <a:solidFill>
                <a:schemeClr val="bg1"/>
              </a:solidFill>
            </a:endParaRPr>
          </a:p>
        </p:txBody>
      </p:sp>
      <p:pic>
        <p:nvPicPr>
          <p:cNvPr id="5" name="Platshållare för innehåll 4">
            <a:extLst>
              <a:ext uri="{FF2B5EF4-FFF2-40B4-BE49-F238E27FC236}">
                <a16:creationId xmlns:a16="http://schemas.microsoft.com/office/drawing/2014/main" id="{D599A98F-7A1C-4E84-BC97-77187E9C3A3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52794084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B581CA2-CB04-4557-873E-6E699849CE87}"/>
              </a:ext>
            </a:extLst>
          </p:cNvPr>
          <p:cNvSpPr>
            <a:spLocks noGrp="1"/>
          </p:cNvSpPr>
          <p:nvPr>
            <p:ph type="title"/>
          </p:nvPr>
        </p:nvSpPr>
        <p:spPr>
          <a:xfrm>
            <a:off x="4978000" y="708454"/>
            <a:ext cx="6582563" cy="6319708"/>
          </a:xfrm>
        </p:spPr>
        <p:txBody>
          <a:bodyPr vert="horz" lIns="91440" tIns="45720" rIns="91440" bIns="45720" rtlCol="0" anchor="b">
            <a:normAutofit fontScale="90000"/>
          </a:bodyPr>
          <a:lstStyle/>
          <a:p>
            <a:pPr algn="ctr"/>
            <a:br>
              <a:rPr lang="en-US" sz="3600" dirty="0">
                <a:solidFill>
                  <a:srgbClr val="FFFF00"/>
                </a:solidFill>
                <a:latin typeface="Arial Black" panose="020B0A04020102020204" pitchFamily="34" charset="0"/>
              </a:rPr>
            </a:br>
            <a:br>
              <a:rPr lang="en-US" sz="3600" dirty="0">
                <a:solidFill>
                  <a:srgbClr val="FFFF00"/>
                </a:solidFill>
                <a:latin typeface="Arial Black" panose="020B0A04020102020204" pitchFamily="34" charset="0"/>
              </a:rPr>
            </a:br>
            <a:br>
              <a:rPr lang="en-US" sz="3600" dirty="0">
                <a:solidFill>
                  <a:srgbClr val="FFFF00"/>
                </a:solidFill>
                <a:latin typeface="Arial Black" panose="020B0A04020102020204" pitchFamily="34" charset="0"/>
              </a:rPr>
            </a:br>
            <a:r>
              <a:rPr lang="en-US" sz="3600" dirty="0" err="1">
                <a:solidFill>
                  <a:srgbClr val="FFFF00"/>
                </a:solidFill>
                <a:latin typeface="Arial Black" panose="020B0A04020102020204" pitchFamily="34" charset="0"/>
              </a:rPr>
              <a:t>Nytt</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mötesdatum</a:t>
            </a:r>
            <a:r>
              <a:rPr lang="en-US" sz="3600" dirty="0">
                <a:solidFill>
                  <a:srgbClr val="FFFF00"/>
                </a:solidFill>
                <a:latin typeface="Arial Black" panose="020B0A04020102020204" pitchFamily="34" charset="0"/>
              </a:rPr>
              <a:t>?</a:t>
            </a:r>
            <a:br>
              <a:rPr lang="en-US" sz="3600" dirty="0">
                <a:solidFill>
                  <a:srgbClr val="FFFF00"/>
                </a:solidFill>
                <a:latin typeface="Arial Black" panose="020B0A04020102020204" pitchFamily="34" charset="0"/>
              </a:rPr>
            </a:br>
            <a:br>
              <a:rPr lang="en-US" sz="3600" dirty="0">
                <a:solidFill>
                  <a:srgbClr val="FFFF00"/>
                </a:solidFill>
                <a:latin typeface="Arial Black" panose="020B0A04020102020204" pitchFamily="34" charset="0"/>
              </a:rPr>
            </a:br>
            <a:r>
              <a:rPr lang="en-US" sz="3600" dirty="0">
                <a:solidFill>
                  <a:srgbClr val="FFFF00"/>
                </a:solidFill>
                <a:latin typeface="Arial Black" panose="020B0A04020102020204" pitchFamily="34" charset="0"/>
              </a:rPr>
              <a:t>Tack </a:t>
            </a:r>
            <a:r>
              <a:rPr lang="en-US" sz="3600" dirty="0" err="1">
                <a:solidFill>
                  <a:srgbClr val="FFFF00"/>
                </a:solidFill>
                <a:latin typeface="Arial Black" panose="020B0A04020102020204" pitchFamily="34" charset="0"/>
              </a:rPr>
              <a:t>för</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att</a:t>
            </a:r>
            <a:r>
              <a:rPr lang="en-US" sz="3600" dirty="0">
                <a:solidFill>
                  <a:srgbClr val="FFFF00"/>
                </a:solidFill>
                <a:latin typeface="Arial Black" panose="020B0A04020102020204" pitchFamily="34" charset="0"/>
              </a:rPr>
              <a:t> Ni tog Er </a:t>
            </a:r>
            <a:r>
              <a:rPr lang="en-US" sz="3600" dirty="0" err="1">
                <a:solidFill>
                  <a:srgbClr val="FFFF00"/>
                </a:solidFill>
                <a:latin typeface="Arial Black" panose="020B0A04020102020204" pitchFamily="34" charset="0"/>
              </a:rPr>
              <a:t>tid</a:t>
            </a:r>
            <a:r>
              <a:rPr lang="en-US" sz="3600" dirty="0">
                <a:solidFill>
                  <a:srgbClr val="FFFF00"/>
                </a:solidFill>
                <a:latin typeface="Arial Black" panose="020B0A04020102020204" pitchFamily="34" charset="0"/>
              </a:rPr>
              <a:t> till </a:t>
            </a:r>
            <a:r>
              <a:rPr lang="en-US" sz="3600" dirty="0" err="1">
                <a:solidFill>
                  <a:srgbClr val="FFFF00"/>
                </a:solidFill>
                <a:latin typeface="Arial Black" panose="020B0A04020102020204" pitchFamily="34" charset="0"/>
              </a:rPr>
              <a:t>att</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också</a:t>
            </a:r>
            <a:r>
              <a:rPr lang="en-US" sz="3600" dirty="0">
                <a:solidFill>
                  <a:srgbClr val="FFFF00"/>
                </a:solidFill>
                <a:latin typeface="Arial Black" panose="020B0A04020102020204" pitchFamily="34" charset="0"/>
              </a:rPr>
              <a:t> delta vid </a:t>
            </a:r>
            <a:r>
              <a:rPr lang="en-US" sz="3600" dirty="0" err="1">
                <a:solidFill>
                  <a:srgbClr val="FFFF00"/>
                </a:solidFill>
                <a:latin typeface="Arial Black" panose="020B0A04020102020204" pitchFamily="34" charset="0"/>
              </a:rPr>
              <a:t>detta</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möte</a:t>
            </a:r>
            <a:r>
              <a:rPr lang="en-US" sz="3600" dirty="0">
                <a:solidFill>
                  <a:srgbClr val="FFFF00"/>
                </a:solidFill>
                <a:latin typeface="Arial Black" panose="020B0A04020102020204" pitchFamily="34" charset="0"/>
              </a:rPr>
              <a:t>!</a:t>
            </a:r>
            <a:br>
              <a:rPr lang="en-US" sz="3600" dirty="0">
                <a:solidFill>
                  <a:srgbClr val="FFFF00"/>
                </a:solidFill>
                <a:latin typeface="Arial Black" panose="020B0A04020102020204" pitchFamily="34" charset="0"/>
              </a:rPr>
            </a:br>
            <a:br>
              <a:rPr lang="en-US" sz="3600" dirty="0">
                <a:solidFill>
                  <a:srgbClr val="FFFF00"/>
                </a:solidFill>
                <a:latin typeface="Arial Black" panose="020B0A04020102020204" pitchFamily="34" charset="0"/>
              </a:rPr>
            </a:br>
            <a:r>
              <a:rPr lang="en-US" sz="2400" dirty="0" err="1">
                <a:solidFill>
                  <a:srgbClr val="FFFF00"/>
                </a:solidFill>
                <a:latin typeface="Arial Black" panose="020B0A04020102020204" pitchFamily="34" charset="0"/>
              </a:rPr>
              <a:t>PP:n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kan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skickas</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ut</a:t>
            </a:r>
            <a:r>
              <a:rPr lang="en-US" sz="2400" dirty="0">
                <a:solidFill>
                  <a:srgbClr val="FFFF00"/>
                </a:solidFill>
                <a:latin typeface="Arial Black" panose="020B0A04020102020204" pitchFamily="34" charset="0"/>
              </a:rPr>
              <a:t> till Er!</a:t>
            </a: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endParaRPr lang="en-US" sz="2400" dirty="0">
              <a:solidFill>
                <a:srgbClr val="FFFF00"/>
              </a:solidFill>
              <a:latin typeface="Arial Black" panose="020B0A04020102020204" pitchFamily="34" charset="0"/>
            </a:endParaRPr>
          </a:p>
        </p:txBody>
      </p:sp>
      <p:pic>
        <p:nvPicPr>
          <p:cNvPr id="5" name="Platshållare för innehåll 4">
            <a:extLst>
              <a:ext uri="{FF2B5EF4-FFF2-40B4-BE49-F238E27FC236}">
                <a16:creationId xmlns:a16="http://schemas.microsoft.com/office/drawing/2014/main" id="{3EF116B2-CE4C-4F98-98D6-E4B2B9BB65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Bildobjekt 3" descr="Hej Mjau">
            <a:extLst>
              <a:ext uri="{FF2B5EF4-FFF2-40B4-BE49-F238E27FC236}">
                <a16:creationId xmlns:a16="http://schemas.microsoft.com/office/drawing/2014/main" id="{B0C62968-6FD4-4C21-AB72-97EC034E89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610" y="830179"/>
            <a:ext cx="3810000" cy="3810000"/>
          </a:xfrm>
          <a:prstGeom prst="rect">
            <a:avLst/>
          </a:prstGeom>
        </p:spPr>
      </p:pic>
    </p:spTree>
    <p:extLst>
      <p:ext uri="{BB962C8B-B14F-4D97-AF65-F5344CB8AC3E}">
        <p14:creationId xmlns:p14="http://schemas.microsoft.com/office/powerpoint/2010/main" val="24974194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36137905-9134-44D6-8792-A7B87F1D66E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8" y="-7413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FB8A5EE-840B-4ABC-9EEB-8D2DB8BA397D}"/>
              </a:ext>
            </a:extLst>
          </p:cNvPr>
          <p:cNvSpPr>
            <a:spLocks noGrp="1"/>
          </p:cNvSpPr>
          <p:nvPr>
            <p:ph type="ctrTitle"/>
          </p:nvPr>
        </p:nvSpPr>
        <p:spPr>
          <a:xfrm>
            <a:off x="1097280" y="325550"/>
            <a:ext cx="10058400" cy="3743942"/>
          </a:xfrm>
          <a:effectLst>
            <a:outerShdw blurRad="50800" dist="38100" dir="2700000" algn="tl" rotWithShape="0">
              <a:prstClr val="black">
                <a:alpha val="40000"/>
              </a:prstClr>
            </a:outerShdw>
          </a:effectLst>
        </p:spPr>
        <p:txBody>
          <a:bodyPr>
            <a:normAutofit/>
          </a:bodyPr>
          <a:lstStyle/>
          <a:p>
            <a:r>
              <a:rPr lang="sv-SE" sz="5200" b="1" dirty="0">
                <a:solidFill>
                  <a:srgbClr val="FFFF00"/>
                </a:solidFill>
              </a:rPr>
              <a:t>Välkomna till ordförandekonferensen 2021-05-23</a:t>
            </a:r>
            <a:br>
              <a:rPr lang="sv-SE" sz="5200" b="1" dirty="0">
                <a:solidFill>
                  <a:srgbClr val="FFFF00"/>
                </a:solidFill>
              </a:rPr>
            </a:br>
            <a:r>
              <a:rPr lang="sv-SE" sz="4800" b="1" dirty="0">
                <a:solidFill>
                  <a:srgbClr val="FFFF00"/>
                </a:solidFill>
              </a:rPr>
              <a:t>Särskilt välkommen gäst idag är SIF:s Utvecklingschef Anders Wahlström</a:t>
            </a:r>
            <a:br>
              <a:rPr lang="sv-SE" sz="4800" b="1" dirty="0">
                <a:solidFill>
                  <a:srgbClr val="FFFF00"/>
                </a:solidFill>
              </a:rPr>
            </a:br>
            <a:endParaRPr lang="sv-SE" sz="4800" b="1" dirty="0">
              <a:solidFill>
                <a:srgbClr val="FFFF00"/>
              </a:solidFill>
            </a:endParaRPr>
          </a:p>
        </p:txBody>
      </p:sp>
      <p:pic>
        <p:nvPicPr>
          <p:cNvPr id="6" name="Bildobjekt 5" descr="Hej Mjau">
            <a:extLst>
              <a:ext uri="{FF2B5EF4-FFF2-40B4-BE49-F238E27FC236}">
                <a16:creationId xmlns:a16="http://schemas.microsoft.com/office/drawing/2014/main" id="{89A15D19-7A9F-4439-B7BE-E25D9D1F80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179" y="2814620"/>
            <a:ext cx="3445492" cy="3810000"/>
          </a:xfrm>
          <a:prstGeom prst="rect">
            <a:avLst/>
          </a:prstGeom>
        </p:spPr>
      </p:pic>
    </p:spTree>
    <p:extLst>
      <p:ext uri="{BB962C8B-B14F-4D97-AF65-F5344CB8AC3E}">
        <p14:creationId xmlns:p14="http://schemas.microsoft.com/office/powerpoint/2010/main" val="41171115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a:extLst>
              <a:ext uri="{FF2B5EF4-FFF2-40B4-BE49-F238E27FC236}">
                <a16:creationId xmlns:a16="http://schemas.microsoft.com/office/drawing/2014/main" id="{C8453C2F-0624-4F89-8840-AA736FCFF5D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1" y="0"/>
            <a:ext cx="12191999" cy="7059609"/>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394E8BE-92D0-4A05-BB7E-A2D1213E970B}"/>
              </a:ext>
            </a:extLst>
          </p:cNvPr>
          <p:cNvSpPr>
            <a:spLocks noGrp="1"/>
          </p:cNvSpPr>
          <p:nvPr>
            <p:ph type="title"/>
          </p:nvPr>
        </p:nvSpPr>
        <p:spPr>
          <a:xfrm>
            <a:off x="280087" y="420130"/>
            <a:ext cx="9844216" cy="5526559"/>
          </a:xfrm>
          <a:effectLst>
            <a:outerShdw blurRad="50800" dist="38100" dir="2700000" algn="tl" rotWithShape="0">
              <a:prstClr val="black">
                <a:alpha val="40000"/>
              </a:prstClr>
            </a:outerShdw>
          </a:effectLst>
        </p:spPr>
        <p:txBody>
          <a:bodyPr vert="horz" lIns="91440" tIns="45720" rIns="91440" bIns="45720" rtlCol="0" anchor="b">
            <a:noAutofit/>
          </a:bodyPr>
          <a:lstStyle/>
          <a:p>
            <a:r>
              <a:rPr lang="en-US" sz="3600" dirty="0">
                <a:solidFill>
                  <a:srgbClr val="FFFFFF"/>
                </a:solidFill>
              </a:rPr>
              <a:t>                                  </a:t>
            </a:r>
            <a:r>
              <a:rPr lang="en-US" sz="2400" dirty="0" err="1">
                <a:solidFill>
                  <a:srgbClr val="FFFFFF"/>
                </a:solidFill>
              </a:rPr>
              <a:t>Dagordning</a:t>
            </a:r>
            <a:br>
              <a:rPr lang="en-US" sz="2400" dirty="0">
                <a:solidFill>
                  <a:srgbClr val="FFFFFF"/>
                </a:solidFill>
              </a:rPr>
            </a:br>
            <a:r>
              <a:rPr lang="en-US" sz="2800" dirty="0">
                <a:solidFill>
                  <a:srgbClr val="FFFFFF"/>
                </a:solidFill>
              </a:rPr>
              <a:t>1.  </a:t>
            </a:r>
            <a:r>
              <a:rPr lang="en-US" sz="2800" dirty="0" err="1">
                <a:solidFill>
                  <a:srgbClr val="FFFFFF"/>
                </a:solidFill>
              </a:rPr>
              <a:t>Inledning</a:t>
            </a:r>
            <a:r>
              <a:rPr lang="en-US" sz="2800" dirty="0">
                <a:solidFill>
                  <a:srgbClr val="FFFFFF"/>
                </a:solidFill>
              </a:rPr>
              <a:t>                                                                  RR</a:t>
            </a:r>
            <a:br>
              <a:rPr lang="en-US" sz="2800" dirty="0">
                <a:solidFill>
                  <a:srgbClr val="FFFFFF"/>
                </a:solidFill>
              </a:rPr>
            </a:br>
            <a:r>
              <a:rPr lang="en-US" sz="2800" dirty="0">
                <a:solidFill>
                  <a:srgbClr val="FFFFFF"/>
                </a:solidFill>
              </a:rPr>
              <a:t>2.  </a:t>
            </a:r>
            <a:r>
              <a:rPr lang="en-US" sz="2800" dirty="0" err="1">
                <a:solidFill>
                  <a:srgbClr val="FFFFFF"/>
                </a:solidFill>
              </a:rPr>
              <a:t>Upprop</a:t>
            </a:r>
            <a:r>
              <a:rPr lang="en-US" sz="2800" dirty="0">
                <a:solidFill>
                  <a:srgbClr val="FFFFFF"/>
                </a:solidFill>
              </a:rPr>
              <a:t>                                                                    MFA  </a:t>
            </a:r>
            <a:br>
              <a:rPr lang="en-US" sz="2800" dirty="0">
                <a:solidFill>
                  <a:srgbClr val="FFFFFF"/>
                </a:solidFill>
              </a:rPr>
            </a:br>
            <a:r>
              <a:rPr lang="en-US" sz="2800" dirty="0">
                <a:solidFill>
                  <a:srgbClr val="FFFFFF"/>
                </a:solidFill>
              </a:rPr>
              <a:t>3.  </a:t>
            </a:r>
            <a:r>
              <a:rPr lang="en-US" sz="2800" b="1" dirty="0">
                <a:solidFill>
                  <a:srgbClr val="FFFF00"/>
                </a:solidFill>
              </a:rPr>
              <a:t>SIF:s </a:t>
            </a:r>
            <a:r>
              <a:rPr lang="en-US" sz="2800" b="1" dirty="0" err="1">
                <a:solidFill>
                  <a:srgbClr val="FFFF00"/>
                </a:solidFill>
              </a:rPr>
              <a:t>Utvecklingschef</a:t>
            </a:r>
            <a:r>
              <a:rPr lang="en-US" sz="2800" b="1" dirty="0">
                <a:solidFill>
                  <a:srgbClr val="FFFF00"/>
                </a:solidFill>
              </a:rPr>
              <a:t> Anders Wahlström</a:t>
            </a:r>
            <a:br>
              <a:rPr lang="en-US" sz="2800" dirty="0">
                <a:solidFill>
                  <a:srgbClr val="FFFFFF"/>
                </a:solidFill>
              </a:rPr>
            </a:br>
            <a:r>
              <a:rPr lang="en-US" sz="2800" dirty="0">
                <a:solidFill>
                  <a:srgbClr val="FFFFFF"/>
                </a:solidFill>
              </a:rPr>
              <a:t>4.  Covid-</a:t>
            </a:r>
            <a:r>
              <a:rPr lang="en-US" sz="2800" dirty="0" err="1">
                <a:solidFill>
                  <a:srgbClr val="FFFFFF"/>
                </a:solidFill>
              </a:rPr>
              <a:t>läget</a:t>
            </a:r>
            <a:r>
              <a:rPr lang="en-US" sz="2800" dirty="0">
                <a:solidFill>
                  <a:srgbClr val="FFFFFF"/>
                </a:solidFill>
              </a:rPr>
              <a:t> – </a:t>
            </a:r>
            <a:r>
              <a:rPr lang="en-US" sz="2800" dirty="0" err="1">
                <a:solidFill>
                  <a:srgbClr val="FFFFFF"/>
                </a:solidFill>
              </a:rPr>
              <a:t>kommande</a:t>
            </a:r>
            <a:r>
              <a:rPr lang="en-US" sz="2800" dirty="0">
                <a:solidFill>
                  <a:srgbClr val="FFFFFF"/>
                </a:solidFill>
              </a:rPr>
              <a:t> </a:t>
            </a:r>
            <a:r>
              <a:rPr lang="en-US" sz="2800" dirty="0" err="1">
                <a:solidFill>
                  <a:srgbClr val="FFFFFF"/>
                </a:solidFill>
              </a:rPr>
              <a:t>restriktioner</a:t>
            </a:r>
            <a:r>
              <a:rPr lang="en-US" sz="2800" dirty="0">
                <a:solidFill>
                  <a:srgbClr val="FFFFFF"/>
                </a:solidFill>
              </a:rPr>
              <a:t>                RR </a:t>
            </a:r>
            <a:br>
              <a:rPr lang="en-US" sz="2800" dirty="0">
                <a:solidFill>
                  <a:srgbClr val="FFFFFF"/>
                </a:solidFill>
              </a:rPr>
            </a:br>
            <a:r>
              <a:rPr lang="en-US" sz="2800" dirty="0">
                <a:solidFill>
                  <a:srgbClr val="FFFFFF"/>
                </a:solidFill>
              </a:rPr>
              <a:t>5.  </a:t>
            </a:r>
            <a:r>
              <a:rPr lang="en-US" sz="2800" dirty="0" err="1">
                <a:solidFill>
                  <a:srgbClr val="FFFFFF"/>
                </a:solidFill>
              </a:rPr>
              <a:t>Återblick</a:t>
            </a:r>
            <a:r>
              <a:rPr lang="en-US" sz="2800" dirty="0">
                <a:solidFill>
                  <a:srgbClr val="FFFFFF"/>
                </a:solidFill>
              </a:rPr>
              <a:t> </a:t>
            </a:r>
            <a:r>
              <a:rPr lang="en-US" sz="2800" dirty="0" err="1">
                <a:solidFill>
                  <a:srgbClr val="FFFFFF"/>
                </a:solidFill>
              </a:rPr>
              <a:t>på</a:t>
            </a:r>
            <a:r>
              <a:rPr lang="en-US" sz="2800" dirty="0">
                <a:solidFill>
                  <a:srgbClr val="FFFFFF"/>
                </a:solidFill>
              </a:rPr>
              <a:t> </a:t>
            </a:r>
            <a:r>
              <a:rPr lang="en-US" sz="2800" dirty="0" err="1">
                <a:solidFill>
                  <a:srgbClr val="FFFFFF"/>
                </a:solidFill>
              </a:rPr>
              <a:t>förra</a:t>
            </a:r>
            <a:r>
              <a:rPr lang="en-US" sz="2800" dirty="0">
                <a:solidFill>
                  <a:srgbClr val="FFFFFF"/>
                </a:solidFill>
              </a:rPr>
              <a:t> </a:t>
            </a:r>
            <a:r>
              <a:rPr lang="en-US" sz="2800" dirty="0" err="1">
                <a:solidFill>
                  <a:srgbClr val="FFFFFF"/>
                </a:solidFill>
              </a:rPr>
              <a:t>mötet</a:t>
            </a:r>
            <a:r>
              <a:rPr lang="en-US" sz="2800" dirty="0">
                <a:solidFill>
                  <a:srgbClr val="FFFFFF"/>
                </a:solidFill>
              </a:rPr>
              <a:t>                                         RR</a:t>
            </a:r>
            <a:br>
              <a:rPr lang="en-US" sz="2800" dirty="0">
                <a:solidFill>
                  <a:srgbClr val="FFFFFF"/>
                </a:solidFill>
              </a:rPr>
            </a:br>
            <a:r>
              <a:rPr lang="en-US" sz="2800" dirty="0">
                <a:solidFill>
                  <a:srgbClr val="FFFFFF"/>
                </a:solidFill>
              </a:rPr>
              <a:t>6.  </a:t>
            </a:r>
            <a:r>
              <a:rPr lang="en-US" sz="2800" dirty="0" err="1">
                <a:solidFill>
                  <a:srgbClr val="FFFFFF"/>
                </a:solidFill>
              </a:rPr>
              <a:t>Rekrytering</a:t>
            </a:r>
            <a:r>
              <a:rPr lang="en-US" sz="2800" dirty="0">
                <a:solidFill>
                  <a:srgbClr val="FFFFFF"/>
                </a:solidFill>
              </a:rPr>
              <a:t> av </a:t>
            </a:r>
            <a:r>
              <a:rPr lang="en-US" sz="2800" dirty="0" err="1">
                <a:solidFill>
                  <a:srgbClr val="FFFFFF"/>
                </a:solidFill>
              </a:rPr>
              <a:t>Hockeykontorschef</a:t>
            </a:r>
            <a:r>
              <a:rPr lang="en-US" sz="2800" dirty="0">
                <a:solidFill>
                  <a:srgbClr val="FFFFFF"/>
                </a:solidFill>
              </a:rPr>
              <a:t>                        RR</a:t>
            </a:r>
            <a:br>
              <a:rPr lang="en-US" sz="2800" dirty="0">
                <a:solidFill>
                  <a:srgbClr val="FFFFFF"/>
                </a:solidFill>
              </a:rPr>
            </a:br>
            <a:r>
              <a:rPr lang="en-US" sz="2800" dirty="0">
                <a:solidFill>
                  <a:srgbClr val="FFFFFF"/>
                </a:solidFill>
              </a:rPr>
              <a:t>7.  </a:t>
            </a:r>
            <a:r>
              <a:rPr lang="en-US" sz="2800" dirty="0" err="1">
                <a:solidFill>
                  <a:srgbClr val="FFFFFF"/>
                </a:solidFill>
              </a:rPr>
              <a:t>Kommittérapporter</a:t>
            </a:r>
            <a:r>
              <a:rPr lang="en-US" sz="2800" dirty="0">
                <a:solidFill>
                  <a:srgbClr val="FFFFFF"/>
                </a:solidFill>
              </a:rPr>
              <a:t> – </a:t>
            </a:r>
            <a:r>
              <a:rPr lang="en-US" sz="2800" dirty="0" err="1">
                <a:solidFill>
                  <a:srgbClr val="FFFFFF"/>
                </a:solidFill>
              </a:rPr>
              <a:t>Utv</a:t>
            </a:r>
            <a:r>
              <a:rPr lang="en-US" sz="2800" dirty="0">
                <a:solidFill>
                  <a:srgbClr val="FFFFFF"/>
                </a:solidFill>
              </a:rPr>
              <a:t>/JE – </a:t>
            </a:r>
            <a:r>
              <a:rPr lang="en-US" sz="2800" dirty="0" err="1">
                <a:solidFill>
                  <a:srgbClr val="FFFFFF"/>
                </a:solidFill>
              </a:rPr>
              <a:t>Utb</a:t>
            </a:r>
            <a:r>
              <a:rPr lang="en-US" sz="2800" dirty="0">
                <a:solidFill>
                  <a:srgbClr val="FFFFFF"/>
                </a:solidFill>
              </a:rPr>
              <a:t>/MA – Funk/CM – TK/MAF </a:t>
            </a:r>
            <a:br>
              <a:rPr lang="en-US" sz="2800" dirty="0">
                <a:solidFill>
                  <a:srgbClr val="FFFFFF"/>
                </a:solidFill>
              </a:rPr>
            </a:br>
            <a:r>
              <a:rPr lang="en-US" sz="2800" dirty="0">
                <a:solidFill>
                  <a:srgbClr val="FFFFFF"/>
                </a:solidFill>
              </a:rPr>
              <a:t>8.  </a:t>
            </a:r>
            <a:r>
              <a:rPr lang="en-US" sz="2800" dirty="0" err="1">
                <a:solidFill>
                  <a:srgbClr val="FFFFFF"/>
                </a:solidFill>
              </a:rPr>
              <a:t>Årsmöte</a:t>
            </a:r>
            <a:r>
              <a:rPr lang="en-US" sz="2800" dirty="0">
                <a:solidFill>
                  <a:srgbClr val="FFFFFF"/>
                </a:solidFill>
              </a:rPr>
              <a:t> 2021 – 5 </a:t>
            </a:r>
            <a:r>
              <a:rPr lang="en-US" sz="2800" dirty="0" err="1">
                <a:solidFill>
                  <a:srgbClr val="FFFFFF"/>
                </a:solidFill>
              </a:rPr>
              <a:t>juni</a:t>
            </a:r>
            <a:r>
              <a:rPr lang="en-US" sz="2800" dirty="0">
                <a:solidFill>
                  <a:srgbClr val="FFFFFF"/>
                </a:solidFill>
              </a:rPr>
              <a:t>, kl 10.00 (</a:t>
            </a:r>
            <a:r>
              <a:rPr lang="en-US" sz="2800" dirty="0" err="1">
                <a:solidFill>
                  <a:srgbClr val="FFFFFF"/>
                </a:solidFill>
              </a:rPr>
              <a:t>påminnelse</a:t>
            </a:r>
            <a:r>
              <a:rPr lang="en-US" sz="2800" dirty="0">
                <a:solidFill>
                  <a:srgbClr val="FFFFFF"/>
                </a:solidFill>
              </a:rPr>
              <a:t>)      RR   </a:t>
            </a:r>
            <a:br>
              <a:rPr lang="en-US" sz="2800" dirty="0">
                <a:solidFill>
                  <a:srgbClr val="FFFFFF"/>
                </a:solidFill>
              </a:rPr>
            </a:br>
            <a:r>
              <a:rPr lang="en-US" sz="2800" dirty="0">
                <a:solidFill>
                  <a:srgbClr val="FFFFFF"/>
                </a:solidFill>
              </a:rPr>
              <a:t>9.  </a:t>
            </a:r>
            <a:r>
              <a:rPr lang="en-US" sz="2800" dirty="0" err="1">
                <a:solidFill>
                  <a:srgbClr val="FFFFFF"/>
                </a:solidFill>
              </a:rPr>
              <a:t>Inkomna</a:t>
            </a:r>
            <a:r>
              <a:rPr lang="en-US" sz="2800" dirty="0">
                <a:solidFill>
                  <a:srgbClr val="FFFFFF"/>
                </a:solidFill>
              </a:rPr>
              <a:t> </a:t>
            </a:r>
            <a:r>
              <a:rPr lang="en-US" sz="2800" dirty="0" err="1">
                <a:solidFill>
                  <a:srgbClr val="FFFFFF"/>
                </a:solidFill>
              </a:rPr>
              <a:t>frågor</a:t>
            </a:r>
            <a:r>
              <a:rPr lang="en-US" sz="2800" dirty="0">
                <a:solidFill>
                  <a:srgbClr val="FFFFFF"/>
                </a:solidFill>
              </a:rPr>
              <a:t> </a:t>
            </a:r>
            <a:br>
              <a:rPr lang="en-US" sz="2800" dirty="0">
                <a:solidFill>
                  <a:srgbClr val="FFFFFF"/>
                </a:solidFill>
              </a:rPr>
            </a:br>
            <a:r>
              <a:rPr lang="en-US" sz="2800" dirty="0">
                <a:solidFill>
                  <a:srgbClr val="FFFFFF"/>
                </a:solidFill>
              </a:rPr>
              <a:t>10. </a:t>
            </a:r>
            <a:r>
              <a:rPr lang="en-US" sz="2800" dirty="0" err="1">
                <a:solidFill>
                  <a:srgbClr val="FFFFFF"/>
                </a:solidFill>
              </a:rPr>
              <a:t>Nytt</a:t>
            </a:r>
            <a:r>
              <a:rPr lang="en-US" sz="2800" dirty="0">
                <a:solidFill>
                  <a:srgbClr val="FFFFFF"/>
                </a:solidFill>
              </a:rPr>
              <a:t> </a:t>
            </a:r>
            <a:r>
              <a:rPr lang="en-US" sz="2800" dirty="0" err="1">
                <a:solidFill>
                  <a:srgbClr val="FFFFFF"/>
                </a:solidFill>
              </a:rPr>
              <a:t>mötesdatum</a:t>
            </a:r>
            <a:r>
              <a:rPr lang="en-US" sz="2800" dirty="0">
                <a:solidFill>
                  <a:srgbClr val="FFFFFF"/>
                </a:solidFill>
              </a:rPr>
              <a:t> - ?                                                RR                                   </a:t>
            </a:r>
            <a:br>
              <a:rPr lang="en-US" sz="2800" dirty="0">
                <a:solidFill>
                  <a:srgbClr val="FFFFFF"/>
                </a:solidFill>
              </a:rPr>
            </a:br>
            <a:r>
              <a:rPr lang="en-US" sz="2800" dirty="0">
                <a:solidFill>
                  <a:srgbClr val="FFFFFF"/>
                </a:solidFill>
              </a:rPr>
              <a:t>11. </a:t>
            </a:r>
            <a:r>
              <a:rPr lang="en-US" sz="2800" dirty="0" err="1">
                <a:solidFill>
                  <a:srgbClr val="FFFFFF"/>
                </a:solidFill>
              </a:rPr>
              <a:t>Avslutning</a:t>
            </a:r>
            <a:r>
              <a:rPr lang="en-US" sz="2800" dirty="0">
                <a:solidFill>
                  <a:srgbClr val="FFFFFF"/>
                </a:solidFill>
              </a:rPr>
              <a:t>                                                  </a:t>
            </a:r>
            <a:r>
              <a:rPr lang="en-US" sz="2800" dirty="0">
                <a:solidFill>
                  <a:srgbClr val="002060"/>
                </a:solidFill>
              </a:rPr>
              <a:t>RR</a:t>
            </a:r>
            <a:br>
              <a:rPr lang="en-US" sz="2800" dirty="0">
                <a:solidFill>
                  <a:srgbClr val="FFFFFF"/>
                </a:solidFill>
              </a:rPr>
            </a:br>
            <a:br>
              <a:rPr lang="en-US" sz="2800" dirty="0">
                <a:solidFill>
                  <a:srgbClr val="FFFFFF"/>
                </a:solidFill>
              </a:rPr>
            </a:br>
            <a:endParaRPr lang="en-US" sz="2800" dirty="0">
              <a:solidFill>
                <a:srgbClr val="FFFFFF"/>
              </a:solidFill>
            </a:endParaRPr>
          </a:p>
        </p:txBody>
      </p:sp>
    </p:spTree>
    <p:extLst>
      <p:ext uri="{BB962C8B-B14F-4D97-AF65-F5344CB8AC3E}">
        <p14:creationId xmlns:p14="http://schemas.microsoft.com/office/powerpoint/2010/main" val="38040993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36137905-9134-44D6-8792-A7B87F1D66E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2" name="Rubrik 1">
            <a:extLst>
              <a:ext uri="{FF2B5EF4-FFF2-40B4-BE49-F238E27FC236}">
                <a16:creationId xmlns:a16="http://schemas.microsoft.com/office/drawing/2014/main" id="{8FB8A5EE-840B-4ABC-9EEB-8D2DB8BA397D}"/>
              </a:ext>
            </a:extLst>
          </p:cNvPr>
          <p:cNvSpPr>
            <a:spLocks noGrp="1"/>
          </p:cNvSpPr>
          <p:nvPr>
            <p:ph type="ctrTitle"/>
          </p:nvPr>
        </p:nvSpPr>
        <p:spPr>
          <a:xfrm>
            <a:off x="397063" y="172995"/>
            <a:ext cx="10501595" cy="6128951"/>
          </a:xfrm>
          <a:effectLst>
            <a:outerShdw blurRad="50800" dist="38100" dir="2700000" algn="tl" rotWithShape="0">
              <a:prstClr val="black">
                <a:alpha val="40000"/>
              </a:prstClr>
            </a:outerShdw>
          </a:effectLst>
        </p:spPr>
        <p:txBody>
          <a:bodyPr>
            <a:normAutofit fontScale="90000"/>
          </a:bodyPr>
          <a:lstStyle/>
          <a:p>
            <a:pPr algn="l"/>
            <a:r>
              <a:rPr lang="sv-SE" sz="2000" b="1" dirty="0">
                <a:solidFill>
                  <a:srgbClr val="FFFF00"/>
                </a:solidFill>
              </a:rPr>
              <a:t>Avesta BK</a:t>
            </a:r>
            <a:br>
              <a:rPr lang="sv-SE" sz="2000" b="1" dirty="0">
                <a:solidFill>
                  <a:srgbClr val="FFFF00"/>
                </a:solidFill>
              </a:rPr>
            </a:br>
            <a:r>
              <a:rPr lang="sv-SE" sz="2000" b="1" dirty="0">
                <a:solidFill>
                  <a:srgbClr val="FFFF00"/>
                </a:solidFill>
              </a:rPr>
              <a:t>Björbo IF</a:t>
            </a:r>
            <a:br>
              <a:rPr lang="sv-SE" sz="2000" b="1" dirty="0">
                <a:solidFill>
                  <a:srgbClr val="FFFF00"/>
                </a:solidFill>
              </a:rPr>
            </a:br>
            <a:r>
              <a:rPr lang="sv-SE" sz="2000" b="1" dirty="0">
                <a:solidFill>
                  <a:srgbClr val="FFFF00"/>
                </a:solidFill>
              </a:rPr>
              <a:t>Falu IF                                                 </a:t>
            </a:r>
            <a:r>
              <a:rPr lang="sv-SE" sz="2000" b="1" dirty="0">
                <a:solidFill>
                  <a:schemeClr val="bg1"/>
                </a:solidFill>
              </a:rPr>
              <a:t>Conny Tillman</a:t>
            </a:r>
            <a:br>
              <a:rPr lang="sv-SE" sz="2000" b="1" dirty="0">
                <a:solidFill>
                  <a:srgbClr val="FFFF00"/>
                </a:solidFill>
              </a:rPr>
            </a:br>
            <a:r>
              <a:rPr lang="sv-SE" sz="2000" b="1" dirty="0">
                <a:solidFill>
                  <a:srgbClr val="FFFF00"/>
                </a:solidFill>
              </a:rPr>
              <a:t>Falu IF                                                 Martin </a:t>
            </a:r>
            <a:r>
              <a:rPr lang="sv-SE" sz="2000" b="1" dirty="0" err="1">
                <a:solidFill>
                  <a:srgbClr val="FFFF00"/>
                </a:solidFill>
              </a:rPr>
              <a:t>Ogemar</a:t>
            </a:r>
            <a:br>
              <a:rPr lang="sv-SE" sz="2000" b="1" dirty="0">
                <a:solidFill>
                  <a:srgbClr val="FFFF00"/>
                </a:solidFill>
              </a:rPr>
            </a:br>
            <a:r>
              <a:rPr lang="sv-SE" sz="2000" b="1" dirty="0">
                <a:solidFill>
                  <a:srgbClr val="FFFF00"/>
                </a:solidFill>
              </a:rPr>
              <a:t>Hedemora SK</a:t>
            </a:r>
            <a:br>
              <a:rPr lang="sv-SE" sz="2000" b="1" dirty="0">
                <a:solidFill>
                  <a:srgbClr val="FFFF00"/>
                </a:solidFill>
              </a:rPr>
            </a:br>
            <a:r>
              <a:rPr lang="sv-SE" sz="2000" b="1" dirty="0">
                <a:solidFill>
                  <a:srgbClr val="FFFF00"/>
                </a:solidFill>
              </a:rPr>
              <a:t>Leksands IF                                         Ulrika </a:t>
            </a:r>
            <a:r>
              <a:rPr lang="sv-SE" sz="2000" b="1" dirty="0" err="1">
                <a:solidFill>
                  <a:srgbClr val="FFFF00"/>
                </a:solidFill>
              </a:rPr>
              <a:t>Gärdsback</a:t>
            </a:r>
            <a:br>
              <a:rPr lang="sv-SE" sz="2000" b="1" dirty="0">
                <a:solidFill>
                  <a:srgbClr val="FFFF00"/>
                </a:solidFill>
              </a:rPr>
            </a:br>
            <a:r>
              <a:rPr lang="sv-SE" sz="2000" b="1" dirty="0">
                <a:solidFill>
                  <a:srgbClr val="FFFF00"/>
                </a:solidFill>
              </a:rPr>
              <a:t>Ludvika HF</a:t>
            </a:r>
            <a:br>
              <a:rPr lang="sv-SE" sz="2000" b="1" dirty="0">
                <a:solidFill>
                  <a:srgbClr val="FFFF00"/>
                </a:solidFill>
              </a:rPr>
            </a:br>
            <a:r>
              <a:rPr lang="sv-SE" sz="2000" b="1" dirty="0">
                <a:solidFill>
                  <a:srgbClr val="FFFF00"/>
                </a:solidFill>
              </a:rPr>
              <a:t>Mora IK</a:t>
            </a:r>
            <a:br>
              <a:rPr lang="sv-SE" sz="2000" b="1" dirty="0">
                <a:solidFill>
                  <a:srgbClr val="FFFF00"/>
                </a:solidFill>
              </a:rPr>
            </a:br>
            <a:r>
              <a:rPr lang="sv-SE" sz="2000" b="1" dirty="0">
                <a:solidFill>
                  <a:srgbClr val="FFFF00"/>
                </a:solidFill>
              </a:rPr>
              <a:t>Orsa IK</a:t>
            </a:r>
            <a:br>
              <a:rPr lang="sv-SE" sz="2000" b="1" dirty="0">
                <a:solidFill>
                  <a:srgbClr val="FFFF00"/>
                </a:solidFill>
              </a:rPr>
            </a:br>
            <a:r>
              <a:rPr lang="sv-SE" sz="2000" b="1" dirty="0">
                <a:solidFill>
                  <a:srgbClr val="FFFF00"/>
                </a:solidFill>
              </a:rPr>
              <a:t>Skogsbo SK</a:t>
            </a:r>
            <a:br>
              <a:rPr lang="sv-SE" sz="2000" b="1" dirty="0">
                <a:solidFill>
                  <a:srgbClr val="FFFF00"/>
                </a:solidFill>
              </a:rPr>
            </a:br>
            <a:r>
              <a:rPr lang="sv-SE" sz="2000" b="1" dirty="0">
                <a:solidFill>
                  <a:srgbClr val="FFFF00"/>
                </a:solidFill>
              </a:rPr>
              <a:t>Svegs IK</a:t>
            </a:r>
            <a:br>
              <a:rPr lang="sv-SE" sz="2000" b="1" dirty="0">
                <a:solidFill>
                  <a:srgbClr val="FFFF00"/>
                </a:solidFill>
              </a:rPr>
            </a:br>
            <a:r>
              <a:rPr lang="sv-SE" sz="2000" b="1" dirty="0">
                <a:solidFill>
                  <a:srgbClr val="FFFF00"/>
                </a:solidFill>
              </a:rPr>
              <a:t>Säters IF</a:t>
            </a:r>
            <a:br>
              <a:rPr lang="sv-SE" sz="2000" b="1" dirty="0">
                <a:solidFill>
                  <a:srgbClr val="FFFF00"/>
                </a:solidFill>
              </a:rPr>
            </a:br>
            <a:r>
              <a:rPr lang="sv-SE" sz="2000" b="1" dirty="0">
                <a:solidFill>
                  <a:srgbClr val="FFFF00"/>
                </a:solidFill>
              </a:rPr>
              <a:t>Älvdalens HC</a:t>
            </a:r>
            <a:br>
              <a:rPr lang="sv-SE" sz="2000" b="1" dirty="0">
                <a:solidFill>
                  <a:srgbClr val="FFFF00"/>
                </a:solidFill>
              </a:rPr>
            </a:br>
            <a:br>
              <a:rPr lang="sv-SE" sz="2000" b="1" dirty="0">
                <a:solidFill>
                  <a:srgbClr val="FFFF00"/>
                </a:solidFill>
              </a:rPr>
            </a:br>
            <a:r>
              <a:rPr lang="sv-SE" sz="2000" b="1" dirty="0">
                <a:solidFill>
                  <a:srgbClr val="FFFF00"/>
                </a:solidFill>
              </a:rPr>
              <a:t>Svenska Ishockeyförbundet            Anders Wahlström    Utvecklingschef</a:t>
            </a:r>
            <a:br>
              <a:rPr lang="sv-SE" sz="2000" b="1" dirty="0">
                <a:solidFill>
                  <a:srgbClr val="FFFF00"/>
                </a:solidFill>
              </a:rPr>
            </a:br>
            <a:br>
              <a:rPr lang="sv-SE" sz="2000" b="1" dirty="0">
                <a:solidFill>
                  <a:srgbClr val="FFFF00"/>
                </a:solidFill>
              </a:rPr>
            </a:br>
            <a:r>
              <a:rPr lang="sv-SE" sz="2000" b="1" dirty="0">
                <a:solidFill>
                  <a:srgbClr val="FFFF00"/>
                </a:solidFill>
              </a:rPr>
              <a:t>Dalarnas Ishockeyförbund              Rolf Rickmo                Ordförande</a:t>
            </a:r>
            <a:br>
              <a:rPr lang="sv-SE" sz="2000" b="1" dirty="0">
                <a:solidFill>
                  <a:srgbClr val="FFFF00"/>
                </a:solidFill>
              </a:rPr>
            </a:br>
            <a:r>
              <a:rPr lang="sv-SE" sz="2000" b="1" dirty="0">
                <a:solidFill>
                  <a:srgbClr val="FFFF00"/>
                </a:solidFill>
              </a:rPr>
              <a:t>                                                            Maria F Andersson    kanslist </a:t>
            </a:r>
            <a:br>
              <a:rPr lang="sv-SE" sz="2000" b="1" dirty="0">
                <a:solidFill>
                  <a:srgbClr val="FFFF00"/>
                </a:solidFill>
              </a:rPr>
            </a:br>
            <a:r>
              <a:rPr lang="sv-SE" sz="2000" b="1" dirty="0">
                <a:solidFill>
                  <a:srgbClr val="FFFF00"/>
                </a:solidFill>
              </a:rPr>
              <a:t>                                                            Jan Eljas                       Vice </a:t>
            </a:r>
            <a:r>
              <a:rPr lang="sv-SE" sz="2000" b="1" dirty="0" err="1">
                <a:solidFill>
                  <a:srgbClr val="FFFF00"/>
                </a:solidFill>
              </a:rPr>
              <a:t>ordf</a:t>
            </a:r>
            <a:r>
              <a:rPr lang="sv-SE" sz="2000" b="1" dirty="0">
                <a:solidFill>
                  <a:srgbClr val="FFFF00"/>
                </a:solidFill>
              </a:rPr>
              <a:t>/</a:t>
            </a:r>
            <a:r>
              <a:rPr lang="sv-SE" sz="2000" b="1" dirty="0" err="1">
                <a:solidFill>
                  <a:srgbClr val="FFFF00"/>
                </a:solidFill>
              </a:rPr>
              <a:t>Utvecklingskommitten</a:t>
            </a:r>
            <a:br>
              <a:rPr lang="sv-SE" sz="2000" b="1" dirty="0">
                <a:solidFill>
                  <a:srgbClr val="FFFF00"/>
                </a:solidFill>
              </a:rPr>
            </a:br>
            <a:r>
              <a:rPr lang="sv-SE" sz="2000" b="1" dirty="0">
                <a:solidFill>
                  <a:srgbClr val="FFFF00"/>
                </a:solidFill>
              </a:rPr>
              <a:t>                                                            David Holst                 Ansvarig för </a:t>
            </a:r>
            <a:r>
              <a:rPr lang="sv-SE" sz="2000" b="1" dirty="0">
                <a:solidFill>
                  <a:schemeClr val="bg1"/>
                </a:solidFill>
              </a:rPr>
              <a:t>Anpassade</a:t>
            </a:r>
            <a:r>
              <a:rPr lang="sv-SE" sz="2000" b="1" dirty="0">
                <a:solidFill>
                  <a:schemeClr val="bg1"/>
                </a:solidFill>
                <a:highlight>
                  <a:srgbClr val="000000"/>
                </a:highlight>
              </a:rPr>
              <a:t> </a:t>
            </a:r>
            <a:r>
              <a:rPr lang="sv-SE" sz="2000" b="1" dirty="0">
                <a:solidFill>
                  <a:schemeClr val="bg1"/>
                </a:solidFill>
              </a:rPr>
              <a:t>Spelformer </a:t>
            </a:r>
            <a:br>
              <a:rPr lang="sv-SE" sz="2000" b="1" dirty="0">
                <a:solidFill>
                  <a:srgbClr val="0070C0"/>
                </a:solidFill>
              </a:rPr>
            </a:br>
            <a:r>
              <a:rPr lang="sv-SE" sz="2000" b="1" dirty="0">
                <a:solidFill>
                  <a:srgbClr val="FFFF00"/>
                </a:solidFill>
              </a:rPr>
              <a:t>                                                            Malin Andersson       Utbildningskommittén</a:t>
            </a:r>
            <a:br>
              <a:rPr lang="sv-SE" sz="2000" b="1" dirty="0">
                <a:solidFill>
                  <a:srgbClr val="FFFF00"/>
                </a:solidFill>
              </a:rPr>
            </a:br>
            <a:r>
              <a:rPr lang="sv-SE" sz="2000" b="1" dirty="0">
                <a:solidFill>
                  <a:srgbClr val="FFFF00"/>
                </a:solidFill>
              </a:rPr>
              <a:t>                                                            Conny Midér              Funktionärskommittén  </a:t>
            </a:r>
            <a:br>
              <a:rPr lang="sv-SE" sz="2000" b="1" dirty="0">
                <a:solidFill>
                  <a:srgbClr val="FFFF00"/>
                </a:solidFill>
              </a:rPr>
            </a:br>
            <a:endParaRPr lang="sv-SE" sz="2000" b="1" dirty="0">
              <a:solidFill>
                <a:srgbClr val="FFFF00"/>
              </a:solidFill>
            </a:endParaRPr>
          </a:p>
        </p:txBody>
      </p:sp>
    </p:spTree>
    <p:extLst>
      <p:ext uri="{BB962C8B-B14F-4D97-AF65-F5344CB8AC3E}">
        <p14:creationId xmlns:p14="http://schemas.microsoft.com/office/powerpoint/2010/main" val="118231030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DD290D-1502-4426-8BB1-ACB26A2C5809}"/>
              </a:ext>
            </a:extLst>
          </p:cNvPr>
          <p:cNvSpPr>
            <a:spLocks noGrp="1"/>
          </p:cNvSpPr>
          <p:nvPr>
            <p:ph type="ctrTitle"/>
          </p:nvPr>
        </p:nvSpPr>
        <p:spPr/>
        <p:txBody>
          <a:bodyPr/>
          <a:lstStyle/>
          <a:p>
            <a:endParaRPr lang="sv-SE" dirty="0"/>
          </a:p>
        </p:txBody>
      </p:sp>
      <p:sp>
        <p:nvSpPr>
          <p:cNvPr id="3" name="Underrubrik 2">
            <a:extLst>
              <a:ext uri="{FF2B5EF4-FFF2-40B4-BE49-F238E27FC236}">
                <a16:creationId xmlns:a16="http://schemas.microsoft.com/office/drawing/2014/main" id="{165A02A5-27E9-4EB8-8307-C839E2755055}"/>
              </a:ext>
            </a:extLst>
          </p:cNvPr>
          <p:cNvSpPr>
            <a:spLocks noGrp="1"/>
          </p:cNvSpPr>
          <p:nvPr>
            <p:ph type="subTitle" idx="1"/>
          </p:nvPr>
        </p:nvSpPr>
        <p:spPr/>
        <p:txBody>
          <a:bodyPr/>
          <a:lstStyle/>
          <a:p>
            <a:endParaRPr lang="sv-SE"/>
          </a:p>
        </p:txBody>
      </p:sp>
      <p:pic>
        <p:nvPicPr>
          <p:cNvPr id="5" name="Bildobjekt 4">
            <a:extLst>
              <a:ext uri="{FF2B5EF4-FFF2-40B4-BE49-F238E27FC236}">
                <a16:creationId xmlns:a16="http://schemas.microsoft.com/office/drawing/2014/main" id="{4D23A344-A54C-42ED-9119-0DB26916CF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602" y="0"/>
            <a:ext cx="12192000" cy="6858000"/>
          </a:xfrm>
          <a:prstGeom prst="rect">
            <a:avLst/>
          </a:prstGeom>
        </p:spPr>
      </p:pic>
      <p:sp>
        <p:nvSpPr>
          <p:cNvPr id="7" name="textruta 6">
            <a:extLst>
              <a:ext uri="{FF2B5EF4-FFF2-40B4-BE49-F238E27FC236}">
                <a16:creationId xmlns:a16="http://schemas.microsoft.com/office/drawing/2014/main" id="{CB0A2715-988E-4B37-BD9E-12979F964EA4}"/>
              </a:ext>
            </a:extLst>
          </p:cNvPr>
          <p:cNvSpPr txBox="1"/>
          <p:nvPr/>
        </p:nvSpPr>
        <p:spPr>
          <a:xfrm>
            <a:off x="191601" y="144426"/>
            <a:ext cx="10921241" cy="6335902"/>
          </a:xfrm>
          <a:prstGeom prst="rect">
            <a:avLst/>
          </a:prstGeom>
          <a:noFill/>
        </p:spPr>
        <p:txBody>
          <a:bodyPr wrap="square">
            <a:spAutoFit/>
          </a:bodyPr>
          <a:lstStyle/>
          <a:p>
            <a:pPr algn="ctr">
              <a:lnSpc>
                <a:spcPct val="107000"/>
              </a:lnSpc>
              <a:spcAft>
                <a:spcPts val="800"/>
              </a:spcAft>
            </a:pPr>
            <a:r>
              <a:rPr lang="sv-SE" sz="3600" dirty="0" err="1">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Covid</a:t>
            </a:r>
            <a:r>
              <a:rPr lang="sv-SE" sz="36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19</a:t>
            </a:r>
            <a:endParaRPr lang="sv-SE" sz="2000" b="1" u="sng" dirty="0">
              <a:solidFill>
                <a:srgbClr val="FFFF00"/>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sv-SE" sz="2000" b="1" u="sng"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Läget i Region Dalarna den  </a:t>
            </a:r>
            <a:r>
              <a:rPr lang="sv-SE" sz="2000" b="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21 maj </a:t>
            </a:r>
            <a:r>
              <a:rPr lang="sv-SE" sz="2000" b="1" u="sng"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(25 april):</a:t>
            </a:r>
          </a:p>
          <a:p>
            <a:pPr>
              <a:lnSpc>
                <a:spcPct val="107000"/>
              </a:lnSpc>
              <a:spcAft>
                <a:spcPts val="800"/>
              </a:spcAft>
            </a:pPr>
            <a:br>
              <a:rPr lang="sv-SE" sz="2000" b="1" u="sng"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b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Alla uppgifter nedan hämtas från Region Dalarnas journalsystem och avser konstaterade fall av covid-19 via provsvar eller diagnos. Efterregistrering av uppgifter kan förekomma.</a:t>
            </a:r>
            <a:endParaRPr lang="sv-SE"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Totalt antal konstaterade fall: </a:t>
            </a:r>
            <a:r>
              <a:rPr lang="sv-SE"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26 336 personer  </a:t>
            </a:r>
            <a:r>
              <a:rPr lang="sv-SE" sz="2400"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a:t>
            </a:r>
            <a:r>
              <a:rPr lang="sv-SE" sz="2400" b="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22 911</a:t>
            </a:r>
            <a:r>
              <a:rPr lang="sv-SE" sz="2400"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sv-SE"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Aktuellt antal inskrivna patienter </a:t>
            </a:r>
            <a:r>
              <a:rPr lang="sv-SE"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inom slutenvården </a:t>
            </a: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(exklusive intensivvårdsavdeln</a:t>
            </a:r>
            <a:r>
              <a:rPr lang="sv-SE" sz="2000" dirty="0">
                <a:effectLst/>
                <a:latin typeface="Arial" panose="020B0604020202020204" pitchFamily="34" charset="0"/>
                <a:ea typeface="Times New Roman" panose="02020603050405020304" pitchFamily="18" charset="0"/>
                <a:cs typeface="Times New Roman" panose="02020603050405020304" pitchFamily="18" charset="0"/>
              </a:rPr>
              <a:t>ing</a:t>
            </a:r>
            <a:r>
              <a:rPr lang="sv-SE" sz="2400" dirty="0">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40</a:t>
            </a:r>
            <a:r>
              <a:rPr lang="sv-SE" sz="2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(77)</a:t>
            </a:r>
            <a:endParaRPr lang="sv-SE"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Aktuellt antal patienter på </a:t>
            </a:r>
            <a:r>
              <a:rPr lang="sv-SE"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intensivvårdsavdelning Falun</a:t>
            </a: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7 </a:t>
            </a:r>
            <a:r>
              <a:rPr lang="sv-SE" sz="2800" b="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sv-SE"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Aktuellt antal patienter på </a:t>
            </a:r>
            <a:r>
              <a:rPr lang="sv-SE"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intensivvårdsavdelning Mora</a:t>
            </a: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   </a:t>
            </a:r>
            <a:r>
              <a:rPr lang="sv-SE" sz="2800" b="1" dirty="0">
                <a:solidFill>
                  <a:srgbClr val="FFC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sv-SE"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Totalt antal patienter som </a:t>
            </a:r>
            <a:r>
              <a:rPr lang="sv-SE" sz="2800" b="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avlidit</a:t>
            </a:r>
            <a:r>
              <a:rPr lang="sv-SE"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inom Region Dalarnas slutenvår</a:t>
            </a:r>
            <a:r>
              <a:rPr lang="sv-SE" sz="2000" dirty="0">
                <a:effectLst/>
                <a:latin typeface="Arial" panose="020B0604020202020204" pitchFamily="34" charset="0"/>
                <a:ea typeface="Times New Roman" panose="02020603050405020304" pitchFamily="18" charset="0"/>
                <a:cs typeface="Times New Roman" panose="02020603050405020304" pitchFamily="18" charset="0"/>
              </a:rPr>
              <a:t>d:</a:t>
            </a: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203* </a:t>
            </a:r>
            <a:r>
              <a:rPr lang="sv-SE" sz="2800" b="1" dirty="0">
                <a:effectLst/>
                <a:latin typeface="Arial" panose="020B0604020202020204" pitchFamily="34" charset="0"/>
                <a:ea typeface="Times New Roman" panose="02020603050405020304" pitchFamily="18" charset="0"/>
                <a:cs typeface="Times New Roman" panose="02020603050405020304" pitchFamily="18" charset="0"/>
              </a:rPr>
              <a:t>(193*) </a:t>
            </a:r>
          </a:p>
          <a:p>
            <a:pPr marL="342900" lvl="0" indent="-342900">
              <a:lnSpc>
                <a:spcPct val="107000"/>
              </a:lnSpc>
              <a:spcAft>
                <a:spcPts val="800"/>
              </a:spcAft>
              <a:buSzPts val="1000"/>
              <a:buFont typeface="Symbol" panose="05050102010706020507" pitchFamily="18" charset="2"/>
              <a:buChar char=""/>
              <a:tabLst>
                <a:tab pos="457200" algn="l"/>
              </a:tabLst>
            </a:pPr>
            <a:r>
              <a:rPr lang="sv-SE" sz="20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Totalt antal patienter som varit inneliggande men blivit utskrivna:  </a:t>
            </a:r>
            <a:r>
              <a:rPr lang="sv-SE"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1 448 </a:t>
            </a:r>
            <a:r>
              <a:rPr lang="sv-SE" sz="2800" b="1" dirty="0">
                <a:effectLst/>
                <a:latin typeface="Arial" panose="020B0604020202020204" pitchFamily="34" charset="0"/>
                <a:ea typeface="Times New Roman" panose="02020603050405020304" pitchFamily="18" charset="0"/>
                <a:cs typeface="Times New Roman" panose="02020603050405020304" pitchFamily="18" charset="0"/>
              </a:rPr>
              <a:t>(1</a:t>
            </a:r>
            <a:r>
              <a:rPr lang="sv-SE"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sv-SE" sz="2800" b="1" dirty="0">
                <a:effectLst/>
                <a:latin typeface="Arial" panose="020B0604020202020204" pitchFamily="34" charset="0"/>
                <a:ea typeface="Times New Roman" panose="02020603050405020304" pitchFamily="18" charset="0"/>
                <a:cs typeface="Times New Roman" panose="02020603050405020304" pitchFamily="18" charset="0"/>
              </a:rPr>
              <a:t>231)</a:t>
            </a:r>
            <a:endParaRPr lang="sv-SE"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2722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500"/>
                                        <p:tgtEl>
                                          <p:spTgt spid="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B88FE17C-F1A8-4C57-BC89-9C3A0A7419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extruta 15">
            <a:extLst>
              <a:ext uri="{FF2B5EF4-FFF2-40B4-BE49-F238E27FC236}">
                <a16:creationId xmlns:a16="http://schemas.microsoft.com/office/drawing/2014/main" id="{E91308E9-EEFA-4AB7-9D39-4582188B7121}"/>
              </a:ext>
            </a:extLst>
          </p:cNvPr>
          <p:cNvSpPr txBox="1"/>
          <p:nvPr/>
        </p:nvSpPr>
        <p:spPr>
          <a:xfrm>
            <a:off x="871369" y="462579"/>
            <a:ext cx="9886278" cy="6124754"/>
          </a:xfrm>
          <a:prstGeom prst="rect">
            <a:avLst/>
          </a:prstGeom>
          <a:noFill/>
        </p:spPr>
        <p:txBody>
          <a:bodyPr wrap="square" rtlCol="0">
            <a:spAutoFit/>
          </a:bodyPr>
          <a:lstStyle/>
          <a:p>
            <a:r>
              <a:rPr lang="sv-SE" sz="2800" dirty="0">
                <a:solidFill>
                  <a:srgbClr val="FFFF00"/>
                </a:solidFill>
              </a:rPr>
              <a:t>Vi avvaktar maj månad ut om vi inte får besked dessförinnan för bl.a.:</a:t>
            </a:r>
          </a:p>
          <a:p>
            <a:endParaRPr lang="sv-SE" sz="2800" dirty="0">
              <a:solidFill>
                <a:srgbClr val="FFFF00"/>
              </a:solidFill>
            </a:endParaRPr>
          </a:p>
          <a:p>
            <a:r>
              <a:rPr lang="sv-SE" sz="2800" dirty="0">
                <a:solidFill>
                  <a:srgbClr val="FFFF00"/>
                </a:solidFill>
              </a:rPr>
              <a:t>- Cup-spel?</a:t>
            </a:r>
          </a:p>
          <a:p>
            <a:r>
              <a:rPr lang="sv-SE" sz="2800" dirty="0">
                <a:solidFill>
                  <a:srgbClr val="FFFF00"/>
                </a:solidFill>
              </a:rPr>
              <a:t>- Sommarhockeyskolor?</a:t>
            </a:r>
          </a:p>
          <a:p>
            <a:r>
              <a:rPr lang="sv-SE" sz="2800" dirty="0">
                <a:solidFill>
                  <a:srgbClr val="FFFF00"/>
                </a:solidFill>
              </a:rPr>
              <a:t>- När kan vi ha återstart?</a:t>
            </a:r>
          </a:p>
          <a:p>
            <a:endParaRPr lang="sv-SE" sz="2800" dirty="0">
              <a:solidFill>
                <a:srgbClr val="FFFF00"/>
              </a:solidFill>
            </a:endParaRPr>
          </a:p>
          <a:p>
            <a:r>
              <a:rPr lang="sv-SE" sz="2800" dirty="0">
                <a:solidFill>
                  <a:srgbClr val="FFFF00"/>
                </a:solidFill>
              </a:rPr>
              <a:t>Vi följer Folkhälsomyndighetens råd och Region Dalarnas smittskyddsläkares råd samt beslut från länsstyrelsen och regeringen.</a:t>
            </a:r>
          </a:p>
          <a:p>
            <a:r>
              <a:rPr lang="sv-SE" sz="2800" dirty="0">
                <a:solidFill>
                  <a:srgbClr val="FFFF00"/>
                </a:solidFill>
              </a:rPr>
              <a:t>Rutinen är att Riksidrottsförbundet kommer ut med</a:t>
            </a:r>
            <a:r>
              <a:rPr lang="sv-SE" sz="2800" dirty="0"/>
              <a:t> råd som </a:t>
            </a:r>
            <a:r>
              <a:rPr lang="sv-SE" sz="2800" dirty="0">
                <a:solidFill>
                  <a:srgbClr val="FFFF00"/>
                </a:solidFill>
              </a:rPr>
              <a:t>bearbetas av Svenska Ishockeyförbundet som sed</a:t>
            </a:r>
            <a:r>
              <a:rPr lang="sv-SE" sz="2800" dirty="0"/>
              <a:t>an delger oss på</a:t>
            </a:r>
            <a:r>
              <a:rPr lang="sv-SE" sz="2800" dirty="0">
                <a:solidFill>
                  <a:srgbClr val="FFFF00"/>
                </a:solidFill>
              </a:rPr>
              <a:t> distriktsnivå.</a:t>
            </a:r>
          </a:p>
          <a:p>
            <a:endParaRPr lang="sv-SE" sz="2800" dirty="0">
              <a:solidFill>
                <a:srgbClr val="FFFF00"/>
              </a:solidFill>
            </a:endParaRPr>
          </a:p>
        </p:txBody>
      </p:sp>
    </p:spTree>
    <p:extLst>
      <p:ext uri="{BB962C8B-B14F-4D97-AF65-F5344CB8AC3E}">
        <p14:creationId xmlns:p14="http://schemas.microsoft.com/office/powerpoint/2010/main" val="339104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2" end="2"/>
                                            </p:txEl>
                                          </p:spTgt>
                                        </p:tgtEl>
                                        <p:attrNameLst>
                                          <p:attrName>style.visibility</p:attrName>
                                        </p:attrNameLst>
                                      </p:cBhvr>
                                      <p:to>
                                        <p:strVal val="visible"/>
                                      </p:to>
                                    </p:set>
                                    <p:animEffect transition="in" filter="fade">
                                      <p:cBhvr>
                                        <p:cTn id="10" dur="500"/>
                                        <p:tgtEl>
                                          <p:spTgt spid="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animEffect transition="in" filter="fade">
                                      <p:cBhvr>
                                        <p:cTn id="13" dur="500"/>
                                        <p:tgtEl>
                                          <p:spTgt spid="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4" end="4"/>
                                            </p:txEl>
                                          </p:spTgt>
                                        </p:tgtEl>
                                        <p:attrNameLst>
                                          <p:attrName>style.visibility</p:attrName>
                                        </p:attrNameLst>
                                      </p:cBhvr>
                                      <p:to>
                                        <p:strVal val="visible"/>
                                      </p:to>
                                    </p:set>
                                    <p:animEffect transition="in" filter="fade">
                                      <p:cBhvr>
                                        <p:cTn id="16" dur="500"/>
                                        <p:tgtEl>
                                          <p:spTgt spid="1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animEffect transition="in" filter="fade">
                                      <p:cBhvr>
                                        <p:cTn id="21" dur="500"/>
                                        <p:tgtEl>
                                          <p:spTgt spid="16">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7" end="7"/>
                                            </p:txEl>
                                          </p:spTgt>
                                        </p:tgtEl>
                                        <p:attrNameLst>
                                          <p:attrName>style.visibility</p:attrName>
                                        </p:attrNameLst>
                                      </p:cBhvr>
                                      <p:to>
                                        <p:strVal val="visible"/>
                                      </p:to>
                                    </p:set>
                                    <p:animEffect transition="in" filter="fade">
                                      <p:cBhvr>
                                        <p:cTn id="24"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591050" y="205947"/>
            <a:ext cx="6619527" cy="7173096"/>
          </a:xfrm>
        </p:spPr>
        <p:txBody>
          <a:bodyPr vert="horz" lIns="91440" tIns="45720" rIns="91440" bIns="45720" rtlCol="0" anchor="b">
            <a:normAutofit fontScale="90000"/>
          </a:bodyPr>
          <a:lstStyle/>
          <a:p>
            <a:pPr algn="ctr"/>
            <a:r>
              <a:rPr lang="en-US" sz="2400" dirty="0" err="1">
                <a:solidFill>
                  <a:schemeClr val="bg1"/>
                </a:solidFill>
              </a:rPr>
              <a:t>Från</a:t>
            </a:r>
            <a:r>
              <a:rPr lang="en-US" sz="2400" dirty="0">
                <a:solidFill>
                  <a:schemeClr val="bg1"/>
                </a:solidFill>
              </a:rPr>
              <a:t> </a:t>
            </a:r>
            <a:r>
              <a:rPr lang="en-US" sz="2400" dirty="0" err="1">
                <a:solidFill>
                  <a:schemeClr val="bg1"/>
                </a:solidFill>
              </a:rPr>
              <a:t>och</a:t>
            </a:r>
            <a:r>
              <a:rPr lang="en-US" sz="2400" dirty="0">
                <a:solidFill>
                  <a:schemeClr val="bg1"/>
                </a:solidFill>
              </a:rPr>
              <a:t> med 1 </a:t>
            </a:r>
            <a:r>
              <a:rPr lang="en-US" sz="2400" dirty="0" err="1">
                <a:solidFill>
                  <a:schemeClr val="bg1"/>
                </a:solidFill>
              </a:rPr>
              <a:t>juni</a:t>
            </a:r>
            <a:br>
              <a:rPr lang="en-US" sz="2400" dirty="0">
                <a:solidFill>
                  <a:schemeClr val="bg1"/>
                </a:solidFill>
              </a:rPr>
            </a:br>
            <a:br>
              <a:rPr lang="en-US" sz="2400" dirty="0">
                <a:solidFill>
                  <a:schemeClr val="bg1"/>
                </a:solidFill>
              </a:rPr>
            </a:br>
            <a:r>
              <a:rPr lang="en-US" sz="2400" u="sng" dirty="0" err="1">
                <a:solidFill>
                  <a:srgbClr val="FF0000"/>
                </a:solidFill>
              </a:rPr>
              <a:t>Pandeminlagen</a:t>
            </a:r>
            <a:br>
              <a:rPr lang="en-US" sz="2400" u="sng" dirty="0">
                <a:solidFill>
                  <a:schemeClr val="bg1"/>
                </a:solidFill>
              </a:rPr>
            </a:br>
            <a:r>
              <a:rPr lang="en-US" sz="2400" dirty="0">
                <a:solidFill>
                  <a:schemeClr val="bg1"/>
                </a:solidFill>
              </a:rPr>
              <a:t>- Lag </a:t>
            </a:r>
            <a:r>
              <a:rPr lang="en-US" sz="1600" dirty="0">
                <a:solidFill>
                  <a:schemeClr val="bg1"/>
                </a:solidFill>
              </a:rPr>
              <a:t>(</a:t>
            </a:r>
            <a:r>
              <a:rPr lang="en-US" sz="1600" dirty="0" err="1">
                <a:solidFill>
                  <a:schemeClr val="bg1"/>
                </a:solidFill>
              </a:rPr>
              <a:t>att</a:t>
            </a:r>
            <a:r>
              <a:rPr lang="en-US" sz="1600" dirty="0">
                <a:solidFill>
                  <a:schemeClr val="bg1"/>
                </a:solidFill>
              </a:rPr>
              <a:t> det </a:t>
            </a:r>
            <a:r>
              <a:rPr lang="en-US" sz="1600" dirty="0" err="1">
                <a:solidFill>
                  <a:schemeClr val="bg1"/>
                </a:solidFill>
              </a:rPr>
              <a:t>är</a:t>
            </a:r>
            <a:r>
              <a:rPr lang="en-US" sz="1600" dirty="0">
                <a:solidFill>
                  <a:schemeClr val="bg1"/>
                </a:solidFill>
              </a:rPr>
              <a:t> </a:t>
            </a:r>
            <a:r>
              <a:rPr lang="en-US" sz="1600" dirty="0" err="1">
                <a:solidFill>
                  <a:schemeClr val="bg1"/>
                </a:solidFill>
              </a:rPr>
              <a:t>en</a:t>
            </a:r>
            <a:r>
              <a:rPr lang="en-US" sz="1600" dirty="0">
                <a:solidFill>
                  <a:schemeClr val="bg1"/>
                </a:solidFill>
              </a:rPr>
              <a:t> lag!!)</a:t>
            </a:r>
            <a:br>
              <a:rPr lang="en-US" sz="1600" dirty="0">
                <a:solidFill>
                  <a:schemeClr val="bg1"/>
                </a:solidFill>
              </a:rPr>
            </a:br>
            <a:r>
              <a:rPr lang="en-US" sz="1600" dirty="0" err="1">
                <a:solidFill>
                  <a:schemeClr val="bg1"/>
                </a:solidFill>
              </a:rPr>
              <a:t>Regleras</a:t>
            </a:r>
            <a:r>
              <a:rPr lang="en-US" sz="1600" dirty="0">
                <a:solidFill>
                  <a:schemeClr val="bg1"/>
                </a:solidFill>
              </a:rPr>
              <a:t> </a:t>
            </a:r>
            <a:r>
              <a:rPr lang="en-US" sz="1600" dirty="0" err="1">
                <a:solidFill>
                  <a:schemeClr val="bg1"/>
                </a:solidFill>
              </a:rPr>
              <a:t>också</a:t>
            </a:r>
            <a:r>
              <a:rPr lang="en-US" sz="1600" dirty="0">
                <a:solidFill>
                  <a:schemeClr val="bg1"/>
                </a:solidFill>
              </a:rPr>
              <a:t> av:</a:t>
            </a:r>
            <a:br>
              <a:rPr lang="en-US" sz="1600" dirty="0">
                <a:solidFill>
                  <a:schemeClr val="bg1"/>
                </a:solidFill>
              </a:rPr>
            </a:br>
            <a:r>
              <a:rPr lang="en-US" sz="2400" dirty="0">
                <a:solidFill>
                  <a:schemeClr val="bg1"/>
                </a:solidFill>
              </a:rPr>
              <a:t>- </a:t>
            </a:r>
            <a:r>
              <a:rPr lang="en-US" sz="2400" dirty="0" err="1">
                <a:solidFill>
                  <a:schemeClr val="bg1"/>
                </a:solidFill>
              </a:rPr>
              <a:t>Förordningen</a:t>
            </a:r>
            <a:br>
              <a:rPr lang="en-US" sz="2400" dirty="0">
                <a:solidFill>
                  <a:schemeClr val="bg1"/>
                </a:solidFill>
              </a:rPr>
            </a:br>
            <a:r>
              <a:rPr lang="en-US" sz="2400" dirty="0">
                <a:solidFill>
                  <a:schemeClr val="bg1"/>
                </a:solidFill>
              </a:rPr>
              <a:t>-</a:t>
            </a:r>
            <a:r>
              <a:rPr lang="en-US" sz="2400" dirty="0" err="1">
                <a:solidFill>
                  <a:schemeClr val="bg1"/>
                </a:solidFill>
              </a:rPr>
              <a:t>Föreskrifter</a:t>
            </a:r>
            <a:br>
              <a:rPr lang="en-US" sz="2400" dirty="0">
                <a:solidFill>
                  <a:schemeClr val="bg1"/>
                </a:solidFill>
              </a:rPr>
            </a:br>
            <a:r>
              <a:rPr lang="en-US" sz="2400" dirty="0">
                <a:solidFill>
                  <a:schemeClr val="bg1"/>
                </a:solidFill>
              </a:rPr>
              <a:t>-</a:t>
            </a:r>
            <a:r>
              <a:rPr lang="en-US" sz="2400" dirty="0" err="1">
                <a:solidFill>
                  <a:schemeClr val="bg1"/>
                </a:solidFill>
              </a:rPr>
              <a:t>Begränsar</a:t>
            </a:r>
            <a:r>
              <a:rPr lang="en-US" sz="2400" dirty="0">
                <a:solidFill>
                  <a:schemeClr val="bg1"/>
                </a:solidFill>
              </a:rPr>
              <a:t> </a:t>
            </a:r>
            <a:r>
              <a:rPr lang="en-US" sz="2400" dirty="0" err="1">
                <a:solidFill>
                  <a:schemeClr val="bg1"/>
                </a:solidFill>
              </a:rPr>
              <a:t>antal</a:t>
            </a:r>
            <a:r>
              <a:rPr lang="en-US" sz="2400" dirty="0">
                <a:solidFill>
                  <a:schemeClr val="bg1"/>
                </a:solidFill>
              </a:rPr>
              <a:t> –</a:t>
            </a:r>
            <a:r>
              <a:rPr lang="en-US" sz="2400" dirty="0" err="1">
                <a:solidFill>
                  <a:schemeClr val="bg1"/>
                </a:solidFill>
              </a:rPr>
              <a:t>framförallt</a:t>
            </a:r>
            <a:r>
              <a:rPr lang="en-US" sz="2400" dirty="0">
                <a:solidFill>
                  <a:schemeClr val="bg1"/>
                </a:solidFill>
              </a:rPr>
              <a:t> </a:t>
            </a:r>
            <a:r>
              <a:rPr lang="en-US" sz="2400" dirty="0" err="1">
                <a:solidFill>
                  <a:schemeClr val="bg1"/>
                </a:solidFill>
              </a:rPr>
              <a:t>inomhus</a:t>
            </a:r>
            <a:br>
              <a:rPr lang="en-US" sz="2400" dirty="0">
                <a:solidFill>
                  <a:schemeClr val="bg1"/>
                </a:solidFill>
              </a:rPr>
            </a:br>
            <a:r>
              <a:rPr lang="en-US" sz="2400" dirty="0">
                <a:solidFill>
                  <a:schemeClr val="bg1"/>
                </a:solidFill>
              </a:rPr>
              <a:t>-</a:t>
            </a:r>
            <a:r>
              <a:rPr lang="en-US" sz="2400" dirty="0" err="1">
                <a:solidFill>
                  <a:schemeClr val="bg1"/>
                </a:solidFill>
              </a:rPr>
              <a:t>Medger</a:t>
            </a:r>
            <a:r>
              <a:rPr lang="en-US" sz="2400" dirty="0">
                <a:solidFill>
                  <a:schemeClr val="bg1"/>
                </a:solidFill>
              </a:rPr>
              <a:t> visa </a:t>
            </a:r>
            <a:r>
              <a:rPr lang="en-US" sz="2400" dirty="0" err="1">
                <a:solidFill>
                  <a:schemeClr val="bg1"/>
                </a:solidFill>
              </a:rPr>
              <a:t>allmänna</a:t>
            </a:r>
            <a:r>
              <a:rPr lang="en-US" sz="2400" dirty="0">
                <a:solidFill>
                  <a:schemeClr val="bg1"/>
                </a:solidFill>
              </a:rPr>
              <a:t> </a:t>
            </a:r>
            <a:r>
              <a:rPr lang="en-US" sz="2400" dirty="0" err="1">
                <a:solidFill>
                  <a:schemeClr val="bg1"/>
                </a:solidFill>
              </a:rPr>
              <a:t>sammankomster</a:t>
            </a:r>
            <a:r>
              <a:rPr lang="en-US" sz="2400" dirty="0">
                <a:solidFill>
                  <a:schemeClr val="bg1"/>
                </a:solidFill>
              </a:rPr>
              <a:t> </a:t>
            </a:r>
            <a:r>
              <a:rPr lang="en-US" sz="2400" dirty="0" err="1">
                <a:solidFill>
                  <a:schemeClr val="bg1"/>
                </a:solidFill>
              </a:rPr>
              <a:t>och</a:t>
            </a:r>
            <a:r>
              <a:rPr lang="en-US" sz="2400" dirty="0">
                <a:solidFill>
                  <a:schemeClr val="bg1"/>
                </a:solidFill>
              </a:rPr>
              <a:t> </a:t>
            </a:r>
            <a:r>
              <a:rPr lang="en-US" sz="2400" dirty="0" err="1">
                <a:solidFill>
                  <a:schemeClr val="bg1"/>
                </a:solidFill>
              </a:rPr>
              <a:t>offentliga</a:t>
            </a:r>
            <a:r>
              <a:rPr lang="en-US" sz="2400" dirty="0">
                <a:solidFill>
                  <a:schemeClr val="bg1"/>
                </a:solidFill>
              </a:rPr>
              <a:t> </a:t>
            </a:r>
            <a:r>
              <a:rPr lang="en-US" sz="2400" dirty="0" err="1">
                <a:solidFill>
                  <a:schemeClr val="bg1"/>
                </a:solidFill>
              </a:rPr>
              <a:t>tillställningar</a:t>
            </a:r>
            <a:br>
              <a:rPr lang="en-US" sz="2400" dirty="0">
                <a:solidFill>
                  <a:schemeClr val="bg1"/>
                </a:solidFill>
              </a:rPr>
            </a:br>
            <a:r>
              <a:rPr lang="en-US" sz="2400" dirty="0">
                <a:solidFill>
                  <a:schemeClr val="bg1"/>
                </a:solidFill>
              </a:rPr>
              <a:t>---------</a:t>
            </a:r>
            <a:br>
              <a:rPr lang="en-US" sz="2400" dirty="0">
                <a:solidFill>
                  <a:schemeClr val="bg1"/>
                </a:solidFill>
              </a:rPr>
            </a:br>
            <a:r>
              <a:rPr lang="en-US" sz="2400" u="sng" dirty="0" err="1">
                <a:solidFill>
                  <a:srgbClr val="FF0000"/>
                </a:solidFill>
              </a:rPr>
              <a:t>Föreskrifter</a:t>
            </a:r>
            <a:r>
              <a:rPr lang="en-US" sz="2400" u="sng" dirty="0">
                <a:solidFill>
                  <a:srgbClr val="FF0000"/>
                </a:solidFill>
              </a:rPr>
              <a:t> om </a:t>
            </a:r>
            <a:r>
              <a:rPr lang="en-US" sz="2400" u="sng" dirty="0" err="1">
                <a:solidFill>
                  <a:srgbClr val="FF0000"/>
                </a:solidFill>
              </a:rPr>
              <a:t>allas</a:t>
            </a:r>
            <a:r>
              <a:rPr lang="en-US" sz="2400" u="sng" dirty="0">
                <a:solidFill>
                  <a:srgbClr val="FF0000"/>
                </a:solidFill>
              </a:rPr>
              <a:t> </a:t>
            </a:r>
            <a:r>
              <a:rPr lang="en-US" sz="2400" u="sng" dirty="0" err="1">
                <a:solidFill>
                  <a:srgbClr val="FF0000"/>
                </a:solidFill>
              </a:rPr>
              <a:t>ansvar</a:t>
            </a:r>
            <a:r>
              <a:rPr lang="en-US" sz="2400" u="sng" dirty="0">
                <a:solidFill>
                  <a:srgbClr val="FF0000"/>
                </a:solidFill>
              </a:rPr>
              <a:t>  </a:t>
            </a:r>
            <a:br>
              <a:rPr lang="en-US" sz="2400" dirty="0">
                <a:solidFill>
                  <a:schemeClr val="bg1"/>
                </a:solidFill>
              </a:rPr>
            </a:br>
            <a:r>
              <a:rPr lang="en-US" sz="2400" dirty="0">
                <a:solidFill>
                  <a:schemeClr val="bg1"/>
                </a:solidFill>
              </a:rPr>
              <a:t>- </a:t>
            </a:r>
            <a:r>
              <a:rPr lang="en-US" sz="2400" dirty="0" err="1">
                <a:solidFill>
                  <a:schemeClr val="bg1"/>
                </a:solidFill>
              </a:rPr>
              <a:t>Föreskrifter</a:t>
            </a:r>
            <a:br>
              <a:rPr lang="en-US" sz="2400" dirty="0">
                <a:solidFill>
                  <a:schemeClr val="bg1"/>
                </a:solidFill>
              </a:rPr>
            </a:br>
            <a:r>
              <a:rPr lang="en-US" sz="2400" dirty="0">
                <a:solidFill>
                  <a:schemeClr val="bg1"/>
                </a:solidFill>
              </a:rPr>
              <a:t>- </a:t>
            </a:r>
            <a:r>
              <a:rPr lang="en-US" sz="2400" dirty="0" err="1">
                <a:solidFill>
                  <a:schemeClr val="bg1"/>
                </a:solidFill>
              </a:rPr>
              <a:t>Allmänna</a:t>
            </a:r>
            <a:r>
              <a:rPr lang="en-US" sz="2400" dirty="0">
                <a:solidFill>
                  <a:schemeClr val="bg1"/>
                </a:solidFill>
              </a:rPr>
              <a:t> </a:t>
            </a:r>
            <a:r>
              <a:rPr lang="en-US" sz="2400" dirty="0" err="1">
                <a:solidFill>
                  <a:schemeClr val="bg1"/>
                </a:solidFill>
              </a:rPr>
              <a:t>råd</a:t>
            </a:r>
            <a:br>
              <a:rPr lang="en-US" sz="2400" dirty="0">
                <a:solidFill>
                  <a:schemeClr val="bg1"/>
                </a:solidFill>
              </a:rPr>
            </a:br>
            <a:r>
              <a:rPr lang="en-US" sz="2400" dirty="0">
                <a:solidFill>
                  <a:schemeClr val="bg1"/>
                </a:solidFill>
              </a:rPr>
              <a:t>-</a:t>
            </a:r>
            <a:r>
              <a:rPr lang="en-US" sz="2400" dirty="0" err="1">
                <a:solidFill>
                  <a:schemeClr val="bg1"/>
                </a:solidFill>
              </a:rPr>
              <a:t>Undvik</a:t>
            </a:r>
            <a:r>
              <a:rPr lang="en-US" sz="2400" dirty="0">
                <a:solidFill>
                  <a:schemeClr val="bg1"/>
                </a:solidFill>
              </a:rPr>
              <a:t> </a:t>
            </a:r>
            <a:r>
              <a:rPr lang="en-US" sz="2400" dirty="0" err="1">
                <a:solidFill>
                  <a:schemeClr val="bg1"/>
                </a:solidFill>
              </a:rPr>
              <a:t>inomhus</a:t>
            </a:r>
            <a:br>
              <a:rPr lang="en-US" sz="2400" dirty="0">
                <a:solidFill>
                  <a:schemeClr val="bg1"/>
                </a:solidFill>
              </a:rPr>
            </a:br>
            <a:r>
              <a:rPr lang="en-US" sz="2400" dirty="0">
                <a:solidFill>
                  <a:schemeClr val="bg1"/>
                </a:solidFill>
              </a:rPr>
              <a:t>-</a:t>
            </a:r>
            <a:r>
              <a:rPr lang="en-US" sz="2400" dirty="0" err="1">
                <a:solidFill>
                  <a:schemeClr val="bg1"/>
                </a:solidFill>
              </a:rPr>
              <a:t>Undvik</a:t>
            </a:r>
            <a:r>
              <a:rPr lang="en-US" sz="2400" dirty="0">
                <a:solidFill>
                  <a:schemeClr val="bg1"/>
                </a:solidFill>
              </a:rPr>
              <a:t> </a:t>
            </a:r>
            <a:r>
              <a:rPr lang="en-US" sz="2400" dirty="0" err="1">
                <a:solidFill>
                  <a:schemeClr val="bg1"/>
                </a:solidFill>
              </a:rPr>
              <a:t>trängsel</a:t>
            </a:r>
            <a:br>
              <a:rPr lang="en-US" sz="2400" dirty="0">
                <a:solidFill>
                  <a:schemeClr val="bg1"/>
                </a:solidFill>
              </a:rPr>
            </a:br>
            <a:r>
              <a:rPr lang="en-US" sz="2400" dirty="0">
                <a:solidFill>
                  <a:schemeClr val="bg1"/>
                </a:solidFill>
              </a:rPr>
              <a:t>- </a:t>
            </a:r>
            <a:r>
              <a:rPr lang="en-US" sz="2400" dirty="0" err="1">
                <a:solidFill>
                  <a:schemeClr val="bg1"/>
                </a:solidFill>
              </a:rPr>
              <a:t>Avstå</a:t>
            </a:r>
            <a:r>
              <a:rPr lang="en-US" sz="2400" dirty="0">
                <a:solidFill>
                  <a:schemeClr val="bg1"/>
                </a:solidFill>
              </a:rPr>
              <a:t> </a:t>
            </a:r>
            <a:r>
              <a:rPr lang="en-US" sz="2400" dirty="0" err="1">
                <a:solidFill>
                  <a:schemeClr val="bg1"/>
                </a:solidFill>
              </a:rPr>
              <a:t>läger</a:t>
            </a:r>
            <a:r>
              <a:rPr lang="en-US" sz="2400" dirty="0">
                <a:solidFill>
                  <a:schemeClr val="bg1"/>
                </a:solidFill>
              </a:rPr>
              <a:t>, </a:t>
            </a:r>
            <a:r>
              <a:rPr lang="en-US" sz="2400" dirty="0" err="1">
                <a:solidFill>
                  <a:schemeClr val="bg1"/>
                </a:solidFill>
              </a:rPr>
              <a:t>cuper</a:t>
            </a:r>
            <a:r>
              <a:rPr lang="en-US" sz="2400" dirty="0">
                <a:solidFill>
                  <a:schemeClr val="bg1"/>
                </a:solidFill>
              </a:rPr>
              <a:t>, matcher </a:t>
            </a:r>
            <a:r>
              <a:rPr lang="en-US" sz="2400" dirty="0" err="1">
                <a:solidFill>
                  <a:schemeClr val="bg1"/>
                </a:solidFill>
              </a:rPr>
              <a:t>och</a:t>
            </a:r>
            <a:r>
              <a:rPr lang="en-US" sz="2400" dirty="0">
                <a:solidFill>
                  <a:schemeClr val="bg1"/>
                </a:solidFill>
              </a:rPr>
              <a:t> </a:t>
            </a:r>
            <a:r>
              <a:rPr lang="en-US" sz="2400" dirty="0" err="1">
                <a:solidFill>
                  <a:schemeClr val="bg1"/>
                </a:solidFill>
              </a:rPr>
              <a:t>tävlingar</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rgbClr val="FF0000"/>
                </a:solidFill>
              </a:rPr>
              <a:t>Elin Johansson jurist RF – </a:t>
            </a:r>
            <a:r>
              <a:rPr lang="en-US" sz="2400" dirty="0" err="1">
                <a:solidFill>
                  <a:srgbClr val="FF0000"/>
                </a:solidFill>
              </a:rPr>
              <a:t>kommer</a:t>
            </a:r>
            <a:r>
              <a:rPr lang="en-US" sz="2400" dirty="0">
                <a:solidFill>
                  <a:srgbClr val="FF0000"/>
                </a:solidFill>
              </a:rPr>
              <a:t> med </a:t>
            </a:r>
            <a:r>
              <a:rPr lang="en-US" sz="2400" dirty="0" err="1">
                <a:solidFill>
                  <a:srgbClr val="FF0000"/>
                </a:solidFill>
              </a:rPr>
              <a:t>kompletteringar</a:t>
            </a:r>
            <a:r>
              <a:rPr lang="en-US" sz="2400" dirty="0">
                <a:solidFill>
                  <a:srgbClr val="FF0000"/>
                </a:solidFill>
              </a:rPr>
              <a:t> </a:t>
            </a:r>
            <a:r>
              <a:rPr lang="en-US" sz="2400" dirty="0" err="1">
                <a:solidFill>
                  <a:srgbClr val="FF0000"/>
                </a:solidFill>
              </a:rPr>
              <a:t>när</a:t>
            </a:r>
            <a:r>
              <a:rPr lang="en-US" sz="2400" dirty="0">
                <a:solidFill>
                  <a:srgbClr val="FF0000"/>
                </a:solidFill>
              </a:rPr>
              <a:t> hon vet </a:t>
            </a:r>
            <a:r>
              <a:rPr lang="en-US" sz="2400" dirty="0" err="1">
                <a:solidFill>
                  <a:srgbClr val="FF0000"/>
                </a:solidFill>
              </a:rPr>
              <a:t>mer</a:t>
            </a:r>
            <a:br>
              <a:rPr lang="en-US" sz="3200" dirty="0">
                <a:solidFill>
                  <a:srgbClr val="FF0000"/>
                </a:solidFill>
                <a:highlight>
                  <a:srgbClr val="FF0000"/>
                </a:highlight>
              </a:rPr>
            </a:br>
            <a:br>
              <a:rPr lang="en-US" sz="2000" dirty="0">
                <a:solidFill>
                  <a:schemeClr val="bg1"/>
                </a:solidFill>
              </a:rPr>
            </a:br>
            <a:br>
              <a:rPr lang="en-US" sz="20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48280"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71144863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673429" y="527223"/>
            <a:ext cx="6619527" cy="5657334"/>
          </a:xfrm>
        </p:spPr>
        <p:txBody>
          <a:bodyPr vert="horz" lIns="91440" tIns="45720" rIns="91440" bIns="45720" rtlCol="0" anchor="b">
            <a:normAutofit fontScale="90000"/>
          </a:bodyPr>
          <a:lstStyle/>
          <a:p>
            <a:pPr algn="ctr"/>
            <a:br>
              <a:rPr lang="en-US" sz="2400" dirty="0">
                <a:solidFill>
                  <a:schemeClr val="bg1"/>
                </a:solidFill>
              </a:rPr>
            </a:br>
            <a:br>
              <a:rPr lang="en-US" sz="2400" dirty="0">
                <a:solidFill>
                  <a:schemeClr val="bg1"/>
                </a:solidFill>
              </a:rPr>
            </a:br>
            <a:r>
              <a:rPr lang="en-US" sz="2700" b="1" dirty="0" err="1">
                <a:solidFill>
                  <a:srgbClr val="FF0000"/>
                </a:solidFill>
              </a:rPr>
              <a:t>Offentlig</a:t>
            </a:r>
            <a:r>
              <a:rPr lang="en-US" sz="2700" b="1" dirty="0">
                <a:solidFill>
                  <a:srgbClr val="FF0000"/>
                </a:solidFill>
              </a:rPr>
              <a:t> </a:t>
            </a:r>
            <a:r>
              <a:rPr lang="en-US" sz="2700" b="1" dirty="0" err="1">
                <a:solidFill>
                  <a:srgbClr val="FF0000"/>
                </a:solidFill>
              </a:rPr>
              <a:t>tillställning</a:t>
            </a:r>
            <a:r>
              <a:rPr lang="en-US" sz="2700" b="1" dirty="0">
                <a:solidFill>
                  <a:srgbClr val="FF0000"/>
                </a:solidFill>
              </a:rPr>
              <a:t> med </a:t>
            </a:r>
            <a:r>
              <a:rPr lang="en-US" sz="2700" b="1" dirty="0" err="1">
                <a:solidFill>
                  <a:srgbClr val="FF0000"/>
                </a:solidFill>
              </a:rPr>
              <a:t>sittande</a:t>
            </a:r>
            <a:r>
              <a:rPr lang="en-US" sz="2700" b="1" dirty="0">
                <a:solidFill>
                  <a:srgbClr val="FF0000"/>
                </a:solidFill>
              </a:rPr>
              <a:t> </a:t>
            </a:r>
            <a:r>
              <a:rPr lang="en-US" sz="2700" b="1" dirty="0" err="1">
                <a:solidFill>
                  <a:srgbClr val="FF0000"/>
                </a:solidFill>
              </a:rPr>
              <a:t>publik</a:t>
            </a:r>
            <a:br>
              <a:rPr lang="en-US" sz="2700" b="1" dirty="0">
                <a:solidFill>
                  <a:srgbClr val="FF0000"/>
                </a:solidFill>
              </a:rPr>
            </a:br>
            <a:r>
              <a:rPr lang="en-US" sz="2700" b="1" dirty="0">
                <a:solidFill>
                  <a:srgbClr val="FF0000"/>
                </a:solidFill>
              </a:rPr>
              <a:t>(</a:t>
            </a:r>
            <a:r>
              <a:rPr lang="en-US" sz="2700" b="1" dirty="0" err="1">
                <a:solidFill>
                  <a:srgbClr val="FF0000"/>
                </a:solidFill>
              </a:rPr>
              <a:t>från</a:t>
            </a:r>
            <a:r>
              <a:rPr lang="en-US" sz="2700" b="1" dirty="0">
                <a:solidFill>
                  <a:srgbClr val="FF0000"/>
                </a:solidFill>
              </a:rPr>
              <a:t> 1 </a:t>
            </a:r>
            <a:r>
              <a:rPr lang="en-US" sz="2700" b="1" dirty="0" err="1">
                <a:solidFill>
                  <a:srgbClr val="FF0000"/>
                </a:solidFill>
              </a:rPr>
              <a:t>juni</a:t>
            </a:r>
            <a:r>
              <a:rPr lang="en-US" sz="2700" b="1" dirty="0">
                <a:solidFill>
                  <a:srgbClr val="FF0000"/>
                </a:solidFill>
              </a:rPr>
              <a:t>)</a:t>
            </a:r>
            <a:br>
              <a:rPr lang="en-US" sz="2700" b="1" dirty="0">
                <a:solidFill>
                  <a:srgbClr val="FF0000"/>
                </a:solidFill>
              </a:rPr>
            </a:br>
            <a:br>
              <a:rPr lang="en-US" sz="2700" b="1" dirty="0">
                <a:solidFill>
                  <a:srgbClr val="FF0000"/>
                </a:solidFill>
              </a:rPr>
            </a:br>
            <a:r>
              <a:rPr lang="en-US" sz="2700" dirty="0">
                <a:solidFill>
                  <a:schemeClr val="bg1"/>
                </a:solidFill>
              </a:rPr>
              <a:t>- </a:t>
            </a:r>
            <a:r>
              <a:rPr lang="en-US" sz="2700" dirty="0" err="1">
                <a:solidFill>
                  <a:schemeClr val="bg1"/>
                </a:solidFill>
              </a:rPr>
              <a:t>Högst</a:t>
            </a:r>
            <a:r>
              <a:rPr lang="en-US" sz="2700" dirty="0">
                <a:solidFill>
                  <a:schemeClr val="bg1"/>
                </a:solidFill>
              </a:rPr>
              <a:t> 50 </a:t>
            </a:r>
            <a:r>
              <a:rPr lang="en-US" sz="2700" dirty="0" err="1">
                <a:solidFill>
                  <a:schemeClr val="bg1"/>
                </a:solidFill>
              </a:rPr>
              <a:t>deltagare</a:t>
            </a:r>
            <a:r>
              <a:rPr lang="en-US" sz="2700" dirty="0">
                <a:solidFill>
                  <a:schemeClr val="bg1"/>
                </a:solidFill>
              </a:rPr>
              <a:t> </a:t>
            </a:r>
            <a:r>
              <a:rPr lang="en-US" sz="2700" dirty="0" err="1">
                <a:solidFill>
                  <a:schemeClr val="bg1"/>
                </a:solidFill>
              </a:rPr>
              <a:t>inomhus</a:t>
            </a:r>
            <a:br>
              <a:rPr lang="en-US" sz="2700" dirty="0">
                <a:solidFill>
                  <a:schemeClr val="bg1"/>
                </a:solidFill>
              </a:rPr>
            </a:br>
            <a:br>
              <a:rPr lang="en-US" sz="2700" dirty="0">
                <a:solidFill>
                  <a:schemeClr val="bg1"/>
                </a:solidFill>
              </a:rPr>
            </a:br>
            <a:r>
              <a:rPr lang="en-US" sz="2700" dirty="0">
                <a:solidFill>
                  <a:schemeClr val="bg1"/>
                </a:solidFill>
              </a:rPr>
              <a:t>-</a:t>
            </a:r>
            <a:r>
              <a:rPr lang="en-US" sz="2700" dirty="0" err="1">
                <a:solidFill>
                  <a:schemeClr val="bg1"/>
                </a:solidFill>
              </a:rPr>
              <a:t>Högst</a:t>
            </a:r>
            <a:r>
              <a:rPr lang="en-US" sz="2700" dirty="0">
                <a:solidFill>
                  <a:schemeClr val="bg1"/>
                </a:solidFill>
              </a:rPr>
              <a:t> 500 </a:t>
            </a:r>
            <a:r>
              <a:rPr lang="en-US" sz="2700" dirty="0" err="1">
                <a:solidFill>
                  <a:schemeClr val="bg1"/>
                </a:solidFill>
              </a:rPr>
              <a:t>deltagare</a:t>
            </a:r>
            <a:r>
              <a:rPr lang="en-US" sz="2700" dirty="0">
                <a:solidFill>
                  <a:schemeClr val="bg1"/>
                </a:solidFill>
              </a:rPr>
              <a:t> </a:t>
            </a:r>
            <a:r>
              <a:rPr lang="en-US" sz="2700" dirty="0" err="1">
                <a:solidFill>
                  <a:schemeClr val="bg1"/>
                </a:solidFill>
              </a:rPr>
              <a:t>utomhus</a:t>
            </a:r>
            <a:br>
              <a:rPr lang="en-US" sz="2700" dirty="0">
                <a:solidFill>
                  <a:schemeClr val="bg1"/>
                </a:solidFill>
              </a:rPr>
            </a:br>
            <a:br>
              <a:rPr lang="en-US" sz="2700" dirty="0">
                <a:solidFill>
                  <a:schemeClr val="bg1"/>
                </a:solidFill>
              </a:rPr>
            </a:br>
            <a:r>
              <a:rPr lang="en-US" sz="2700" dirty="0">
                <a:solidFill>
                  <a:schemeClr val="bg1"/>
                </a:solidFill>
              </a:rPr>
              <a:t>- </a:t>
            </a:r>
            <a:r>
              <a:rPr lang="en-US" sz="2700" dirty="0" err="1">
                <a:solidFill>
                  <a:schemeClr val="bg1"/>
                </a:solidFill>
              </a:rPr>
              <a:t>Sällskapet</a:t>
            </a:r>
            <a:r>
              <a:rPr lang="en-US" sz="2700" dirty="0">
                <a:solidFill>
                  <a:schemeClr val="bg1"/>
                </a:solidFill>
              </a:rPr>
              <a:t> ska </a:t>
            </a:r>
            <a:r>
              <a:rPr lang="en-US" sz="2700" dirty="0" err="1">
                <a:solidFill>
                  <a:schemeClr val="bg1"/>
                </a:solidFill>
              </a:rPr>
              <a:t>kunna</a:t>
            </a:r>
            <a:r>
              <a:rPr lang="en-US" sz="2700" dirty="0">
                <a:solidFill>
                  <a:schemeClr val="bg1"/>
                </a:solidFill>
              </a:rPr>
              <a:t> </a:t>
            </a:r>
            <a:r>
              <a:rPr lang="en-US" sz="2700" dirty="0" err="1">
                <a:solidFill>
                  <a:schemeClr val="bg1"/>
                </a:solidFill>
              </a:rPr>
              <a:t>hålla</a:t>
            </a:r>
            <a:r>
              <a:rPr lang="en-US" sz="2700" dirty="0">
                <a:solidFill>
                  <a:schemeClr val="bg1"/>
                </a:solidFill>
              </a:rPr>
              <a:t> </a:t>
            </a:r>
            <a:r>
              <a:rPr lang="en-US" sz="2700" dirty="0" err="1">
                <a:solidFill>
                  <a:schemeClr val="bg1"/>
                </a:solidFill>
              </a:rPr>
              <a:t>ett</a:t>
            </a:r>
            <a:r>
              <a:rPr lang="en-US" sz="2700" dirty="0">
                <a:solidFill>
                  <a:schemeClr val="bg1"/>
                </a:solidFill>
              </a:rPr>
              <a:t> </a:t>
            </a:r>
            <a:r>
              <a:rPr lang="en-US" sz="2700" dirty="0" err="1">
                <a:solidFill>
                  <a:schemeClr val="bg1"/>
                </a:solidFill>
              </a:rPr>
              <a:t>avstånd</a:t>
            </a:r>
            <a:r>
              <a:rPr lang="en-US" sz="2700" dirty="0">
                <a:solidFill>
                  <a:schemeClr val="bg1"/>
                </a:solidFill>
              </a:rPr>
              <a:t> om </a:t>
            </a:r>
            <a:r>
              <a:rPr lang="en-US" sz="2700" dirty="0" err="1">
                <a:solidFill>
                  <a:schemeClr val="bg1"/>
                </a:solidFill>
              </a:rPr>
              <a:t>minst</a:t>
            </a:r>
            <a:r>
              <a:rPr lang="en-US" sz="2700" dirty="0">
                <a:solidFill>
                  <a:schemeClr val="bg1"/>
                </a:solidFill>
              </a:rPr>
              <a:t> 1 m </a:t>
            </a:r>
            <a:r>
              <a:rPr lang="en-US" sz="2700" dirty="0" err="1">
                <a:solidFill>
                  <a:schemeClr val="bg1"/>
                </a:solidFill>
              </a:rPr>
              <a:t>i</a:t>
            </a:r>
            <a:r>
              <a:rPr lang="en-US" sz="2700" dirty="0">
                <a:solidFill>
                  <a:schemeClr val="bg1"/>
                </a:solidFill>
              </a:rPr>
              <a:t> sidled </a:t>
            </a:r>
            <a:r>
              <a:rPr lang="en-US" sz="2700" dirty="0" err="1">
                <a:solidFill>
                  <a:schemeClr val="bg1"/>
                </a:solidFill>
              </a:rPr>
              <a:t>samt</a:t>
            </a:r>
            <a:r>
              <a:rPr lang="en-US" sz="2700" dirty="0">
                <a:solidFill>
                  <a:schemeClr val="bg1"/>
                </a:solidFill>
              </a:rPr>
              <a:t> </a:t>
            </a:r>
            <a:r>
              <a:rPr lang="en-US" sz="2700" dirty="0" err="1">
                <a:solidFill>
                  <a:schemeClr val="bg1"/>
                </a:solidFill>
              </a:rPr>
              <a:t>framåt</a:t>
            </a:r>
            <a:r>
              <a:rPr lang="en-US" sz="2700" dirty="0">
                <a:solidFill>
                  <a:schemeClr val="bg1"/>
                </a:solidFill>
              </a:rPr>
              <a:t> </a:t>
            </a:r>
            <a:r>
              <a:rPr lang="en-US" sz="2700" dirty="0" err="1">
                <a:solidFill>
                  <a:schemeClr val="bg1"/>
                </a:solidFill>
              </a:rPr>
              <a:t>och</a:t>
            </a:r>
            <a:r>
              <a:rPr lang="en-US" sz="2700" dirty="0">
                <a:solidFill>
                  <a:schemeClr val="bg1"/>
                </a:solidFill>
              </a:rPr>
              <a:t> </a:t>
            </a:r>
            <a:r>
              <a:rPr lang="en-US" sz="2700" dirty="0" err="1">
                <a:solidFill>
                  <a:schemeClr val="bg1"/>
                </a:solidFill>
              </a:rPr>
              <a:t>bakåt</a:t>
            </a:r>
            <a:r>
              <a:rPr lang="en-US" sz="2700" dirty="0">
                <a:solidFill>
                  <a:schemeClr val="bg1"/>
                </a:solidFill>
              </a:rPr>
              <a:t> </a:t>
            </a:r>
            <a:r>
              <a:rPr lang="en-US" sz="2700" dirty="0" err="1">
                <a:solidFill>
                  <a:schemeClr val="bg1"/>
                </a:solidFill>
              </a:rPr>
              <a:t>från</a:t>
            </a:r>
            <a:r>
              <a:rPr lang="en-US" sz="2700" dirty="0">
                <a:solidFill>
                  <a:schemeClr val="bg1"/>
                </a:solidFill>
              </a:rPr>
              <a:t> </a:t>
            </a:r>
            <a:r>
              <a:rPr lang="en-US" sz="2700" dirty="0" err="1">
                <a:solidFill>
                  <a:schemeClr val="bg1"/>
                </a:solidFill>
              </a:rPr>
              <a:t>andra</a:t>
            </a:r>
            <a:r>
              <a:rPr lang="en-US" sz="2700" dirty="0">
                <a:solidFill>
                  <a:schemeClr val="bg1"/>
                </a:solidFill>
              </a:rPr>
              <a:t> </a:t>
            </a:r>
            <a:r>
              <a:rPr lang="en-US" sz="2700" dirty="0" err="1">
                <a:solidFill>
                  <a:schemeClr val="bg1"/>
                </a:solidFill>
              </a:rPr>
              <a:t>sällskap</a:t>
            </a:r>
            <a:r>
              <a:rPr lang="en-US" sz="2700" dirty="0">
                <a:solidFill>
                  <a:schemeClr val="bg1"/>
                </a:solidFill>
              </a:rPr>
              <a:t>,</a:t>
            </a:r>
            <a:br>
              <a:rPr lang="en-US" sz="2700" dirty="0">
                <a:solidFill>
                  <a:schemeClr val="bg1"/>
                </a:solidFill>
              </a:rPr>
            </a:br>
            <a:r>
              <a:rPr lang="en-US" sz="2700" dirty="0" err="1">
                <a:solidFill>
                  <a:schemeClr val="bg1"/>
                </a:solidFill>
              </a:rPr>
              <a:t>och</a:t>
            </a:r>
            <a:br>
              <a:rPr lang="en-US" sz="2700" dirty="0">
                <a:solidFill>
                  <a:schemeClr val="bg1"/>
                </a:solidFill>
              </a:rPr>
            </a:br>
            <a:r>
              <a:rPr lang="en-US" sz="2700" dirty="0">
                <a:solidFill>
                  <a:schemeClr val="bg1"/>
                </a:solidFill>
              </a:rPr>
              <a:t>-</a:t>
            </a:r>
            <a:r>
              <a:rPr lang="en-US" sz="2700" dirty="0" err="1">
                <a:solidFill>
                  <a:schemeClr val="bg1"/>
                </a:solidFill>
              </a:rPr>
              <a:t>antalet</a:t>
            </a:r>
            <a:r>
              <a:rPr lang="en-US" sz="2700" dirty="0">
                <a:solidFill>
                  <a:schemeClr val="bg1"/>
                </a:solidFill>
              </a:rPr>
              <a:t> </a:t>
            </a:r>
            <a:r>
              <a:rPr lang="en-US" sz="2700" dirty="0" err="1">
                <a:solidFill>
                  <a:schemeClr val="bg1"/>
                </a:solidFill>
              </a:rPr>
              <a:t>deltagare</a:t>
            </a:r>
            <a:r>
              <a:rPr lang="en-US" sz="2700" dirty="0">
                <a:solidFill>
                  <a:schemeClr val="bg1"/>
                </a:solidFill>
              </a:rPr>
              <a:t> I </a:t>
            </a:r>
            <a:r>
              <a:rPr lang="en-US" sz="2700" dirty="0" err="1">
                <a:solidFill>
                  <a:schemeClr val="bg1"/>
                </a:solidFill>
              </a:rPr>
              <a:t>ett</a:t>
            </a:r>
            <a:r>
              <a:rPr lang="en-US" sz="2700" dirty="0">
                <a:solidFill>
                  <a:schemeClr val="bg1"/>
                </a:solidFill>
              </a:rPr>
              <a:t> </a:t>
            </a:r>
            <a:r>
              <a:rPr lang="en-US" sz="2700" dirty="0" err="1">
                <a:solidFill>
                  <a:schemeClr val="bg1"/>
                </a:solidFill>
              </a:rPr>
              <a:t>och</a:t>
            </a:r>
            <a:r>
              <a:rPr lang="en-US" sz="2700" dirty="0">
                <a:solidFill>
                  <a:schemeClr val="bg1"/>
                </a:solidFill>
              </a:rPr>
              <a:t> </a:t>
            </a:r>
            <a:r>
              <a:rPr lang="en-US" sz="2700" dirty="0" err="1">
                <a:solidFill>
                  <a:schemeClr val="bg1"/>
                </a:solidFill>
              </a:rPr>
              <a:t>samma</a:t>
            </a:r>
            <a:r>
              <a:rPr lang="en-US" sz="2700" dirty="0">
                <a:solidFill>
                  <a:schemeClr val="bg1"/>
                </a:solidFill>
              </a:rPr>
              <a:t> </a:t>
            </a:r>
            <a:r>
              <a:rPr lang="en-US" sz="2700" dirty="0" err="1">
                <a:solidFill>
                  <a:schemeClr val="bg1"/>
                </a:solidFill>
              </a:rPr>
              <a:t>sällskap</a:t>
            </a:r>
            <a:r>
              <a:rPr lang="en-US" sz="2700" dirty="0">
                <a:solidFill>
                  <a:schemeClr val="bg1"/>
                </a:solidFill>
              </a:rPr>
              <a:t> </a:t>
            </a:r>
            <a:r>
              <a:rPr lang="en-US" sz="2700" dirty="0" err="1">
                <a:solidFill>
                  <a:schemeClr val="bg1"/>
                </a:solidFill>
              </a:rPr>
              <a:t>uppgår</a:t>
            </a:r>
            <a:r>
              <a:rPr lang="en-US" sz="2700" dirty="0">
                <a:solidFill>
                  <a:schemeClr val="bg1"/>
                </a:solidFill>
              </a:rPr>
              <a:t> </a:t>
            </a:r>
            <a:r>
              <a:rPr lang="en-US" sz="2700" dirty="0" err="1">
                <a:solidFill>
                  <a:schemeClr val="bg1"/>
                </a:solidFill>
              </a:rPr>
              <a:t>högst</a:t>
            </a:r>
            <a:r>
              <a:rPr lang="en-US" sz="2700" dirty="0">
                <a:solidFill>
                  <a:schemeClr val="bg1"/>
                </a:solidFill>
              </a:rPr>
              <a:t> till </a:t>
            </a:r>
            <a:r>
              <a:rPr lang="en-US" sz="2700" dirty="0" err="1">
                <a:solidFill>
                  <a:schemeClr val="bg1"/>
                </a:solidFill>
              </a:rPr>
              <a:t>fyra</a:t>
            </a:r>
            <a:r>
              <a:rPr lang="en-US" sz="2700" dirty="0">
                <a:solidFill>
                  <a:schemeClr val="bg1"/>
                </a:solidFill>
              </a:rPr>
              <a:t> </a:t>
            </a:r>
            <a:r>
              <a:rPr lang="en-US" sz="2700" dirty="0" err="1">
                <a:solidFill>
                  <a:schemeClr val="bg1"/>
                </a:solidFill>
              </a:rPr>
              <a:t>personer</a:t>
            </a:r>
            <a:r>
              <a:rPr lang="en-US" sz="2700" dirty="0">
                <a:solidFill>
                  <a:schemeClr val="bg1"/>
                </a:solidFill>
              </a:rPr>
              <a:t>.</a:t>
            </a:r>
            <a:br>
              <a:rPr lang="en-US" sz="2700" dirty="0">
                <a:solidFill>
                  <a:schemeClr val="bg1"/>
                </a:solidFill>
              </a:rPr>
            </a:br>
            <a:br>
              <a:rPr lang="en-US" sz="2700" dirty="0">
                <a:solidFill>
                  <a:schemeClr val="bg1"/>
                </a:solidFill>
              </a:rPr>
            </a:br>
            <a:r>
              <a:rPr lang="en-US" sz="2700" dirty="0">
                <a:solidFill>
                  <a:schemeClr val="bg1"/>
                </a:solidFill>
              </a:rPr>
              <a:t>- </a:t>
            </a:r>
            <a:r>
              <a:rPr lang="en-US" sz="2700" dirty="0" err="1">
                <a:solidFill>
                  <a:schemeClr val="bg1"/>
                </a:solidFill>
              </a:rPr>
              <a:t>Antalet</a:t>
            </a:r>
            <a:r>
              <a:rPr lang="en-US" sz="2700" dirty="0">
                <a:solidFill>
                  <a:schemeClr val="bg1"/>
                </a:solidFill>
              </a:rPr>
              <a:t> </a:t>
            </a:r>
            <a:r>
              <a:rPr lang="en-US" sz="2700" dirty="0" err="1">
                <a:solidFill>
                  <a:schemeClr val="bg1"/>
                </a:solidFill>
              </a:rPr>
              <a:t>får</a:t>
            </a:r>
            <a:r>
              <a:rPr lang="en-US" sz="2700" dirty="0">
                <a:solidFill>
                  <a:schemeClr val="bg1"/>
                </a:solidFill>
              </a:rPr>
              <a:t> </a:t>
            </a:r>
            <a:r>
              <a:rPr lang="en-US" sz="2700" dirty="0" err="1">
                <a:solidFill>
                  <a:schemeClr val="bg1"/>
                </a:solidFill>
              </a:rPr>
              <a:t>inte</a:t>
            </a:r>
            <a:r>
              <a:rPr lang="en-US" sz="2700" dirty="0">
                <a:solidFill>
                  <a:schemeClr val="bg1"/>
                </a:solidFill>
              </a:rPr>
              <a:t> </a:t>
            </a:r>
            <a:r>
              <a:rPr lang="en-US" sz="2700" dirty="0" err="1">
                <a:solidFill>
                  <a:schemeClr val="bg1"/>
                </a:solidFill>
              </a:rPr>
              <a:t>vara</a:t>
            </a:r>
            <a:r>
              <a:rPr lang="en-US" sz="2700" dirty="0">
                <a:solidFill>
                  <a:schemeClr val="bg1"/>
                </a:solidFill>
              </a:rPr>
              <a:t> </a:t>
            </a:r>
            <a:r>
              <a:rPr lang="en-US" sz="2700" dirty="0" err="1">
                <a:solidFill>
                  <a:schemeClr val="bg1"/>
                </a:solidFill>
              </a:rPr>
              <a:t>fler</a:t>
            </a:r>
            <a:r>
              <a:rPr lang="en-US" sz="2700" dirty="0">
                <a:solidFill>
                  <a:schemeClr val="bg1"/>
                </a:solidFill>
              </a:rPr>
              <a:t> </a:t>
            </a:r>
            <a:r>
              <a:rPr lang="en-US" sz="2700" dirty="0" err="1">
                <a:solidFill>
                  <a:schemeClr val="bg1"/>
                </a:solidFill>
              </a:rPr>
              <a:t>än</a:t>
            </a:r>
            <a:r>
              <a:rPr lang="en-US" sz="2700" dirty="0">
                <a:solidFill>
                  <a:schemeClr val="bg1"/>
                </a:solidFill>
              </a:rPr>
              <a:t> </a:t>
            </a:r>
            <a:r>
              <a:rPr lang="en-US" sz="2700" dirty="0" err="1">
                <a:solidFill>
                  <a:schemeClr val="bg1"/>
                </a:solidFill>
              </a:rPr>
              <a:t>vad</a:t>
            </a:r>
            <a:r>
              <a:rPr lang="en-US" sz="2700" dirty="0">
                <a:solidFill>
                  <a:schemeClr val="bg1"/>
                </a:solidFill>
              </a:rPr>
              <a:t> </a:t>
            </a:r>
            <a:r>
              <a:rPr lang="en-US" sz="2700" dirty="0" err="1">
                <a:solidFill>
                  <a:schemeClr val="bg1"/>
                </a:solidFill>
              </a:rPr>
              <a:t>som</a:t>
            </a:r>
            <a:r>
              <a:rPr lang="en-US" sz="2700" dirty="0">
                <a:solidFill>
                  <a:schemeClr val="bg1"/>
                </a:solidFill>
              </a:rPr>
              <a:t> </a:t>
            </a:r>
            <a:r>
              <a:rPr lang="en-US" sz="2700" dirty="0" err="1">
                <a:solidFill>
                  <a:schemeClr val="bg1"/>
                </a:solidFill>
              </a:rPr>
              <a:t>anges</a:t>
            </a:r>
            <a:r>
              <a:rPr lang="en-US" sz="2700" dirty="0">
                <a:solidFill>
                  <a:schemeClr val="bg1"/>
                </a:solidFill>
              </a:rPr>
              <a:t> I </a:t>
            </a:r>
            <a:r>
              <a:rPr lang="en-US" sz="2700" dirty="0" err="1">
                <a:solidFill>
                  <a:schemeClr val="bg1"/>
                </a:solidFill>
              </a:rPr>
              <a:t>förordningen</a:t>
            </a:r>
            <a:r>
              <a:rPr lang="en-US" sz="2700" dirty="0">
                <a:solidFill>
                  <a:schemeClr val="bg1"/>
                </a:solidFill>
              </a:rPr>
              <a:t> </a:t>
            </a:r>
            <a:br>
              <a:rPr lang="en-US" sz="27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2731465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4323172" y="220353"/>
            <a:ext cx="7850659" cy="6637637"/>
          </a:xfrm>
        </p:spPr>
        <p:txBody>
          <a:bodyPr vert="horz" lIns="91440" tIns="45720" rIns="91440" bIns="45720" rtlCol="0" anchor="b">
            <a:normAutofit fontScale="90000"/>
          </a:bodyPr>
          <a:lstStyle/>
          <a:p>
            <a:pPr algn="ctr"/>
            <a:r>
              <a:rPr lang="en-US" sz="3100" b="1" dirty="0" err="1">
                <a:solidFill>
                  <a:schemeClr val="bg1"/>
                </a:solidFill>
              </a:rPr>
              <a:t>Föreskrifter</a:t>
            </a:r>
            <a:r>
              <a:rPr lang="en-US" sz="3100" b="1" dirty="0">
                <a:solidFill>
                  <a:schemeClr val="bg1"/>
                </a:solidFill>
              </a:rPr>
              <a:t> om </a:t>
            </a:r>
            <a:r>
              <a:rPr lang="en-US" sz="3100" b="1" dirty="0" err="1">
                <a:solidFill>
                  <a:schemeClr val="bg1"/>
                </a:solidFill>
              </a:rPr>
              <a:t>allas</a:t>
            </a:r>
            <a:r>
              <a:rPr lang="en-US" sz="3100" b="1" dirty="0">
                <a:solidFill>
                  <a:schemeClr val="bg1"/>
                </a:solidFill>
              </a:rPr>
              <a:t> </a:t>
            </a:r>
            <a:r>
              <a:rPr lang="en-US" sz="3100" b="1" dirty="0" err="1">
                <a:solidFill>
                  <a:schemeClr val="bg1"/>
                </a:solidFill>
              </a:rPr>
              <a:t>ansvar</a:t>
            </a:r>
            <a:br>
              <a:rPr lang="en-US" sz="3100" b="1" dirty="0">
                <a:solidFill>
                  <a:schemeClr val="bg1"/>
                </a:solidFill>
              </a:rPr>
            </a:br>
            <a:r>
              <a:rPr lang="en-US" sz="3100" b="1" dirty="0">
                <a:solidFill>
                  <a:schemeClr val="bg1"/>
                </a:solidFill>
              </a:rPr>
              <a:t>(</a:t>
            </a:r>
            <a:r>
              <a:rPr lang="en-US" sz="3100" b="1" dirty="0" err="1">
                <a:solidFill>
                  <a:schemeClr val="bg1"/>
                </a:solidFill>
              </a:rPr>
              <a:t>från</a:t>
            </a:r>
            <a:r>
              <a:rPr lang="en-US" sz="3100" b="1" dirty="0">
                <a:solidFill>
                  <a:schemeClr val="bg1"/>
                </a:solidFill>
              </a:rPr>
              <a:t> 1 </a:t>
            </a:r>
            <a:r>
              <a:rPr lang="en-US" sz="3100" b="1" dirty="0" err="1">
                <a:solidFill>
                  <a:schemeClr val="bg1"/>
                </a:solidFill>
              </a:rPr>
              <a:t>juni</a:t>
            </a:r>
            <a:r>
              <a:rPr lang="en-US" sz="3100" b="1" dirty="0">
                <a:solidFill>
                  <a:schemeClr val="bg1"/>
                </a:solidFill>
              </a:rPr>
              <a:t>)</a:t>
            </a:r>
            <a:br>
              <a:rPr lang="en-US" sz="2400" dirty="0">
                <a:solidFill>
                  <a:schemeClr val="bg1"/>
                </a:solidFill>
              </a:rPr>
            </a:br>
            <a:br>
              <a:rPr lang="en-US" sz="2400" dirty="0">
                <a:solidFill>
                  <a:schemeClr val="bg1"/>
                </a:solidFill>
              </a:rPr>
            </a:br>
            <a:r>
              <a:rPr lang="en-US" sz="2400" b="1" u="sng" dirty="0" err="1">
                <a:solidFill>
                  <a:srgbClr val="FF0000"/>
                </a:solidFill>
              </a:rPr>
              <a:t>Oklart</a:t>
            </a:r>
            <a:r>
              <a:rPr lang="en-US" sz="2400" b="1" u="sng" dirty="0">
                <a:solidFill>
                  <a:srgbClr val="FF0000"/>
                </a:solidFill>
              </a:rPr>
              <a:t> med </a:t>
            </a:r>
            <a:r>
              <a:rPr lang="en-US" sz="2400" b="1" u="sng" dirty="0" err="1">
                <a:solidFill>
                  <a:srgbClr val="FF0000"/>
                </a:solidFill>
              </a:rPr>
              <a:t>exakta</a:t>
            </a:r>
            <a:r>
              <a:rPr lang="en-US" sz="2400" b="1" u="sng" dirty="0">
                <a:solidFill>
                  <a:srgbClr val="FF0000"/>
                </a:solidFill>
              </a:rPr>
              <a:t> </a:t>
            </a:r>
            <a:r>
              <a:rPr lang="en-US" sz="2400" b="1" u="sng" dirty="0" err="1">
                <a:solidFill>
                  <a:srgbClr val="FF0000"/>
                </a:solidFill>
              </a:rPr>
              <a:t>formuleringen</a:t>
            </a:r>
            <a:r>
              <a:rPr lang="en-US" sz="2400" b="1" u="sng" dirty="0">
                <a:solidFill>
                  <a:srgbClr val="FF0000"/>
                </a:solidFill>
              </a:rPr>
              <a:t> </a:t>
            </a:r>
            <a:r>
              <a:rPr lang="en-US" sz="2400" dirty="0">
                <a:solidFill>
                  <a:schemeClr val="bg1"/>
                </a:solidFill>
              </a:rPr>
              <a:t>men </a:t>
            </a:r>
            <a:r>
              <a:rPr lang="en-US" sz="2400" dirty="0" err="1">
                <a:solidFill>
                  <a:schemeClr val="bg1"/>
                </a:solidFill>
              </a:rPr>
              <a:t>följande</a:t>
            </a:r>
            <a:r>
              <a:rPr lang="en-US" sz="2400" dirty="0">
                <a:solidFill>
                  <a:schemeClr val="bg1"/>
                </a:solidFill>
              </a:rPr>
              <a:t> </a:t>
            </a:r>
            <a:r>
              <a:rPr lang="en-US" sz="2400" dirty="0" err="1">
                <a:solidFill>
                  <a:schemeClr val="bg1"/>
                </a:solidFill>
              </a:rPr>
              <a:t>kommer</a:t>
            </a:r>
            <a:r>
              <a:rPr lang="en-US" sz="2400" dirty="0">
                <a:solidFill>
                  <a:schemeClr val="bg1"/>
                </a:solidFill>
              </a:rPr>
              <a:t> </a:t>
            </a:r>
            <a:r>
              <a:rPr lang="en-US" sz="2400" dirty="0" err="1">
                <a:solidFill>
                  <a:schemeClr val="bg1"/>
                </a:solidFill>
              </a:rPr>
              <a:t>att</a:t>
            </a:r>
            <a:r>
              <a:rPr lang="en-US" sz="2400" dirty="0">
                <a:solidFill>
                  <a:schemeClr val="bg1"/>
                </a:solidFill>
              </a:rPr>
              <a:t> </a:t>
            </a:r>
            <a:r>
              <a:rPr lang="en-US" sz="2400" dirty="0" err="1">
                <a:solidFill>
                  <a:schemeClr val="bg1"/>
                </a:solidFill>
              </a:rPr>
              <a:t>medges</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rgbClr val="FFFF00"/>
                </a:solidFill>
              </a:rPr>
              <a:t>- </a:t>
            </a:r>
            <a:r>
              <a:rPr lang="en-US" sz="2400" dirty="0" err="1">
                <a:solidFill>
                  <a:srgbClr val="FFFF00"/>
                </a:solidFill>
              </a:rPr>
              <a:t>Mindre</a:t>
            </a:r>
            <a:r>
              <a:rPr lang="en-US" sz="2400" dirty="0">
                <a:solidFill>
                  <a:srgbClr val="FFFF00"/>
                </a:solidFill>
              </a:rPr>
              <a:t> </a:t>
            </a:r>
            <a:r>
              <a:rPr lang="en-US" sz="2400" dirty="0" err="1">
                <a:solidFill>
                  <a:srgbClr val="FFFF00"/>
                </a:solidFill>
              </a:rPr>
              <a:t>cuper</a:t>
            </a:r>
            <a:r>
              <a:rPr lang="en-US" sz="2400" dirty="0">
                <a:solidFill>
                  <a:srgbClr val="FFFF00"/>
                </a:solidFill>
              </a:rPr>
              <a:t> </a:t>
            </a:r>
            <a:r>
              <a:rPr lang="en-US" sz="2400" dirty="0" err="1">
                <a:solidFill>
                  <a:srgbClr val="FFFF00"/>
                </a:solidFill>
              </a:rPr>
              <a:t>och</a:t>
            </a:r>
            <a:r>
              <a:rPr lang="en-US" sz="2400" dirty="0">
                <a:solidFill>
                  <a:srgbClr val="FFFF00"/>
                </a:solidFill>
              </a:rPr>
              <a:t> </a:t>
            </a:r>
            <a:r>
              <a:rPr lang="en-US" sz="2400" dirty="0" err="1">
                <a:solidFill>
                  <a:srgbClr val="FFFF00"/>
                </a:solidFill>
              </a:rPr>
              <a:t>tävlingar</a:t>
            </a:r>
            <a:r>
              <a:rPr lang="en-US" sz="2400" dirty="0">
                <a:solidFill>
                  <a:srgbClr val="FFFF00"/>
                </a:solidFill>
              </a:rPr>
              <a:t> </a:t>
            </a:r>
            <a:r>
              <a:rPr lang="en-US" sz="2400" dirty="0" err="1">
                <a:solidFill>
                  <a:srgbClr val="FFFF00"/>
                </a:solidFill>
              </a:rPr>
              <a:t>för</a:t>
            </a:r>
            <a:r>
              <a:rPr lang="en-US" sz="2400" dirty="0">
                <a:solidFill>
                  <a:srgbClr val="FFFF00"/>
                </a:solidFill>
              </a:rPr>
              <a:t> barn </a:t>
            </a:r>
            <a:r>
              <a:rPr lang="en-US" sz="2400" dirty="0" err="1">
                <a:solidFill>
                  <a:srgbClr val="FFFF00"/>
                </a:solidFill>
              </a:rPr>
              <a:t>och</a:t>
            </a:r>
            <a:r>
              <a:rPr lang="en-US" sz="2400" dirty="0">
                <a:solidFill>
                  <a:srgbClr val="FFFF00"/>
                </a:solidFill>
              </a:rPr>
              <a:t> </a:t>
            </a:r>
            <a:r>
              <a:rPr lang="en-US" sz="2400" dirty="0" err="1">
                <a:solidFill>
                  <a:srgbClr val="FFFF00"/>
                </a:solidFill>
              </a:rPr>
              <a:t>ungdomar</a:t>
            </a:r>
            <a:r>
              <a:rPr lang="en-US" sz="2400" dirty="0">
                <a:solidFill>
                  <a:srgbClr val="FFFF00"/>
                </a:solidFill>
              </a:rPr>
              <a:t> </a:t>
            </a:r>
            <a:r>
              <a:rPr lang="en-US" sz="2400" dirty="0" err="1">
                <a:solidFill>
                  <a:srgbClr val="FFFF00"/>
                </a:solidFill>
              </a:rPr>
              <a:t>inomhus</a:t>
            </a:r>
            <a:r>
              <a:rPr lang="en-US" sz="2400" dirty="0">
                <a:solidFill>
                  <a:srgbClr val="FFFF00"/>
                </a:solidFill>
              </a:rPr>
              <a:t> </a:t>
            </a:r>
            <a:r>
              <a:rPr lang="en-US" sz="2400" dirty="0" err="1">
                <a:solidFill>
                  <a:srgbClr val="FFFF00"/>
                </a:solidFill>
              </a:rPr>
              <a:t>repektive</a:t>
            </a:r>
            <a:r>
              <a:rPr lang="en-US" sz="2400" dirty="0">
                <a:solidFill>
                  <a:srgbClr val="FFFF00"/>
                </a:solidFill>
              </a:rPr>
              <a:t> </a:t>
            </a:r>
            <a:r>
              <a:rPr lang="en-US" sz="2400" dirty="0" err="1">
                <a:solidFill>
                  <a:srgbClr val="FFFF00"/>
                </a:solidFill>
              </a:rPr>
              <a:t>utomhus</a:t>
            </a:r>
            <a:br>
              <a:rPr lang="en-US" sz="2400" dirty="0">
                <a:solidFill>
                  <a:srgbClr val="FFFF00"/>
                </a:solidFill>
              </a:rPr>
            </a:br>
            <a:br>
              <a:rPr lang="en-US" sz="2400" dirty="0">
                <a:solidFill>
                  <a:schemeClr val="bg1"/>
                </a:solidFill>
              </a:rPr>
            </a:br>
            <a:r>
              <a:rPr lang="en-US" sz="2400" dirty="0">
                <a:solidFill>
                  <a:srgbClr val="FFFF00"/>
                </a:solidFill>
              </a:rPr>
              <a:t>- </a:t>
            </a:r>
            <a:r>
              <a:rPr lang="en-US" sz="2400" dirty="0" err="1">
                <a:solidFill>
                  <a:srgbClr val="FFFF00"/>
                </a:solidFill>
              </a:rPr>
              <a:t>Tävlingar</a:t>
            </a:r>
            <a:r>
              <a:rPr lang="en-US" sz="2400" dirty="0">
                <a:solidFill>
                  <a:srgbClr val="FFFF00"/>
                </a:solidFill>
              </a:rPr>
              <a:t> </a:t>
            </a:r>
            <a:r>
              <a:rPr lang="en-US" sz="2400" dirty="0" err="1">
                <a:solidFill>
                  <a:srgbClr val="FFFF00"/>
                </a:solidFill>
              </a:rPr>
              <a:t>och</a:t>
            </a:r>
            <a:r>
              <a:rPr lang="en-US" sz="2400" dirty="0">
                <a:solidFill>
                  <a:srgbClr val="FFFF00"/>
                </a:solidFill>
              </a:rPr>
              <a:t> matcher </a:t>
            </a:r>
            <a:r>
              <a:rPr lang="en-US" sz="2400" dirty="0" err="1">
                <a:solidFill>
                  <a:srgbClr val="FFFF00"/>
                </a:solidFill>
              </a:rPr>
              <a:t>i</a:t>
            </a:r>
            <a:r>
              <a:rPr lang="en-US" sz="2400" dirty="0">
                <a:solidFill>
                  <a:srgbClr val="FFFF00"/>
                </a:solidFill>
              </a:rPr>
              <a:t> </a:t>
            </a:r>
            <a:r>
              <a:rPr lang="en-US" sz="2400" dirty="0" err="1">
                <a:solidFill>
                  <a:srgbClr val="FFFF00"/>
                </a:solidFill>
              </a:rPr>
              <a:t>mindre</a:t>
            </a:r>
            <a:r>
              <a:rPr lang="en-US" sz="2400" dirty="0">
                <a:solidFill>
                  <a:srgbClr val="FFFF00"/>
                </a:solidFill>
              </a:rPr>
              <a:t> </a:t>
            </a:r>
            <a:r>
              <a:rPr lang="en-US" sz="2400" dirty="0" err="1">
                <a:solidFill>
                  <a:srgbClr val="FFFF00"/>
                </a:solidFill>
              </a:rPr>
              <a:t>skala</a:t>
            </a:r>
            <a:r>
              <a:rPr lang="en-US" sz="2400" dirty="0">
                <a:solidFill>
                  <a:srgbClr val="FFFF00"/>
                </a:solidFill>
              </a:rPr>
              <a:t> </a:t>
            </a:r>
            <a:r>
              <a:rPr lang="en-US" sz="2400" dirty="0" err="1">
                <a:solidFill>
                  <a:srgbClr val="FFFF00"/>
                </a:solidFill>
              </a:rPr>
              <a:t>för</a:t>
            </a:r>
            <a:r>
              <a:rPr lang="en-US" sz="2400" dirty="0">
                <a:solidFill>
                  <a:srgbClr val="FFFF00"/>
                </a:solidFill>
              </a:rPr>
              <a:t> </a:t>
            </a:r>
            <a:r>
              <a:rPr lang="en-US" sz="2400" dirty="0" err="1">
                <a:solidFill>
                  <a:srgbClr val="FFFF00"/>
                </a:solidFill>
              </a:rPr>
              <a:t>vuxna</a:t>
            </a:r>
            <a:r>
              <a:rPr lang="en-US" sz="2400" dirty="0">
                <a:solidFill>
                  <a:srgbClr val="FFFF00"/>
                </a:solidFill>
              </a:rPr>
              <a:t> </a:t>
            </a:r>
            <a:r>
              <a:rPr lang="en-US" sz="2400" dirty="0" err="1">
                <a:solidFill>
                  <a:srgbClr val="FFFF00"/>
                </a:solidFill>
              </a:rPr>
              <a:t>utomhus</a:t>
            </a:r>
            <a:br>
              <a:rPr lang="en-US" sz="2400" dirty="0">
                <a:solidFill>
                  <a:srgbClr val="FFFF00"/>
                </a:solidFill>
              </a:rPr>
            </a:br>
            <a:br>
              <a:rPr lang="en-US" sz="2400" dirty="0">
                <a:solidFill>
                  <a:srgbClr val="FFFF00"/>
                </a:solidFill>
              </a:rPr>
            </a:br>
            <a:r>
              <a:rPr lang="en-US" sz="2400" dirty="0">
                <a:solidFill>
                  <a:srgbClr val="FFFF00"/>
                </a:solidFill>
              </a:rPr>
              <a:t>- </a:t>
            </a:r>
            <a:r>
              <a:rPr lang="en-US" sz="2400" dirty="0" err="1">
                <a:solidFill>
                  <a:srgbClr val="FFFF00"/>
                </a:solidFill>
              </a:rPr>
              <a:t>Lägerverksamhet</a:t>
            </a:r>
            <a:r>
              <a:rPr lang="en-US" sz="2400" dirty="0">
                <a:solidFill>
                  <a:srgbClr val="FFFF00"/>
                </a:solidFill>
              </a:rPr>
              <a:t> </a:t>
            </a:r>
            <a:r>
              <a:rPr lang="en-US" sz="2400" dirty="0" err="1">
                <a:solidFill>
                  <a:srgbClr val="FFFF00"/>
                </a:solidFill>
              </a:rPr>
              <a:t>i</a:t>
            </a:r>
            <a:r>
              <a:rPr lang="en-US" sz="2400" dirty="0">
                <a:solidFill>
                  <a:srgbClr val="FFFF00"/>
                </a:solidFill>
              </a:rPr>
              <a:t> </a:t>
            </a:r>
            <a:r>
              <a:rPr lang="en-US" sz="2400" dirty="0" err="1">
                <a:solidFill>
                  <a:srgbClr val="FFFF00"/>
                </a:solidFill>
              </a:rPr>
              <a:t>mindre</a:t>
            </a:r>
            <a:r>
              <a:rPr lang="en-US" sz="2400" dirty="0">
                <a:solidFill>
                  <a:srgbClr val="FFFF00"/>
                </a:solidFill>
              </a:rPr>
              <a:t> </a:t>
            </a:r>
            <a:r>
              <a:rPr lang="en-US" sz="2400" dirty="0" err="1">
                <a:solidFill>
                  <a:srgbClr val="FFFF00"/>
                </a:solidFill>
              </a:rPr>
              <a:t>skala</a:t>
            </a:r>
            <a:br>
              <a:rPr lang="en-US" sz="2400" dirty="0">
                <a:solidFill>
                  <a:srgbClr val="FFFF00"/>
                </a:solidFill>
              </a:rPr>
            </a:br>
            <a:br>
              <a:rPr lang="en-US" sz="2400" dirty="0">
                <a:solidFill>
                  <a:schemeClr val="bg1"/>
                </a:solidFill>
              </a:rPr>
            </a:br>
            <a:br>
              <a:rPr lang="en-US" sz="2400" dirty="0">
                <a:solidFill>
                  <a:schemeClr val="bg1"/>
                </a:solidFill>
              </a:rPr>
            </a:br>
            <a:br>
              <a:rPr lang="en-US" sz="2400" dirty="0">
                <a:solidFill>
                  <a:schemeClr val="bg1"/>
                </a:solidFill>
              </a:rPr>
            </a:br>
            <a:br>
              <a:rPr lang="en-US" sz="3200" dirty="0">
                <a:solidFill>
                  <a:schemeClr val="bg1"/>
                </a:solidFill>
              </a:rPr>
            </a:br>
            <a:br>
              <a:rPr lang="en-US" sz="2000" dirty="0">
                <a:solidFill>
                  <a:schemeClr val="bg1"/>
                </a:solidFill>
              </a:rPr>
            </a:br>
            <a:br>
              <a:rPr lang="en-US" sz="2000" dirty="0">
                <a:solidFill>
                  <a:schemeClr val="bg1"/>
                </a:solidFill>
              </a:rPr>
            </a:br>
            <a:br>
              <a:rPr lang="en-US" sz="2400" dirty="0">
                <a:solidFill>
                  <a:schemeClr val="bg1"/>
                </a:solidFill>
              </a:rPr>
            </a:br>
            <a:r>
              <a:rPr lang="en-US" sz="2400" dirty="0">
                <a:solidFill>
                  <a:schemeClr val="bg1"/>
                </a:solidFill>
              </a:rPr>
              <a:t>  </a:t>
            </a: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20594"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textruta 6">
            <a:extLst>
              <a:ext uri="{FF2B5EF4-FFF2-40B4-BE49-F238E27FC236}">
                <a16:creationId xmlns:a16="http://schemas.microsoft.com/office/drawing/2014/main" id="{1DA6E50B-2F69-418B-ACC6-702C66A02D6C}"/>
              </a:ext>
            </a:extLst>
          </p:cNvPr>
          <p:cNvSpPr txBox="1"/>
          <p:nvPr/>
        </p:nvSpPr>
        <p:spPr>
          <a:xfrm>
            <a:off x="5461687" y="4847957"/>
            <a:ext cx="6359611" cy="1200329"/>
          </a:xfrm>
          <a:prstGeom prst="rect">
            <a:avLst/>
          </a:prstGeom>
          <a:noFill/>
        </p:spPr>
        <p:txBody>
          <a:bodyPr wrap="square" rtlCol="0">
            <a:spAutoFit/>
          </a:bodyPr>
          <a:lstStyle/>
          <a:p>
            <a:r>
              <a:rPr lang="sv-SE" dirty="0">
                <a:solidFill>
                  <a:schemeClr val="bg1"/>
                </a:solidFill>
                <a:highlight>
                  <a:srgbClr val="FF0000"/>
                </a:highlight>
              </a:rPr>
              <a:t>Länsstyrelsen i Dalarna har kallat till informationsmöte den 31 maj för SDF med flera. Ovanstående punkter är allmänt till idrott m.fl.</a:t>
            </a:r>
          </a:p>
          <a:p>
            <a:endParaRPr lang="sv-SE" dirty="0">
              <a:solidFill>
                <a:schemeClr val="bg1"/>
              </a:solidFill>
              <a:highlight>
                <a:srgbClr val="FF0000"/>
              </a:highlight>
            </a:endParaRPr>
          </a:p>
          <a:p>
            <a:r>
              <a:rPr lang="sv-SE" dirty="0">
                <a:solidFill>
                  <a:schemeClr val="bg1"/>
                </a:solidFill>
                <a:highlight>
                  <a:srgbClr val="FF0000"/>
                </a:highlight>
              </a:rPr>
              <a:t>Inväntar också Svenska Ishockeyförbundet riktlinjer för sommaren</a:t>
            </a:r>
            <a:endParaRPr lang="sv-SE" dirty="0">
              <a:highlight>
                <a:srgbClr val="FF0000"/>
              </a:highlight>
            </a:endParaRPr>
          </a:p>
        </p:txBody>
      </p:sp>
    </p:spTree>
    <p:extLst>
      <p:ext uri="{BB962C8B-B14F-4D97-AF65-F5344CB8AC3E}">
        <p14:creationId xmlns:p14="http://schemas.microsoft.com/office/powerpoint/2010/main" val="2690003072"/>
      </p:ext>
    </p:extLst>
  </p:cSld>
  <p:clrMapOvr>
    <a:masterClrMapping/>
  </p:clrMapOvr>
  <p:transition spd="slow">
    <p:wip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1027</Words>
  <Application>Microsoft Office PowerPoint</Application>
  <PresentationFormat>Bredbild</PresentationFormat>
  <Paragraphs>38</Paragraphs>
  <Slides>18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Arial Black</vt:lpstr>
      <vt:lpstr>Calibri</vt:lpstr>
      <vt:lpstr>Calibri Light</vt:lpstr>
      <vt:lpstr>Symbol</vt:lpstr>
      <vt:lpstr>Office-tema</vt:lpstr>
      <vt:lpstr>På grund av pågående VM-match skjuter vi på starten av mötet till direkt efter avslutade match mellan Sverige - Belarus  </vt:lpstr>
      <vt:lpstr>Välkomna till ordförandekonferensen 2021-05-23 Särskilt välkommen gäst idag är SIF:s Utvecklingschef Anders Wahlström </vt:lpstr>
      <vt:lpstr>                                  Dagordning 1.  Inledning                                                                  RR 2.  Upprop                                                                    MFA   3.  SIF:s Utvecklingschef Anders Wahlström 4.  Covid-läget – kommande restriktioner                RR  5.  Återblick på förra mötet                                         RR 6.  Rekrytering av Hockeykontorschef                        RR 7.  Kommittérapporter – Utv/JE – Utb/MA – Funk/CM – TK/MAF  8.  Årsmöte 2021 – 5 juni, kl 10.00 (påminnelse)      RR    9.  Inkomna frågor  10. Nytt mötesdatum - ?                                                RR                                    11. Avslutning                                                  RR  </vt:lpstr>
      <vt:lpstr>Avesta BK Björbo IF Falu IF                                                 Conny Tillman Falu IF                                                 Martin Ogemar Hedemora SK Leksands IF                                         Ulrika Gärdsback Ludvika HF Mora IK Orsa IK Skogsbo SK Svegs IK Säters IF Älvdalens HC  Svenska Ishockeyförbundet            Anders Wahlström    Utvecklingschef  Dalarnas Ishockeyförbund              Rolf Rickmo                Ordförande                                                             Maria F Andersson    kanslist                                                              Jan Eljas                       Vice ordf/Utvecklingskommitten                                                             David Holst                 Ansvarig för Anpassade Spelformer                                                              Malin Andersson       Utbildningskommittén                                                             Conny Midér              Funktionärskommittén   </vt:lpstr>
      <vt:lpstr>PowerPoint-presentation</vt:lpstr>
      <vt:lpstr>PowerPoint-presentation</vt:lpstr>
      <vt:lpstr>Från och med 1 juni  Pandeminlagen - Lag (att det är en lag!!) Regleras också av: - Förordningen -Föreskrifter -Begränsar antal –framförallt inomhus -Medger visa allmänna sammankomster och offentliga tillställningar --------- Föreskrifter om allas ansvar   - Föreskrifter - Allmänna råd -Undvik inomhus -Undvik trängsel - Avstå läger, cuper, matcher och tävlingar**  Elin Johansson jurist RF – kommer med kompletteringar när hon vet mer    </vt:lpstr>
      <vt:lpstr>  Offentlig tillställning med sittande publik (från 1 juni)  - Högst 50 deltagare inomhus  -Högst 500 deltagare utomhus  - Sällskapet ska kunna hålla ett avstånd om minst 1 m i sidled samt framåt och bakåt från andra sällskap, och -antalet deltagare I ett och samma sällskap uppgår högst till fyra personer.  - Antalet får inte vara fler än vad som anges I förordningen   </vt:lpstr>
      <vt:lpstr>Föreskrifter om allas ansvar (från 1 juni)  Oklart med exakta formuleringen men följande kommer att medges:  - Mindre cuper och tävlingar för barn och ungdomar inomhus repektive utomhus  - Tävlingar och matcher i mindre skala för vuxna utomhus  - Lägerverksamhet i mindre skala          </vt:lpstr>
      <vt:lpstr>        -Tre Puckar - Anders Larssons föredrag -Projektsödet RF Skolsamverkan Hockeykontorsläget (idag om Hockeykontorschefsrekryteringen) -Enkätsvaren  -Funktionärskommittén -”Möte med sportansvariga” -Utvecklinskommittén -Utbildningskommittén  -Nationell Information från SIF -Årsmötet 5/6 kl 10.00 –digital Återkommer idag… -Inkomna frågor </vt:lpstr>
      <vt:lpstr>RegionsFörbundet IshockeyVäst-Hockeykontor  - Rekrytering av Hockeykontorschef     …det inkom138 ansökningar…  25 granskades särskilt med telefonintevjuer        4 personer till fysiska möten för intervjuer…   RFIV styrelse har förordat en person till tjänsten.  Tillsättningsgruppen fortsätter med förhandlingen..  Beräknas vara klart i början av juni för att träda i tjänst augusti/september 2021  Därefter företas rekrytering av övrig personal   </vt:lpstr>
      <vt:lpstr> Utvecklingskommittén  Jan Eljas   David Holst    </vt:lpstr>
      <vt:lpstr>Utbildningskommittén Malin Andersson   </vt:lpstr>
      <vt:lpstr> Funktionärskommittén Conny Midér     </vt:lpstr>
      <vt:lpstr> Tävlingskommittén Jyrki Sivenius/Maria F Andersson     </vt:lpstr>
      <vt:lpstr>Årsmöte 2021 5 juni 2021 ,kl 10.00 Digital (om ingen förändring sker i covidsituationen)   Motioner/Förslag till årsmötet senast 5 maj  Ledamöter vars mandatstid går ut:    Rolf Rickmo (ordf. 1 år) Jan Eljas (Utveckling)    Jyrki Sivenius  (Tävling)         Conny Midér (Funktionär)               Malin Andersson (Utbildning)   Valberedning: Rolf Laki, Ann-Christin Östlund-Bäckehag och Lars Lisspers  </vt:lpstr>
      <vt:lpstr>Övriga frågor?     </vt:lpstr>
      <vt:lpstr>   Nytt mötesdatum?  Tack för att Ni tog Er tid till att också delta vid detta möte!  PP:n kan skickas ut till 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ordförandekonferensen 2021-02-14</dc:title>
  <dc:creator>Rolf Rickmo</dc:creator>
  <cp:lastModifiedBy>Rolf Rickmo</cp:lastModifiedBy>
  <cp:revision>92</cp:revision>
  <dcterms:created xsi:type="dcterms:W3CDTF">2021-02-13T10:42:04Z</dcterms:created>
  <dcterms:modified xsi:type="dcterms:W3CDTF">2021-05-23T16:53:16Z</dcterms:modified>
</cp:coreProperties>
</file>