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616" r:id="rId4"/>
    <p:sldId id="631" r:id="rId5"/>
    <p:sldId id="632" r:id="rId6"/>
    <p:sldId id="261" r:id="rId7"/>
    <p:sldId id="284" r:id="rId8"/>
    <p:sldId id="622" r:id="rId9"/>
    <p:sldId id="634" r:id="rId10"/>
    <p:sldId id="623" r:id="rId11"/>
    <p:sldId id="259" r:id="rId12"/>
    <p:sldId id="633" r:id="rId13"/>
    <p:sldId id="265" r:id="rId14"/>
    <p:sldId id="267" r:id="rId15"/>
    <p:sldId id="635" r:id="rId16"/>
    <p:sldId id="263" r:id="rId17"/>
    <p:sldId id="264" r:id="rId18"/>
    <p:sldId id="637" r:id="rId19"/>
    <p:sldId id="266" r:id="rId20"/>
    <p:sldId id="636" r:id="rId21"/>
    <p:sldId id="270"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lf Rickmo" initials="RR" lastIdx="1" clrIdx="0">
    <p:extLst>
      <p:ext uri="{19B8F6BF-5375-455C-9EA6-DF929625EA0E}">
        <p15:presenceInfo xmlns:p15="http://schemas.microsoft.com/office/powerpoint/2012/main" userId="47c7cafaf61caab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3" autoAdjust="0"/>
    <p:restoredTop sz="95852" autoAdjust="0"/>
  </p:normalViewPr>
  <p:slideViewPr>
    <p:cSldViewPr snapToGrid="0">
      <p:cViewPr varScale="1">
        <p:scale>
          <a:sx n="83" d="100"/>
          <a:sy n="83" d="100"/>
        </p:scale>
        <p:origin x="30" y="122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larnas Ishockeyförbund" userId="e9bb93e9-b2b6-41f0-930a-a43e08a9570d" providerId="ADAL" clId="{348BD89E-A099-4908-A767-716084093658}"/>
    <pc:docChg chg="modSld">
      <pc:chgData name="Dalarnas Ishockeyförbund" userId="e9bb93e9-b2b6-41f0-930a-a43e08a9570d" providerId="ADAL" clId="{348BD89E-A099-4908-A767-716084093658}" dt="2021-04-28T08:50:01.968" v="0" actId="1076"/>
      <pc:docMkLst>
        <pc:docMk/>
      </pc:docMkLst>
      <pc:sldChg chg="modSp mod">
        <pc:chgData name="Dalarnas Ishockeyförbund" userId="e9bb93e9-b2b6-41f0-930a-a43e08a9570d" providerId="ADAL" clId="{348BD89E-A099-4908-A767-716084093658}" dt="2021-04-28T08:50:01.968" v="0" actId="1076"/>
        <pc:sldMkLst>
          <pc:docMk/>
          <pc:sldMk cId="4205043819" sldId="259"/>
        </pc:sldMkLst>
        <pc:spChg chg="mod">
          <ac:chgData name="Dalarnas Ishockeyförbund" userId="e9bb93e9-b2b6-41f0-930a-a43e08a9570d" providerId="ADAL" clId="{348BD89E-A099-4908-A767-716084093658}" dt="2021-04-28T08:50:01.968" v="0" actId="1076"/>
          <ac:spMkLst>
            <pc:docMk/>
            <pc:sldMk cId="4205043819" sldId="259"/>
            <ac:spMk id="6" creationId="{26A4046D-1F2A-4D35-B28F-E762C1B5BB9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96BAEE-31CF-4218-AEB2-D0FE7C49EFA3}"/>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6C17C68D-6CC7-4D41-8D94-809CA3865D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303D765-467D-482A-921A-71199930768B}"/>
              </a:ext>
            </a:extLst>
          </p:cNvPr>
          <p:cNvSpPr>
            <a:spLocks noGrp="1"/>
          </p:cNvSpPr>
          <p:nvPr>
            <p:ph type="dt" sz="half" idx="10"/>
          </p:nvPr>
        </p:nvSpPr>
        <p:spPr/>
        <p:txBody>
          <a:bodyPr/>
          <a:lstStyle/>
          <a:p>
            <a:fld id="{039CAEE5-9CDB-4350-8187-D05468E271EC}" type="datetimeFigureOut">
              <a:rPr lang="sv-SE" smtClean="0"/>
              <a:t>2021-04-27</a:t>
            </a:fld>
            <a:endParaRPr lang="sv-SE"/>
          </a:p>
        </p:txBody>
      </p:sp>
      <p:sp>
        <p:nvSpPr>
          <p:cNvPr id="5" name="Platshållare för sidfot 4">
            <a:extLst>
              <a:ext uri="{FF2B5EF4-FFF2-40B4-BE49-F238E27FC236}">
                <a16:creationId xmlns:a16="http://schemas.microsoft.com/office/drawing/2014/main" id="{C516D469-ED16-480E-9515-5FB93F9C9A2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1A05295-8EA1-4605-A628-718764BD3488}"/>
              </a:ext>
            </a:extLst>
          </p:cNvPr>
          <p:cNvSpPr>
            <a:spLocks noGrp="1"/>
          </p:cNvSpPr>
          <p:nvPr>
            <p:ph type="sldNum" sz="quarter" idx="12"/>
          </p:nvPr>
        </p:nvSpPr>
        <p:spPr/>
        <p:txBody>
          <a:bodyPr/>
          <a:lstStyle/>
          <a:p>
            <a:fld id="{4DA1DFA1-FC00-4B61-A756-0B8EBED0ED49}" type="slidenum">
              <a:rPr lang="sv-SE" smtClean="0"/>
              <a:t>‹#›</a:t>
            </a:fld>
            <a:endParaRPr lang="sv-SE"/>
          </a:p>
        </p:txBody>
      </p:sp>
    </p:spTree>
    <p:extLst>
      <p:ext uri="{BB962C8B-B14F-4D97-AF65-F5344CB8AC3E}">
        <p14:creationId xmlns:p14="http://schemas.microsoft.com/office/powerpoint/2010/main" val="2777657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1F4555-752A-408C-A453-3492971A50CE}"/>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7055F8F-A4C4-421F-9648-6BE638432DCF}"/>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EE0CBA3-1BE4-4E22-9B37-9600C6185C72}"/>
              </a:ext>
            </a:extLst>
          </p:cNvPr>
          <p:cNvSpPr>
            <a:spLocks noGrp="1"/>
          </p:cNvSpPr>
          <p:nvPr>
            <p:ph type="dt" sz="half" idx="10"/>
          </p:nvPr>
        </p:nvSpPr>
        <p:spPr/>
        <p:txBody>
          <a:bodyPr/>
          <a:lstStyle/>
          <a:p>
            <a:fld id="{039CAEE5-9CDB-4350-8187-D05468E271EC}" type="datetimeFigureOut">
              <a:rPr lang="sv-SE" smtClean="0"/>
              <a:t>2021-04-27</a:t>
            </a:fld>
            <a:endParaRPr lang="sv-SE"/>
          </a:p>
        </p:txBody>
      </p:sp>
      <p:sp>
        <p:nvSpPr>
          <p:cNvPr id="5" name="Platshållare för sidfot 4">
            <a:extLst>
              <a:ext uri="{FF2B5EF4-FFF2-40B4-BE49-F238E27FC236}">
                <a16:creationId xmlns:a16="http://schemas.microsoft.com/office/drawing/2014/main" id="{21F47C9A-0F15-4F3E-830F-87F33192A17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FE01C0B-A0E2-4C8A-923F-B1BCCF76C989}"/>
              </a:ext>
            </a:extLst>
          </p:cNvPr>
          <p:cNvSpPr>
            <a:spLocks noGrp="1"/>
          </p:cNvSpPr>
          <p:nvPr>
            <p:ph type="sldNum" sz="quarter" idx="12"/>
          </p:nvPr>
        </p:nvSpPr>
        <p:spPr/>
        <p:txBody>
          <a:bodyPr/>
          <a:lstStyle/>
          <a:p>
            <a:fld id="{4DA1DFA1-FC00-4B61-A756-0B8EBED0ED49}" type="slidenum">
              <a:rPr lang="sv-SE" smtClean="0"/>
              <a:t>‹#›</a:t>
            </a:fld>
            <a:endParaRPr lang="sv-SE"/>
          </a:p>
        </p:txBody>
      </p:sp>
    </p:spTree>
    <p:extLst>
      <p:ext uri="{BB962C8B-B14F-4D97-AF65-F5344CB8AC3E}">
        <p14:creationId xmlns:p14="http://schemas.microsoft.com/office/powerpoint/2010/main" val="1530943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5E0ECFEB-F290-4F29-9B83-E620880B5928}"/>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05F7F0A-81AF-4B75-B1AF-87B499398D90}"/>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CC3F495-CCBC-4D77-A656-E54F3141BCDE}"/>
              </a:ext>
            </a:extLst>
          </p:cNvPr>
          <p:cNvSpPr>
            <a:spLocks noGrp="1"/>
          </p:cNvSpPr>
          <p:nvPr>
            <p:ph type="dt" sz="half" idx="10"/>
          </p:nvPr>
        </p:nvSpPr>
        <p:spPr/>
        <p:txBody>
          <a:bodyPr/>
          <a:lstStyle/>
          <a:p>
            <a:fld id="{039CAEE5-9CDB-4350-8187-D05468E271EC}" type="datetimeFigureOut">
              <a:rPr lang="sv-SE" smtClean="0"/>
              <a:t>2021-04-27</a:t>
            </a:fld>
            <a:endParaRPr lang="sv-SE"/>
          </a:p>
        </p:txBody>
      </p:sp>
      <p:sp>
        <p:nvSpPr>
          <p:cNvPr id="5" name="Platshållare för sidfot 4">
            <a:extLst>
              <a:ext uri="{FF2B5EF4-FFF2-40B4-BE49-F238E27FC236}">
                <a16:creationId xmlns:a16="http://schemas.microsoft.com/office/drawing/2014/main" id="{AB88E5D5-0B36-498E-A49A-6E23FA25A40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45EB81E-C0C8-49C3-BC08-A959CECDB6E0}"/>
              </a:ext>
            </a:extLst>
          </p:cNvPr>
          <p:cNvSpPr>
            <a:spLocks noGrp="1"/>
          </p:cNvSpPr>
          <p:nvPr>
            <p:ph type="sldNum" sz="quarter" idx="12"/>
          </p:nvPr>
        </p:nvSpPr>
        <p:spPr/>
        <p:txBody>
          <a:bodyPr/>
          <a:lstStyle/>
          <a:p>
            <a:fld id="{4DA1DFA1-FC00-4B61-A756-0B8EBED0ED49}" type="slidenum">
              <a:rPr lang="sv-SE" smtClean="0"/>
              <a:t>‹#›</a:t>
            </a:fld>
            <a:endParaRPr lang="sv-SE"/>
          </a:p>
        </p:txBody>
      </p:sp>
    </p:spTree>
    <p:extLst>
      <p:ext uri="{BB962C8B-B14F-4D97-AF65-F5344CB8AC3E}">
        <p14:creationId xmlns:p14="http://schemas.microsoft.com/office/powerpoint/2010/main" val="30136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ubrik och innehåll_vit">
    <p:spTree>
      <p:nvGrpSpPr>
        <p:cNvPr id="1" name=""/>
        <p:cNvGrpSpPr/>
        <p:nvPr/>
      </p:nvGrpSpPr>
      <p:grpSpPr>
        <a:xfrm>
          <a:off x="0" y="0"/>
          <a:ext cx="0" cy="0"/>
          <a:chOff x="0" y="0"/>
          <a:chExt cx="0" cy="0"/>
        </a:xfrm>
      </p:grpSpPr>
      <p:sp>
        <p:nvSpPr>
          <p:cNvPr id="2" name="Rubrik 1"/>
          <p:cNvSpPr>
            <a:spLocks noGrp="1"/>
          </p:cNvSpPr>
          <p:nvPr>
            <p:ph type="title"/>
          </p:nvPr>
        </p:nvSpPr>
        <p:spPr>
          <a:xfrm>
            <a:off x="731838" y="1016000"/>
            <a:ext cx="7731938" cy="1039377"/>
          </a:xfrm>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5688" y="2420938"/>
            <a:ext cx="5370312"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grpSp>
        <p:nvGrpSpPr>
          <p:cNvPr id="28" name="Bild 12">
            <a:extLst>
              <a:ext uri="{FF2B5EF4-FFF2-40B4-BE49-F238E27FC236}">
                <a16:creationId xmlns:a16="http://schemas.microsoft.com/office/drawing/2014/main" id="{252D8DF5-3DB0-4A9E-AA5D-5F3F696E0B41}"/>
              </a:ext>
            </a:extLst>
          </p:cNvPr>
          <p:cNvGrpSpPr/>
          <p:nvPr userDrawn="1"/>
        </p:nvGrpSpPr>
        <p:grpSpPr>
          <a:xfrm rot="11721435">
            <a:off x="6865145" y="1080939"/>
            <a:ext cx="7162970" cy="7076968"/>
            <a:chOff x="8149828" y="4715850"/>
            <a:chExt cx="2028825" cy="2028825"/>
          </a:xfrm>
        </p:grpSpPr>
        <p:sp>
          <p:nvSpPr>
            <p:cNvPr id="29" name="Frihandsfigur: Form 28">
              <a:extLst>
                <a:ext uri="{FF2B5EF4-FFF2-40B4-BE49-F238E27FC236}">
                  <a16:creationId xmlns:a16="http://schemas.microsoft.com/office/drawing/2014/main" id="{EE9567F3-B293-4278-84F7-B0AF41D20575}"/>
                </a:ext>
              </a:extLst>
            </p:cNvPr>
            <p:cNvSpPr/>
            <p:nvPr/>
          </p:nvSpPr>
          <p:spPr>
            <a:xfrm>
              <a:off x="8149828" y="4715850"/>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tx1"/>
              </a:solid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8BC8637F-FFE7-40C6-95AA-6FD73CA05870}"/>
                </a:ext>
              </a:extLst>
            </p:cNvPr>
            <p:cNvSpPr/>
            <p:nvPr/>
          </p:nvSpPr>
          <p:spPr>
            <a:xfrm>
              <a:off x="8149828" y="4715850"/>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tx1"/>
              </a:solid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2E73A415-9D93-4F1D-9598-7089E6728A98}"/>
                </a:ext>
              </a:extLst>
            </p:cNvPr>
            <p:cNvSpPr/>
            <p:nvPr/>
          </p:nvSpPr>
          <p:spPr>
            <a:xfrm>
              <a:off x="8149828" y="4715850"/>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tx1"/>
              </a:solid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07B6DC64-939C-4420-A865-F2912D2EC8CF}"/>
                </a:ext>
              </a:extLst>
            </p:cNvPr>
            <p:cNvSpPr/>
            <p:nvPr/>
          </p:nvSpPr>
          <p:spPr>
            <a:xfrm>
              <a:off x="8149828" y="4715850"/>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tx1"/>
              </a:solid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F51F4248-BB39-42F0-ADB6-CFD52B719617}"/>
                </a:ext>
              </a:extLst>
            </p:cNvPr>
            <p:cNvSpPr/>
            <p:nvPr/>
          </p:nvSpPr>
          <p:spPr>
            <a:xfrm>
              <a:off x="8149828" y="4715850"/>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tx1"/>
              </a:solid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EB08580F-32E1-4C20-9382-2DB27B249ACA}"/>
                </a:ext>
              </a:extLst>
            </p:cNvPr>
            <p:cNvSpPr/>
            <p:nvPr/>
          </p:nvSpPr>
          <p:spPr>
            <a:xfrm>
              <a:off x="8149828" y="4715850"/>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tx1"/>
              </a:solid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48BB14A5-EFD8-4FC4-87B9-8557D967CE2C}"/>
                </a:ext>
              </a:extLst>
            </p:cNvPr>
            <p:cNvSpPr/>
            <p:nvPr/>
          </p:nvSpPr>
          <p:spPr>
            <a:xfrm>
              <a:off x="8149828" y="4715850"/>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tx1"/>
              </a:solidFill>
              <a:prstDash val="solid"/>
              <a:miter/>
            </a:ln>
          </p:spPr>
          <p:txBody>
            <a:bodyPr rtlCol="0" anchor="ctr"/>
            <a:lstStyle/>
            <a:p>
              <a:endParaRPr lang="sv-SE"/>
            </a:p>
          </p:txBody>
        </p:sp>
      </p:grpSp>
    </p:spTree>
    <p:extLst>
      <p:ext uri="{BB962C8B-B14F-4D97-AF65-F5344CB8AC3E}">
        <p14:creationId xmlns:p14="http://schemas.microsoft.com/office/powerpoint/2010/main" val="1409880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Intro och avslutningsbild">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35914" y="1477962"/>
            <a:ext cx="7442200" cy="2767484"/>
          </a:xfrm>
        </p:spPr>
        <p:txBody>
          <a:bodyPr anchor="t" anchorCtr="0"/>
          <a:lstStyle>
            <a:lvl1pPr algn="l">
              <a:defRPr sz="6500">
                <a:solidFill>
                  <a:schemeClr val="bg1"/>
                </a:solidFill>
              </a:defRPr>
            </a:lvl1pPr>
          </a:lstStyle>
          <a:p>
            <a:r>
              <a:rPr lang="sv-SE" dirty="0"/>
              <a:t>Klicka här för att ändra format</a:t>
            </a:r>
          </a:p>
        </p:txBody>
      </p:sp>
      <p:grpSp>
        <p:nvGrpSpPr>
          <p:cNvPr id="14" name="Bild 12">
            <a:extLst>
              <a:ext uri="{FF2B5EF4-FFF2-40B4-BE49-F238E27FC236}">
                <a16:creationId xmlns:a16="http://schemas.microsoft.com/office/drawing/2014/main" id="{7480CAB8-273C-4307-BE49-A68792607C8A}"/>
              </a:ext>
            </a:extLst>
          </p:cNvPr>
          <p:cNvGrpSpPr/>
          <p:nvPr userDrawn="1"/>
        </p:nvGrpSpPr>
        <p:grpSpPr>
          <a:xfrm rot="10800000">
            <a:off x="7569200" y="3324803"/>
            <a:ext cx="4622800" cy="4622800"/>
            <a:chOff x="8149828" y="4715850"/>
            <a:chExt cx="2028825" cy="2028825"/>
          </a:xfrm>
        </p:grpSpPr>
        <p:sp>
          <p:nvSpPr>
            <p:cNvPr id="15" name="Frihandsfigur: Form 14">
              <a:extLst>
                <a:ext uri="{FF2B5EF4-FFF2-40B4-BE49-F238E27FC236}">
                  <a16:creationId xmlns:a16="http://schemas.microsoft.com/office/drawing/2014/main" id="{30F286F7-5F5D-418D-B92B-8477B0A6D1EC}"/>
                </a:ext>
              </a:extLst>
            </p:cNvPr>
            <p:cNvSpPr/>
            <p:nvPr/>
          </p:nvSpPr>
          <p:spPr>
            <a:xfrm>
              <a:off x="8149828" y="4715850"/>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bg1"/>
              </a:solid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E23CDF-53D8-4B4B-8E37-6B226536DC29}"/>
                </a:ext>
              </a:extLst>
            </p:cNvPr>
            <p:cNvSpPr/>
            <p:nvPr/>
          </p:nvSpPr>
          <p:spPr>
            <a:xfrm>
              <a:off x="8149828" y="4715850"/>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bg1"/>
              </a:solid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E68923A6-A84A-4475-BD90-2CF5472DA60A}"/>
                </a:ext>
              </a:extLst>
            </p:cNvPr>
            <p:cNvSpPr/>
            <p:nvPr/>
          </p:nvSpPr>
          <p:spPr>
            <a:xfrm>
              <a:off x="8149828" y="4715850"/>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bg1"/>
              </a:solid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756BE39E-DCED-4A9E-8F8C-CE6F686124BD}"/>
                </a:ext>
              </a:extLst>
            </p:cNvPr>
            <p:cNvSpPr/>
            <p:nvPr/>
          </p:nvSpPr>
          <p:spPr>
            <a:xfrm>
              <a:off x="8149828" y="4715850"/>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bg1"/>
              </a:solid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310C7191-E51B-4F15-93A3-E193D1E9F1BC}"/>
                </a:ext>
              </a:extLst>
            </p:cNvPr>
            <p:cNvSpPr/>
            <p:nvPr/>
          </p:nvSpPr>
          <p:spPr>
            <a:xfrm>
              <a:off x="8149828" y="4715850"/>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bg1"/>
              </a:solid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F3959870-4B3F-4BE9-8B3B-4044858C9B28}"/>
                </a:ext>
              </a:extLst>
            </p:cNvPr>
            <p:cNvSpPr/>
            <p:nvPr/>
          </p:nvSpPr>
          <p:spPr>
            <a:xfrm>
              <a:off x="8149828" y="4715850"/>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bg1"/>
              </a:solid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B78BEA1-4C3C-43F7-8FFC-A9A39A21CB92}"/>
                </a:ext>
              </a:extLst>
            </p:cNvPr>
            <p:cNvSpPr/>
            <p:nvPr/>
          </p:nvSpPr>
          <p:spPr>
            <a:xfrm>
              <a:off x="8149828" y="4715850"/>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bg1"/>
              </a:solidFill>
              <a:prstDash val="solid"/>
              <a:miter/>
            </a:ln>
          </p:spPr>
          <p:txBody>
            <a:bodyPr rtlCol="0" anchor="ctr"/>
            <a:lstStyle/>
            <a:p>
              <a:endParaRPr lang="sv-SE"/>
            </a:p>
          </p:txBody>
        </p:sp>
      </p:grpSp>
      <p:grpSp>
        <p:nvGrpSpPr>
          <p:cNvPr id="23" name="Bild 21">
            <a:extLst>
              <a:ext uri="{FF2B5EF4-FFF2-40B4-BE49-F238E27FC236}">
                <a16:creationId xmlns:a16="http://schemas.microsoft.com/office/drawing/2014/main" id="{C66ECA47-E88F-40F5-B75A-61A8C366EC0F}"/>
              </a:ext>
            </a:extLst>
          </p:cNvPr>
          <p:cNvGrpSpPr/>
          <p:nvPr/>
        </p:nvGrpSpPr>
        <p:grpSpPr>
          <a:xfrm>
            <a:off x="8622676" y="-2283490"/>
            <a:ext cx="4151645" cy="8303289"/>
            <a:chOff x="5014912" y="1266825"/>
            <a:chExt cx="2162175" cy="4324350"/>
          </a:xfrm>
        </p:grpSpPr>
        <p:sp>
          <p:nvSpPr>
            <p:cNvPr id="24" name="Frihandsfigur: Form 23">
              <a:extLst>
                <a:ext uri="{FF2B5EF4-FFF2-40B4-BE49-F238E27FC236}">
                  <a16:creationId xmlns:a16="http://schemas.microsoft.com/office/drawing/2014/main" id="{99FC589D-4553-4DE3-9E49-5FF06130C752}"/>
                </a:ext>
              </a:extLst>
            </p:cNvPr>
            <p:cNvSpPr/>
            <p:nvPr/>
          </p:nvSpPr>
          <p:spPr>
            <a:xfrm>
              <a:off x="5014198" y="4503658"/>
              <a:ext cx="2162175" cy="1085850"/>
            </a:xfrm>
            <a:custGeom>
              <a:avLst/>
              <a:gdLst>
                <a:gd name="connsiteX0" fmla="*/ 2162889 w 2162175"/>
                <a:gd name="connsiteY0" fmla="*/ 3572 h 1085850"/>
                <a:gd name="connsiteX1" fmla="*/ 1082754 w 2162175"/>
                <a:gd name="connsiteY1" fmla="*/ 1083707 h 1085850"/>
                <a:gd name="connsiteX2" fmla="*/ 3572 w 2162175"/>
                <a:gd name="connsiteY2" fmla="*/ 3572 h 1085850"/>
                <a:gd name="connsiteX3" fmla="*/ 2162889 w 2162175"/>
                <a:gd name="connsiteY3" fmla="*/ 3572 h 1085850"/>
              </a:gdLst>
              <a:ahLst/>
              <a:cxnLst>
                <a:cxn ang="0">
                  <a:pos x="connsiteX0" y="connsiteY0"/>
                </a:cxn>
                <a:cxn ang="0">
                  <a:pos x="connsiteX1" y="connsiteY1"/>
                </a:cxn>
                <a:cxn ang="0">
                  <a:pos x="connsiteX2" y="connsiteY2"/>
                </a:cxn>
                <a:cxn ang="0">
                  <a:pos x="connsiteX3" y="connsiteY3"/>
                </a:cxn>
              </a:cxnLst>
              <a:rect l="l" t="t" r="r" b="b"/>
              <a:pathLst>
                <a:path w="2162175" h="1085850">
                  <a:moveTo>
                    <a:pt x="2162889" y="3572"/>
                  </a:moveTo>
                  <a:cubicBezTo>
                    <a:pt x="2162889" y="599837"/>
                    <a:pt x="1679019" y="1083707"/>
                    <a:pt x="1082754" y="1083707"/>
                  </a:cubicBezTo>
                  <a:cubicBezTo>
                    <a:pt x="486489" y="1083707"/>
                    <a:pt x="3572" y="599837"/>
                    <a:pt x="3572" y="3572"/>
                  </a:cubicBezTo>
                  <a:lnTo>
                    <a:pt x="2162889" y="3572"/>
                  </a:lnTo>
                  <a:close/>
                </a:path>
              </a:pathLst>
            </a:custGeom>
            <a:noFill/>
            <a:ln w="12700" cap="flat">
              <a:solidFill>
                <a:schemeClr val="bg1"/>
              </a:solid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6F401FF8-6396-4229-B556-BB8B3F619512}"/>
                </a:ext>
              </a:extLst>
            </p:cNvPr>
            <p:cNvSpPr/>
            <p:nvPr/>
          </p:nvSpPr>
          <p:spPr>
            <a:xfrm>
              <a:off x="5014198"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chemeClr val="bg1"/>
              </a:solid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AF2890AA-7266-401A-9A57-C095DF237AD2}"/>
                </a:ext>
              </a:extLst>
            </p:cNvPr>
            <p:cNvSpPr/>
            <p:nvPr/>
          </p:nvSpPr>
          <p:spPr>
            <a:xfrm>
              <a:off x="7173515"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chemeClr val="bg1"/>
              </a:solid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A965BAAD-2BD9-4D93-AF0A-CE99C9B85115}"/>
                </a:ext>
              </a:extLst>
            </p:cNvPr>
            <p:cNvSpPr/>
            <p:nvPr/>
          </p:nvSpPr>
          <p:spPr>
            <a:xfrm>
              <a:off x="5014198" y="4465558"/>
              <a:ext cx="9525" cy="38100"/>
            </a:xfrm>
            <a:custGeom>
              <a:avLst/>
              <a:gdLst>
                <a:gd name="connsiteX0" fmla="*/ 3572 w 0"/>
                <a:gd name="connsiteY0" fmla="*/ 41672 h 38100"/>
                <a:gd name="connsiteX1" fmla="*/ 4524 w 0"/>
                <a:gd name="connsiteY1" fmla="*/ 3572 h 38100"/>
              </a:gdLst>
              <a:ahLst/>
              <a:cxnLst>
                <a:cxn ang="0">
                  <a:pos x="connsiteX0" y="connsiteY0"/>
                </a:cxn>
                <a:cxn ang="0">
                  <a:pos x="connsiteX1" y="connsiteY1"/>
                </a:cxn>
              </a:cxnLst>
              <a:rect l="l" t="t" r="r" b="b"/>
              <a:pathLst>
                <a:path h="38100">
                  <a:moveTo>
                    <a:pt x="3572" y="41672"/>
                  </a:moveTo>
                  <a:cubicBezTo>
                    <a:pt x="3572" y="29289"/>
                    <a:pt x="3572" y="15954"/>
                    <a:pt x="4524" y="3572"/>
                  </a:cubicBezTo>
                </a:path>
              </a:pathLst>
            </a:custGeom>
            <a:noFill/>
            <a:ln w="12700" cap="flat">
              <a:solidFill>
                <a:schemeClr val="bg1"/>
              </a:solid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AEC293E6-197D-4F07-9AA5-710D28C55178}"/>
                </a:ext>
              </a:extLst>
            </p:cNvPr>
            <p:cNvSpPr/>
            <p:nvPr/>
          </p:nvSpPr>
          <p:spPr>
            <a:xfrm>
              <a:off x="5019913" y="3423523"/>
              <a:ext cx="2152650" cy="1009650"/>
            </a:xfrm>
            <a:custGeom>
              <a:avLst/>
              <a:gdLst>
                <a:gd name="connsiteX0" fmla="*/ 3572 w 2152650"/>
                <a:gd name="connsiteY0" fmla="*/ 968454 h 1009650"/>
                <a:gd name="connsiteX1" fmla="*/ 1077039 w 2152650"/>
                <a:gd name="connsiteY1" fmla="*/ 3572 h 1009650"/>
                <a:gd name="connsiteX2" fmla="*/ 2154317 w 2152650"/>
                <a:gd name="connsiteY2" fmla="*/ 1006554 h 1009650"/>
              </a:gdLst>
              <a:ahLst/>
              <a:cxnLst>
                <a:cxn ang="0">
                  <a:pos x="connsiteX0" y="connsiteY0"/>
                </a:cxn>
                <a:cxn ang="0">
                  <a:pos x="connsiteX1" y="connsiteY1"/>
                </a:cxn>
                <a:cxn ang="0">
                  <a:pos x="connsiteX2" y="connsiteY2"/>
                </a:cxn>
              </a:cxnLst>
              <a:rect l="l" t="t" r="r" b="b"/>
              <a:pathLst>
                <a:path w="2152650" h="1009650">
                  <a:moveTo>
                    <a:pt x="3572" y="968454"/>
                  </a:moveTo>
                  <a:cubicBezTo>
                    <a:pt x="60722" y="426482"/>
                    <a:pt x="519827" y="3572"/>
                    <a:pt x="1077039" y="3572"/>
                  </a:cubicBezTo>
                  <a:cubicBezTo>
                    <a:pt x="1647587" y="3572"/>
                    <a:pt x="2115265" y="446484"/>
                    <a:pt x="2154317" y="1006554"/>
                  </a:cubicBezTo>
                </a:path>
              </a:pathLst>
            </a:custGeom>
            <a:noFill/>
            <a:ln w="12700" cap="flat">
              <a:solidFill>
                <a:schemeClr val="bg1"/>
              </a:solidFill>
              <a:custDash>
                <a:ds d="607373" sp="607373"/>
              </a:custDash>
              <a:miter/>
            </a:ln>
          </p:spPr>
          <p:txBody>
            <a:bodyPr rtlCol="0" anchor="ctr"/>
            <a:lstStyle/>
            <a:p>
              <a:endParaRPr lang="sv-SE"/>
            </a:p>
          </p:txBody>
        </p:sp>
        <p:sp>
          <p:nvSpPr>
            <p:cNvPr id="29" name="Frihandsfigur: Form 28">
              <a:extLst>
                <a:ext uri="{FF2B5EF4-FFF2-40B4-BE49-F238E27FC236}">
                  <a16:creationId xmlns:a16="http://schemas.microsoft.com/office/drawing/2014/main" id="{3C24FC52-6773-49B4-8246-543EE561AB82}"/>
                </a:ext>
              </a:extLst>
            </p:cNvPr>
            <p:cNvSpPr/>
            <p:nvPr/>
          </p:nvSpPr>
          <p:spPr>
            <a:xfrm>
              <a:off x="7173515" y="4465558"/>
              <a:ext cx="9525" cy="38100"/>
            </a:xfrm>
            <a:custGeom>
              <a:avLst/>
              <a:gdLst>
                <a:gd name="connsiteX0" fmla="*/ 3572 w 0"/>
                <a:gd name="connsiteY0" fmla="*/ 3572 h 38100"/>
                <a:gd name="connsiteX1" fmla="*/ 4524 w 0"/>
                <a:gd name="connsiteY1" fmla="*/ 41672 h 38100"/>
              </a:gdLst>
              <a:ahLst/>
              <a:cxnLst>
                <a:cxn ang="0">
                  <a:pos x="connsiteX0" y="connsiteY0"/>
                </a:cxn>
                <a:cxn ang="0">
                  <a:pos x="connsiteX1" y="connsiteY1"/>
                </a:cxn>
              </a:cxnLst>
              <a:rect l="l" t="t" r="r" b="b"/>
              <a:pathLst>
                <a:path h="38100">
                  <a:moveTo>
                    <a:pt x="3572" y="3572"/>
                  </a:moveTo>
                  <a:cubicBezTo>
                    <a:pt x="3572" y="15954"/>
                    <a:pt x="4524" y="29289"/>
                    <a:pt x="4524" y="41672"/>
                  </a:cubicBezTo>
                </a:path>
              </a:pathLst>
            </a:custGeom>
            <a:noFill/>
            <a:ln w="12700" cap="flat">
              <a:solidFill>
                <a:schemeClr val="bg1"/>
              </a:solidFill>
              <a:prstDash val="solid"/>
              <a:miter/>
            </a:ln>
          </p:spPr>
          <p:txBody>
            <a:bodyPr rtlCol="0" anchor="ctr"/>
            <a:lstStyle/>
            <a:p>
              <a:endParaRPr lang="sv-SE"/>
            </a:p>
          </p:txBody>
        </p:sp>
      </p:grpSp>
      <p:pic>
        <p:nvPicPr>
          <p:cNvPr id="4" name="Bildobjekt 3" descr="En bild som visar ritning&#10;&#10;Automatiskt genererad beskrivning">
            <a:extLst>
              <a:ext uri="{FF2B5EF4-FFF2-40B4-BE49-F238E27FC236}">
                <a16:creationId xmlns:a16="http://schemas.microsoft.com/office/drawing/2014/main" id="{4BBE85F4-7184-47CE-ABDB-F46988939F09}"/>
              </a:ext>
            </a:extLst>
          </p:cNvPr>
          <p:cNvPicPr>
            <a:picLocks noChangeAspect="1"/>
          </p:cNvPicPr>
          <p:nvPr userDrawn="1"/>
        </p:nvPicPr>
        <p:blipFill>
          <a:blip r:embed="rId2"/>
          <a:stretch>
            <a:fillRect/>
          </a:stretch>
        </p:blipFill>
        <p:spPr>
          <a:xfrm>
            <a:off x="735914" y="4501104"/>
            <a:ext cx="1698674" cy="2080990"/>
          </a:xfrm>
          <a:prstGeom prst="rect">
            <a:avLst/>
          </a:prstGeom>
        </p:spPr>
      </p:pic>
    </p:spTree>
    <p:extLst>
      <p:ext uri="{BB962C8B-B14F-4D97-AF65-F5344CB8AC3E}">
        <p14:creationId xmlns:p14="http://schemas.microsoft.com/office/powerpoint/2010/main" val="588203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C77077-C783-47B2-8343-F335078C066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9E249B9-47B8-4B58-A787-AF5083E6545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CCD156C-E330-431B-BB90-74478F006768}"/>
              </a:ext>
            </a:extLst>
          </p:cNvPr>
          <p:cNvSpPr>
            <a:spLocks noGrp="1"/>
          </p:cNvSpPr>
          <p:nvPr>
            <p:ph type="dt" sz="half" idx="10"/>
          </p:nvPr>
        </p:nvSpPr>
        <p:spPr/>
        <p:txBody>
          <a:bodyPr/>
          <a:lstStyle/>
          <a:p>
            <a:fld id="{039CAEE5-9CDB-4350-8187-D05468E271EC}" type="datetimeFigureOut">
              <a:rPr lang="sv-SE" smtClean="0"/>
              <a:t>2021-04-27</a:t>
            </a:fld>
            <a:endParaRPr lang="sv-SE"/>
          </a:p>
        </p:txBody>
      </p:sp>
      <p:sp>
        <p:nvSpPr>
          <p:cNvPr id="5" name="Platshållare för sidfot 4">
            <a:extLst>
              <a:ext uri="{FF2B5EF4-FFF2-40B4-BE49-F238E27FC236}">
                <a16:creationId xmlns:a16="http://schemas.microsoft.com/office/drawing/2014/main" id="{81C12026-DF45-4B8A-9062-A5C3C289A98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7D6B5FB-940D-40CF-A7F9-752C439EE890}"/>
              </a:ext>
            </a:extLst>
          </p:cNvPr>
          <p:cNvSpPr>
            <a:spLocks noGrp="1"/>
          </p:cNvSpPr>
          <p:nvPr>
            <p:ph type="sldNum" sz="quarter" idx="12"/>
          </p:nvPr>
        </p:nvSpPr>
        <p:spPr/>
        <p:txBody>
          <a:bodyPr/>
          <a:lstStyle/>
          <a:p>
            <a:fld id="{4DA1DFA1-FC00-4B61-A756-0B8EBED0ED49}" type="slidenum">
              <a:rPr lang="sv-SE" smtClean="0"/>
              <a:t>‹#›</a:t>
            </a:fld>
            <a:endParaRPr lang="sv-SE"/>
          </a:p>
        </p:txBody>
      </p:sp>
    </p:spTree>
    <p:extLst>
      <p:ext uri="{BB962C8B-B14F-4D97-AF65-F5344CB8AC3E}">
        <p14:creationId xmlns:p14="http://schemas.microsoft.com/office/powerpoint/2010/main" val="608702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F60885-4960-4817-B873-01FE00C1BEA5}"/>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9C80DA4D-6B80-463D-8F6D-EDE1BBF26C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059FA6B7-B17A-4383-8D37-3453C156B136}"/>
              </a:ext>
            </a:extLst>
          </p:cNvPr>
          <p:cNvSpPr>
            <a:spLocks noGrp="1"/>
          </p:cNvSpPr>
          <p:nvPr>
            <p:ph type="dt" sz="half" idx="10"/>
          </p:nvPr>
        </p:nvSpPr>
        <p:spPr/>
        <p:txBody>
          <a:bodyPr/>
          <a:lstStyle/>
          <a:p>
            <a:fld id="{039CAEE5-9CDB-4350-8187-D05468E271EC}" type="datetimeFigureOut">
              <a:rPr lang="sv-SE" smtClean="0"/>
              <a:t>2021-04-27</a:t>
            </a:fld>
            <a:endParaRPr lang="sv-SE"/>
          </a:p>
        </p:txBody>
      </p:sp>
      <p:sp>
        <p:nvSpPr>
          <p:cNvPr id="5" name="Platshållare för sidfot 4">
            <a:extLst>
              <a:ext uri="{FF2B5EF4-FFF2-40B4-BE49-F238E27FC236}">
                <a16:creationId xmlns:a16="http://schemas.microsoft.com/office/drawing/2014/main" id="{1781890F-0C0C-44AB-9349-3CC345DFED4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8D00BD9-04FA-45D0-A0D8-CF2734B2F7DC}"/>
              </a:ext>
            </a:extLst>
          </p:cNvPr>
          <p:cNvSpPr>
            <a:spLocks noGrp="1"/>
          </p:cNvSpPr>
          <p:nvPr>
            <p:ph type="sldNum" sz="quarter" idx="12"/>
          </p:nvPr>
        </p:nvSpPr>
        <p:spPr/>
        <p:txBody>
          <a:bodyPr/>
          <a:lstStyle/>
          <a:p>
            <a:fld id="{4DA1DFA1-FC00-4B61-A756-0B8EBED0ED49}" type="slidenum">
              <a:rPr lang="sv-SE" smtClean="0"/>
              <a:t>‹#›</a:t>
            </a:fld>
            <a:endParaRPr lang="sv-SE"/>
          </a:p>
        </p:txBody>
      </p:sp>
    </p:spTree>
    <p:extLst>
      <p:ext uri="{BB962C8B-B14F-4D97-AF65-F5344CB8AC3E}">
        <p14:creationId xmlns:p14="http://schemas.microsoft.com/office/powerpoint/2010/main" val="194288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80A0D9-2753-468F-BAB8-38AB78FD14C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B209B60-8090-4646-97A2-12C7EFC4E4C0}"/>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C8C176FC-74A4-40D4-9643-565A1E2E3DB2}"/>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1ADB39B-4F4E-41E6-B290-D4E6AEF0DFA1}"/>
              </a:ext>
            </a:extLst>
          </p:cNvPr>
          <p:cNvSpPr>
            <a:spLocks noGrp="1"/>
          </p:cNvSpPr>
          <p:nvPr>
            <p:ph type="dt" sz="half" idx="10"/>
          </p:nvPr>
        </p:nvSpPr>
        <p:spPr/>
        <p:txBody>
          <a:bodyPr/>
          <a:lstStyle/>
          <a:p>
            <a:fld id="{039CAEE5-9CDB-4350-8187-D05468E271EC}" type="datetimeFigureOut">
              <a:rPr lang="sv-SE" smtClean="0"/>
              <a:t>2021-04-27</a:t>
            </a:fld>
            <a:endParaRPr lang="sv-SE"/>
          </a:p>
        </p:txBody>
      </p:sp>
      <p:sp>
        <p:nvSpPr>
          <p:cNvPr id="6" name="Platshållare för sidfot 5">
            <a:extLst>
              <a:ext uri="{FF2B5EF4-FFF2-40B4-BE49-F238E27FC236}">
                <a16:creationId xmlns:a16="http://schemas.microsoft.com/office/drawing/2014/main" id="{40ED817A-E45B-4D80-93E7-DED810C0C24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462461E-77B4-43EB-AD2E-AFA4D6BBB77C}"/>
              </a:ext>
            </a:extLst>
          </p:cNvPr>
          <p:cNvSpPr>
            <a:spLocks noGrp="1"/>
          </p:cNvSpPr>
          <p:nvPr>
            <p:ph type="sldNum" sz="quarter" idx="12"/>
          </p:nvPr>
        </p:nvSpPr>
        <p:spPr/>
        <p:txBody>
          <a:bodyPr/>
          <a:lstStyle/>
          <a:p>
            <a:fld id="{4DA1DFA1-FC00-4B61-A756-0B8EBED0ED49}" type="slidenum">
              <a:rPr lang="sv-SE" smtClean="0"/>
              <a:t>‹#›</a:t>
            </a:fld>
            <a:endParaRPr lang="sv-SE"/>
          </a:p>
        </p:txBody>
      </p:sp>
    </p:spTree>
    <p:extLst>
      <p:ext uri="{BB962C8B-B14F-4D97-AF65-F5344CB8AC3E}">
        <p14:creationId xmlns:p14="http://schemas.microsoft.com/office/powerpoint/2010/main" val="49516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3586AE-4BA5-4578-9BEE-FEB98A57A398}"/>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9CF11E1-CFBA-4DA6-A308-89E515CF25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04824A3D-7A85-4463-9EF1-1478F68C47A0}"/>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2CB66450-DD79-49F4-9129-5D33287937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086B97A-C2A7-428F-B1C2-4F948A68EE8F}"/>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2CC6332B-4F6C-42CF-BE98-B4C9DDA10C6A}"/>
              </a:ext>
            </a:extLst>
          </p:cNvPr>
          <p:cNvSpPr>
            <a:spLocks noGrp="1"/>
          </p:cNvSpPr>
          <p:nvPr>
            <p:ph type="dt" sz="half" idx="10"/>
          </p:nvPr>
        </p:nvSpPr>
        <p:spPr/>
        <p:txBody>
          <a:bodyPr/>
          <a:lstStyle/>
          <a:p>
            <a:fld id="{039CAEE5-9CDB-4350-8187-D05468E271EC}" type="datetimeFigureOut">
              <a:rPr lang="sv-SE" smtClean="0"/>
              <a:t>2021-04-27</a:t>
            </a:fld>
            <a:endParaRPr lang="sv-SE"/>
          </a:p>
        </p:txBody>
      </p:sp>
      <p:sp>
        <p:nvSpPr>
          <p:cNvPr id="8" name="Platshållare för sidfot 7">
            <a:extLst>
              <a:ext uri="{FF2B5EF4-FFF2-40B4-BE49-F238E27FC236}">
                <a16:creationId xmlns:a16="http://schemas.microsoft.com/office/drawing/2014/main" id="{B468D21D-9D0F-48A7-8F14-F2BBAF293871}"/>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44AADD79-397B-4905-8D6B-612D62F424E9}"/>
              </a:ext>
            </a:extLst>
          </p:cNvPr>
          <p:cNvSpPr>
            <a:spLocks noGrp="1"/>
          </p:cNvSpPr>
          <p:nvPr>
            <p:ph type="sldNum" sz="quarter" idx="12"/>
          </p:nvPr>
        </p:nvSpPr>
        <p:spPr/>
        <p:txBody>
          <a:bodyPr/>
          <a:lstStyle/>
          <a:p>
            <a:fld id="{4DA1DFA1-FC00-4B61-A756-0B8EBED0ED49}" type="slidenum">
              <a:rPr lang="sv-SE" smtClean="0"/>
              <a:t>‹#›</a:t>
            </a:fld>
            <a:endParaRPr lang="sv-SE"/>
          </a:p>
        </p:txBody>
      </p:sp>
    </p:spTree>
    <p:extLst>
      <p:ext uri="{BB962C8B-B14F-4D97-AF65-F5344CB8AC3E}">
        <p14:creationId xmlns:p14="http://schemas.microsoft.com/office/powerpoint/2010/main" val="824452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89B963-8E70-44D9-AB01-B6FE7BA2DC9A}"/>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E8C8A831-8883-4314-9E3D-1F6B81112361}"/>
              </a:ext>
            </a:extLst>
          </p:cNvPr>
          <p:cNvSpPr>
            <a:spLocks noGrp="1"/>
          </p:cNvSpPr>
          <p:nvPr>
            <p:ph type="dt" sz="half" idx="10"/>
          </p:nvPr>
        </p:nvSpPr>
        <p:spPr/>
        <p:txBody>
          <a:bodyPr/>
          <a:lstStyle/>
          <a:p>
            <a:fld id="{039CAEE5-9CDB-4350-8187-D05468E271EC}" type="datetimeFigureOut">
              <a:rPr lang="sv-SE" smtClean="0"/>
              <a:t>2021-04-27</a:t>
            </a:fld>
            <a:endParaRPr lang="sv-SE"/>
          </a:p>
        </p:txBody>
      </p:sp>
      <p:sp>
        <p:nvSpPr>
          <p:cNvPr id="4" name="Platshållare för sidfot 3">
            <a:extLst>
              <a:ext uri="{FF2B5EF4-FFF2-40B4-BE49-F238E27FC236}">
                <a16:creationId xmlns:a16="http://schemas.microsoft.com/office/drawing/2014/main" id="{A8B8CE12-BC16-4019-B9BE-90BE625C9667}"/>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AB25ADB-660F-420B-ABB1-5C63169274D6}"/>
              </a:ext>
            </a:extLst>
          </p:cNvPr>
          <p:cNvSpPr>
            <a:spLocks noGrp="1"/>
          </p:cNvSpPr>
          <p:nvPr>
            <p:ph type="sldNum" sz="quarter" idx="12"/>
          </p:nvPr>
        </p:nvSpPr>
        <p:spPr/>
        <p:txBody>
          <a:bodyPr/>
          <a:lstStyle/>
          <a:p>
            <a:fld id="{4DA1DFA1-FC00-4B61-A756-0B8EBED0ED49}" type="slidenum">
              <a:rPr lang="sv-SE" smtClean="0"/>
              <a:t>‹#›</a:t>
            </a:fld>
            <a:endParaRPr lang="sv-SE"/>
          </a:p>
        </p:txBody>
      </p:sp>
    </p:spTree>
    <p:extLst>
      <p:ext uri="{BB962C8B-B14F-4D97-AF65-F5344CB8AC3E}">
        <p14:creationId xmlns:p14="http://schemas.microsoft.com/office/powerpoint/2010/main" val="939410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BEB06C9-223F-4DBA-815C-9EF88754DC02}"/>
              </a:ext>
            </a:extLst>
          </p:cNvPr>
          <p:cNvSpPr>
            <a:spLocks noGrp="1"/>
          </p:cNvSpPr>
          <p:nvPr>
            <p:ph type="dt" sz="half" idx="10"/>
          </p:nvPr>
        </p:nvSpPr>
        <p:spPr/>
        <p:txBody>
          <a:bodyPr/>
          <a:lstStyle/>
          <a:p>
            <a:fld id="{039CAEE5-9CDB-4350-8187-D05468E271EC}" type="datetimeFigureOut">
              <a:rPr lang="sv-SE" smtClean="0"/>
              <a:t>2021-04-27</a:t>
            </a:fld>
            <a:endParaRPr lang="sv-SE"/>
          </a:p>
        </p:txBody>
      </p:sp>
      <p:sp>
        <p:nvSpPr>
          <p:cNvPr id="3" name="Platshållare för sidfot 2">
            <a:extLst>
              <a:ext uri="{FF2B5EF4-FFF2-40B4-BE49-F238E27FC236}">
                <a16:creationId xmlns:a16="http://schemas.microsoft.com/office/drawing/2014/main" id="{1F7536D2-FDF3-4114-81CA-1F28DD4DF0D4}"/>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845AD18A-726C-4155-A659-4B4BC972591B}"/>
              </a:ext>
            </a:extLst>
          </p:cNvPr>
          <p:cNvSpPr>
            <a:spLocks noGrp="1"/>
          </p:cNvSpPr>
          <p:nvPr>
            <p:ph type="sldNum" sz="quarter" idx="12"/>
          </p:nvPr>
        </p:nvSpPr>
        <p:spPr/>
        <p:txBody>
          <a:bodyPr/>
          <a:lstStyle/>
          <a:p>
            <a:fld id="{4DA1DFA1-FC00-4B61-A756-0B8EBED0ED49}" type="slidenum">
              <a:rPr lang="sv-SE" smtClean="0"/>
              <a:t>‹#›</a:t>
            </a:fld>
            <a:endParaRPr lang="sv-SE"/>
          </a:p>
        </p:txBody>
      </p:sp>
    </p:spTree>
    <p:extLst>
      <p:ext uri="{BB962C8B-B14F-4D97-AF65-F5344CB8AC3E}">
        <p14:creationId xmlns:p14="http://schemas.microsoft.com/office/powerpoint/2010/main" val="539570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526783-E726-405B-B673-DADC3C27B4F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43C26BB-DD31-4568-AE70-4D84F65B4B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DD4B53C-E04F-4040-AD9B-FF2AAE3853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216B520-62BB-4AA5-97A6-A5CB9A0F9113}"/>
              </a:ext>
            </a:extLst>
          </p:cNvPr>
          <p:cNvSpPr>
            <a:spLocks noGrp="1"/>
          </p:cNvSpPr>
          <p:nvPr>
            <p:ph type="dt" sz="half" idx="10"/>
          </p:nvPr>
        </p:nvSpPr>
        <p:spPr/>
        <p:txBody>
          <a:bodyPr/>
          <a:lstStyle/>
          <a:p>
            <a:fld id="{039CAEE5-9CDB-4350-8187-D05468E271EC}" type="datetimeFigureOut">
              <a:rPr lang="sv-SE" smtClean="0"/>
              <a:t>2021-04-27</a:t>
            </a:fld>
            <a:endParaRPr lang="sv-SE"/>
          </a:p>
        </p:txBody>
      </p:sp>
      <p:sp>
        <p:nvSpPr>
          <p:cNvPr id="6" name="Platshållare för sidfot 5">
            <a:extLst>
              <a:ext uri="{FF2B5EF4-FFF2-40B4-BE49-F238E27FC236}">
                <a16:creationId xmlns:a16="http://schemas.microsoft.com/office/drawing/2014/main" id="{5D9E1CDE-4C10-4125-8EF8-E3EF341DF25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E9228A8-2F8C-444A-A23E-EF43B4A3C85C}"/>
              </a:ext>
            </a:extLst>
          </p:cNvPr>
          <p:cNvSpPr>
            <a:spLocks noGrp="1"/>
          </p:cNvSpPr>
          <p:nvPr>
            <p:ph type="sldNum" sz="quarter" idx="12"/>
          </p:nvPr>
        </p:nvSpPr>
        <p:spPr/>
        <p:txBody>
          <a:bodyPr/>
          <a:lstStyle/>
          <a:p>
            <a:fld id="{4DA1DFA1-FC00-4B61-A756-0B8EBED0ED49}" type="slidenum">
              <a:rPr lang="sv-SE" smtClean="0"/>
              <a:t>‹#›</a:t>
            </a:fld>
            <a:endParaRPr lang="sv-SE"/>
          </a:p>
        </p:txBody>
      </p:sp>
    </p:spTree>
    <p:extLst>
      <p:ext uri="{BB962C8B-B14F-4D97-AF65-F5344CB8AC3E}">
        <p14:creationId xmlns:p14="http://schemas.microsoft.com/office/powerpoint/2010/main" val="1687036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731208-8B88-420A-9B52-83680043367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815A0F7-79E8-4344-A3C3-BF1D98FFEF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611659D2-8EEF-4C0B-82E2-ACB9A09B8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58AFB9F-2A18-4A8B-8B4A-AD6B031D1806}"/>
              </a:ext>
            </a:extLst>
          </p:cNvPr>
          <p:cNvSpPr>
            <a:spLocks noGrp="1"/>
          </p:cNvSpPr>
          <p:nvPr>
            <p:ph type="dt" sz="half" idx="10"/>
          </p:nvPr>
        </p:nvSpPr>
        <p:spPr/>
        <p:txBody>
          <a:bodyPr/>
          <a:lstStyle/>
          <a:p>
            <a:fld id="{039CAEE5-9CDB-4350-8187-D05468E271EC}" type="datetimeFigureOut">
              <a:rPr lang="sv-SE" smtClean="0"/>
              <a:t>2021-04-27</a:t>
            </a:fld>
            <a:endParaRPr lang="sv-SE"/>
          </a:p>
        </p:txBody>
      </p:sp>
      <p:sp>
        <p:nvSpPr>
          <p:cNvPr id="6" name="Platshållare för sidfot 5">
            <a:extLst>
              <a:ext uri="{FF2B5EF4-FFF2-40B4-BE49-F238E27FC236}">
                <a16:creationId xmlns:a16="http://schemas.microsoft.com/office/drawing/2014/main" id="{027A29B9-4919-40C7-B8F9-9AC93C28897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1C33152-8912-4DD0-901C-F11DC340E9D1}"/>
              </a:ext>
            </a:extLst>
          </p:cNvPr>
          <p:cNvSpPr>
            <a:spLocks noGrp="1"/>
          </p:cNvSpPr>
          <p:nvPr>
            <p:ph type="sldNum" sz="quarter" idx="12"/>
          </p:nvPr>
        </p:nvSpPr>
        <p:spPr/>
        <p:txBody>
          <a:bodyPr/>
          <a:lstStyle/>
          <a:p>
            <a:fld id="{4DA1DFA1-FC00-4B61-A756-0B8EBED0ED49}" type="slidenum">
              <a:rPr lang="sv-SE" smtClean="0"/>
              <a:t>‹#›</a:t>
            </a:fld>
            <a:endParaRPr lang="sv-SE"/>
          </a:p>
        </p:txBody>
      </p:sp>
    </p:spTree>
    <p:extLst>
      <p:ext uri="{BB962C8B-B14F-4D97-AF65-F5344CB8AC3E}">
        <p14:creationId xmlns:p14="http://schemas.microsoft.com/office/powerpoint/2010/main" val="1151937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D77C976-11DA-47E1-BD75-26EC3FF26B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2D06BB9-CCA8-4FDA-977E-6E3A3AF644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5D7437F-09E8-4212-8CC4-6E130ED1CE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9CAEE5-9CDB-4350-8187-D05468E271EC}" type="datetimeFigureOut">
              <a:rPr lang="sv-SE" smtClean="0"/>
              <a:t>2021-04-27</a:t>
            </a:fld>
            <a:endParaRPr lang="sv-SE"/>
          </a:p>
        </p:txBody>
      </p:sp>
      <p:sp>
        <p:nvSpPr>
          <p:cNvPr id="5" name="Platshållare för sidfot 4">
            <a:extLst>
              <a:ext uri="{FF2B5EF4-FFF2-40B4-BE49-F238E27FC236}">
                <a16:creationId xmlns:a16="http://schemas.microsoft.com/office/drawing/2014/main" id="{7A2BE6AD-253A-4CA5-B20E-155087BAC0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10E6BB4B-C340-4367-9307-485F35B8AE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1DFA1-FC00-4B61-A756-0B8EBED0ED49}" type="slidenum">
              <a:rPr lang="sv-SE" smtClean="0"/>
              <a:t>‹#›</a:t>
            </a:fld>
            <a:endParaRPr lang="sv-SE"/>
          </a:p>
        </p:txBody>
      </p:sp>
    </p:spTree>
    <p:extLst>
      <p:ext uri="{BB962C8B-B14F-4D97-AF65-F5344CB8AC3E}">
        <p14:creationId xmlns:p14="http://schemas.microsoft.com/office/powerpoint/2010/main" val="3865412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rf.se/bidragochstod/Bidrag/sokprojektstodsfskolsamverkan"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a:extLst>
              <a:ext uri="{FF2B5EF4-FFF2-40B4-BE49-F238E27FC236}">
                <a16:creationId xmlns:a16="http://schemas.microsoft.com/office/drawing/2014/main" id="{36137905-9134-44D6-8792-A7B87F1D66E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048" y="-7413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8FB8A5EE-840B-4ABC-9EEB-8D2DB8BA397D}"/>
              </a:ext>
            </a:extLst>
          </p:cNvPr>
          <p:cNvSpPr>
            <a:spLocks noGrp="1"/>
          </p:cNvSpPr>
          <p:nvPr>
            <p:ph type="ctrTitle"/>
          </p:nvPr>
        </p:nvSpPr>
        <p:spPr>
          <a:xfrm>
            <a:off x="1097280" y="325550"/>
            <a:ext cx="10058400" cy="3743942"/>
          </a:xfrm>
          <a:effectLst>
            <a:outerShdw blurRad="50800" dist="38100" dir="2700000" algn="tl" rotWithShape="0">
              <a:prstClr val="black">
                <a:alpha val="40000"/>
              </a:prstClr>
            </a:outerShdw>
          </a:effectLst>
        </p:spPr>
        <p:txBody>
          <a:bodyPr>
            <a:normAutofit/>
          </a:bodyPr>
          <a:lstStyle/>
          <a:p>
            <a:r>
              <a:rPr lang="sv-SE" sz="5200" b="1" dirty="0">
                <a:solidFill>
                  <a:srgbClr val="FFFF00"/>
                </a:solidFill>
              </a:rPr>
              <a:t>Välkomna till ordförandekonferensen 2021-04-25</a:t>
            </a:r>
            <a:br>
              <a:rPr lang="sv-SE" sz="5200" b="1" dirty="0">
                <a:solidFill>
                  <a:srgbClr val="FFFF00"/>
                </a:solidFill>
              </a:rPr>
            </a:br>
            <a:r>
              <a:rPr lang="sv-SE" sz="4800" b="1" dirty="0">
                <a:solidFill>
                  <a:srgbClr val="FFFF00"/>
                </a:solidFill>
              </a:rPr>
              <a:t>Särskilt välkommen gäst idag är SIF:s ordförande Anders Larsson</a:t>
            </a:r>
            <a:br>
              <a:rPr lang="sv-SE" sz="4800" b="1" dirty="0">
                <a:solidFill>
                  <a:srgbClr val="FFFF00"/>
                </a:solidFill>
              </a:rPr>
            </a:br>
            <a:endParaRPr lang="sv-SE" sz="4800" b="1" dirty="0">
              <a:solidFill>
                <a:srgbClr val="FFFF00"/>
              </a:solidFill>
            </a:endParaRPr>
          </a:p>
        </p:txBody>
      </p:sp>
      <p:pic>
        <p:nvPicPr>
          <p:cNvPr id="6" name="Bildobjekt 5" descr="Hej Mjau">
            <a:extLst>
              <a:ext uri="{FF2B5EF4-FFF2-40B4-BE49-F238E27FC236}">
                <a16:creationId xmlns:a16="http://schemas.microsoft.com/office/drawing/2014/main" id="{89A15D19-7A9F-4439-B7BE-E25D9D1F80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9" y="2303874"/>
            <a:ext cx="3445492" cy="3810000"/>
          </a:xfrm>
          <a:prstGeom prst="rect">
            <a:avLst/>
          </a:prstGeom>
        </p:spPr>
      </p:pic>
    </p:spTree>
    <p:extLst>
      <p:ext uri="{BB962C8B-B14F-4D97-AF65-F5344CB8AC3E}">
        <p14:creationId xmlns:p14="http://schemas.microsoft.com/office/powerpoint/2010/main" val="41171115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6A058DD-0A75-4E5C-829F-3CB5E33E9A55}"/>
              </a:ext>
            </a:extLst>
          </p:cNvPr>
          <p:cNvSpPr>
            <a:spLocks noGrp="1"/>
          </p:cNvSpPr>
          <p:nvPr>
            <p:ph type="ctrTitle"/>
          </p:nvPr>
        </p:nvSpPr>
        <p:spPr>
          <a:xfrm>
            <a:off x="764899" y="342714"/>
            <a:ext cx="10372657" cy="4731794"/>
          </a:xfrm>
        </p:spPr>
        <p:txBody>
          <a:bodyPr>
            <a:normAutofit fontScale="90000"/>
          </a:bodyPr>
          <a:lstStyle/>
          <a:p>
            <a:pPr algn="ctr">
              <a:lnSpc>
                <a:spcPct val="107000"/>
              </a:lnSpc>
              <a:spcAft>
                <a:spcPts val="800"/>
              </a:spcAft>
            </a:pPr>
            <a:r>
              <a:rPr lang="sv-SE" sz="4400" u="sng" dirty="0">
                <a:solidFill>
                  <a:srgbClr val="FFFF00"/>
                </a:solidFill>
                <a:latin typeface="Calibri" panose="020F0502020204030204" pitchFamily="34" charset="0"/>
                <a:ea typeface="Calibri" panose="020F0502020204030204" pitchFamily="34" charset="0"/>
                <a:cs typeface="Times New Roman" panose="02020603050405020304" pitchFamily="18" charset="0"/>
              </a:rPr>
              <a:t>Hinder…</a:t>
            </a:r>
            <a:br>
              <a:rPr lang="sv-SE" sz="4400" dirty="0">
                <a:latin typeface="Calibri" panose="020F0502020204030204" pitchFamily="34" charset="0"/>
                <a:ea typeface="Calibri" panose="020F0502020204030204" pitchFamily="34" charset="0"/>
                <a:cs typeface="Times New Roman" panose="02020603050405020304" pitchFamily="18" charset="0"/>
              </a:rPr>
            </a:br>
            <a:r>
              <a:rPr lang="sv-SE" sz="4400" u="sng" dirty="0">
                <a:solidFill>
                  <a:srgbClr val="FFFF00"/>
                </a:solidFill>
                <a:latin typeface="Calibri" panose="020F0502020204030204" pitchFamily="34" charset="0"/>
                <a:ea typeface="Calibri" panose="020F0502020204030204" pitchFamily="34" charset="0"/>
                <a:cs typeface="Times New Roman" panose="02020603050405020304" pitchFamily="18" charset="0"/>
              </a:rPr>
              <a:t>Föreningskoppling-Rörelsesatsningen</a:t>
            </a:r>
            <a:br>
              <a:rPr lang="sv-SE" sz="4400" u="sng" dirty="0">
                <a:solidFill>
                  <a:srgbClr val="FFFF00"/>
                </a:solidFill>
                <a:latin typeface="Calibri" panose="020F0502020204030204" pitchFamily="34" charset="0"/>
                <a:ea typeface="Calibri" panose="020F0502020204030204" pitchFamily="34" charset="0"/>
                <a:cs typeface="Times New Roman" panose="02020603050405020304" pitchFamily="18" charset="0"/>
              </a:rPr>
            </a:br>
            <a:br>
              <a:rPr lang="sv-SE" sz="4400" dirty="0">
                <a:latin typeface="Calibri" panose="020F0502020204030204" pitchFamily="34" charset="0"/>
                <a:ea typeface="Calibri" panose="020F0502020204030204" pitchFamily="34" charset="0"/>
                <a:cs typeface="Times New Roman" panose="02020603050405020304" pitchFamily="18" charset="0"/>
              </a:rPr>
            </a:br>
            <a:r>
              <a:rPr lang="sv-SE" sz="3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Här ska ”vi” vara aktiva ”mot” våra kommuner och RF/SISU:s kommunkonsulenter.</a:t>
            </a:r>
            <a:br>
              <a:rPr lang="sv-SE" sz="3600" dirty="0">
                <a:solidFill>
                  <a:srgbClr val="0070C0"/>
                </a:solidFill>
                <a:latin typeface="Calibri" panose="020F0502020204030204" pitchFamily="34" charset="0"/>
                <a:ea typeface="Calibri" panose="020F0502020204030204" pitchFamily="34" charset="0"/>
                <a:cs typeface="Times New Roman" panose="02020603050405020304" pitchFamily="18" charset="0"/>
              </a:rPr>
            </a:br>
            <a:br>
              <a:rPr lang="sv-SE" sz="3600" dirty="0">
                <a:solidFill>
                  <a:srgbClr val="0070C0"/>
                </a:solidFill>
                <a:latin typeface="Calibri" panose="020F0502020204030204" pitchFamily="34" charset="0"/>
                <a:ea typeface="Calibri" panose="020F0502020204030204" pitchFamily="34" charset="0"/>
                <a:cs typeface="Times New Roman" panose="02020603050405020304" pitchFamily="18" charset="0"/>
              </a:rPr>
            </a:br>
            <a:r>
              <a:rPr lang="sv-SE" sz="3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Maria har delgett er kontaktuppgifter till fritidschefer och RF/SISU:s konsulenter</a:t>
            </a:r>
            <a:endParaRPr lang="sv-SE" sz="3600" dirty="0">
              <a:solidFill>
                <a:srgbClr val="0070C0"/>
              </a:solidFill>
              <a:latin typeface="+mn-lt"/>
            </a:endParaRPr>
          </a:p>
        </p:txBody>
      </p:sp>
    </p:spTree>
    <p:extLst>
      <p:ext uri="{BB962C8B-B14F-4D97-AF65-F5344CB8AC3E}">
        <p14:creationId xmlns:p14="http://schemas.microsoft.com/office/powerpoint/2010/main" val="394202873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FA4AC00-ED77-47F2-B22C-BA8B8ADA085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3832" y="265112"/>
            <a:ext cx="7058731" cy="3578226"/>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a:extLst>
              <a:ext uri="{FF2B5EF4-FFF2-40B4-BE49-F238E27FC236}">
                <a16:creationId xmlns:a16="http://schemas.microsoft.com/office/drawing/2014/main" id="{26A4046D-1F2A-4D35-B28F-E762C1B5BB9B}"/>
              </a:ext>
            </a:extLst>
          </p:cNvPr>
          <p:cNvSpPr txBox="1"/>
          <p:nvPr/>
        </p:nvSpPr>
        <p:spPr>
          <a:xfrm>
            <a:off x="1670918" y="4231223"/>
            <a:ext cx="8756724" cy="2308324"/>
          </a:xfrm>
          <a:prstGeom prst="rect">
            <a:avLst/>
          </a:prstGeom>
          <a:noFill/>
        </p:spPr>
        <p:txBody>
          <a:bodyPr wrap="square">
            <a:spAutoFit/>
          </a:bodyPr>
          <a:lstStyle/>
          <a:p>
            <a:r>
              <a:rPr lang="sv-SE" b="1" dirty="0">
                <a:solidFill>
                  <a:srgbClr val="1E3479"/>
                </a:solidFill>
                <a:effectLst/>
                <a:latin typeface="Proxima Nova"/>
              </a:rPr>
              <a:t>Projektstöd SF skolsamverkan – få fler barn att känna rörelseglädje</a:t>
            </a:r>
          </a:p>
          <a:p>
            <a:r>
              <a:rPr lang="sv-SE" dirty="0">
                <a:solidFill>
                  <a:srgbClr val="575756"/>
                </a:solidFill>
                <a:effectLst/>
              </a:rPr>
              <a:t>Uppdaterad: 15 APR 2021 10:32</a:t>
            </a:r>
            <a:r>
              <a:rPr lang="sv-SE" u="sng" dirty="0">
                <a:solidFill>
                  <a:srgbClr val="E4352D"/>
                </a:solidFill>
                <a:effectLst/>
                <a:hlinkClick r:id="rId3" tooltip="Fler delningsfunktioner"/>
              </a:rPr>
              <a:t>Fler</a:t>
            </a:r>
            <a:endParaRPr lang="sv-SE" dirty="0">
              <a:effectLst/>
            </a:endParaRPr>
          </a:p>
          <a:p>
            <a:pPr algn="l"/>
            <a:r>
              <a:rPr lang="sv-SE" b="1" i="0" dirty="0">
                <a:solidFill>
                  <a:srgbClr val="000000"/>
                </a:solidFill>
                <a:effectLst/>
                <a:latin typeface="Proxima Nova"/>
              </a:rPr>
              <a:t>Genom Rörelsesatsning i skolan ger Riksidrottsförbundet samtliga </a:t>
            </a:r>
            <a:r>
              <a:rPr lang="sv-SE" b="1" i="0" dirty="0">
                <a:solidFill>
                  <a:srgbClr val="FF0000"/>
                </a:solidFill>
                <a:effectLst/>
                <a:latin typeface="Proxima Nova"/>
              </a:rPr>
              <a:t>specialidrottsförbund (SF) </a:t>
            </a:r>
            <a:r>
              <a:rPr lang="sv-SE" b="1" i="0" dirty="0">
                <a:solidFill>
                  <a:srgbClr val="000000"/>
                </a:solidFill>
                <a:effectLst/>
                <a:latin typeface="Proxima Nova"/>
              </a:rPr>
              <a:t>möjlighet att </a:t>
            </a:r>
            <a:r>
              <a:rPr lang="sv-SE" b="1" i="0" dirty="0">
                <a:solidFill>
                  <a:srgbClr val="FF0000"/>
                </a:solidFill>
                <a:effectLst/>
                <a:latin typeface="Proxima Nova"/>
              </a:rPr>
              <a:t>söka medel </a:t>
            </a:r>
            <a:r>
              <a:rPr lang="sv-SE" b="1" i="0" dirty="0">
                <a:solidFill>
                  <a:srgbClr val="000000"/>
                </a:solidFill>
                <a:effectLst/>
                <a:latin typeface="Proxima Nova"/>
              </a:rPr>
              <a:t>för att utveckla underlag för inspiration till rörelse och idrott som samlas på en gemensam sida på </a:t>
            </a:r>
            <a:r>
              <a:rPr lang="sv-SE" b="1" i="0" dirty="0">
                <a:solidFill>
                  <a:srgbClr val="FF0000"/>
                </a:solidFill>
                <a:effectLst/>
                <a:latin typeface="Proxima Nova"/>
              </a:rPr>
              <a:t>RF:s webbplats</a:t>
            </a:r>
            <a:r>
              <a:rPr lang="sv-SE" b="1" i="0" dirty="0">
                <a:solidFill>
                  <a:srgbClr val="000000"/>
                </a:solidFill>
                <a:effectLst/>
                <a:latin typeface="Proxima Nova"/>
              </a:rPr>
              <a:t>.</a:t>
            </a:r>
            <a:endParaRPr lang="sv-SE" b="0" i="0" dirty="0">
              <a:solidFill>
                <a:srgbClr val="000000"/>
              </a:solidFill>
              <a:effectLst/>
              <a:latin typeface="Proxima Nova"/>
            </a:endParaRPr>
          </a:p>
          <a:p>
            <a:br>
              <a:rPr lang="sv-SE" dirty="0">
                <a:effectLst/>
              </a:rPr>
            </a:br>
            <a:endParaRPr lang="sv-SE" dirty="0"/>
          </a:p>
        </p:txBody>
      </p:sp>
    </p:spTree>
    <p:extLst>
      <p:ext uri="{BB962C8B-B14F-4D97-AF65-F5344CB8AC3E}">
        <p14:creationId xmlns:p14="http://schemas.microsoft.com/office/powerpoint/2010/main" val="42050438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98B0CF0F-220F-4206-9841-0E2351BB7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ruta 3">
            <a:extLst>
              <a:ext uri="{FF2B5EF4-FFF2-40B4-BE49-F238E27FC236}">
                <a16:creationId xmlns:a16="http://schemas.microsoft.com/office/drawing/2014/main" id="{A31883C0-AC9F-4671-AEE8-DA1DC20465EE}"/>
              </a:ext>
            </a:extLst>
          </p:cNvPr>
          <p:cNvSpPr txBox="1"/>
          <p:nvPr/>
        </p:nvSpPr>
        <p:spPr>
          <a:xfrm>
            <a:off x="2200275" y="1014413"/>
            <a:ext cx="184731" cy="369332"/>
          </a:xfrm>
          <a:prstGeom prst="rect">
            <a:avLst/>
          </a:prstGeom>
          <a:noFill/>
        </p:spPr>
        <p:txBody>
          <a:bodyPr wrap="none" rtlCol="0">
            <a:spAutoFit/>
          </a:bodyPr>
          <a:lstStyle/>
          <a:p>
            <a:endParaRPr lang="sv-SE" dirty="0"/>
          </a:p>
        </p:txBody>
      </p:sp>
      <p:sp>
        <p:nvSpPr>
          <p:cNvPr id="5" name="textruta 4">
            <a:extLst>
              <a:ext uri="{FF2B5EF4-FFF2-40B4-BE49-F238E27FC236}">
                <a16:creationId xmlns:a16="http://schemas.microsoft.com/office/drawing/2014/main" id="{CB64409A-30CA-4CC0-8BD2-76B01D3361FC}"/>
              </a:ext>
            </a:extLst>
          </p:cNvPr>
          <p:cNvSpPr txBox="1"/>
          <p:nvPr/>
        </p:nvSpPr>
        <p:spPr>
          <a:xfrm>
            <a:off x="287065" y="368796"/>
            <a:ext cx="10445675" cy="6740307"/>
          </a:xfrm>
          <a:prstGeom prst="rect">
            <a:avLst/>
          </a:prstGeom>
          <a:noFill/>
        </p:spPr>
        <p:txBody>
          <a:bodyPr wrap="square" rtlCol="0">
            <a:spAutoFit/>
          </a:bodyPr>
          <a:lstStyle/>
          <a:p>
            <a:r>
              <a:rPr lang="sv-SE" sz="2000" b="1" dirty="0">
                <a:solidFill>
                  <a:srgbClr val="FFFF00"/>
                </a:solidFill>
              </a:rPr>
              <a:t>Dalarnas Ishockeyförbund </a:t>
            </a:r>
            <a:r>
              <a:rPr lang="sv-SE" sz="2000" dirty="0">
                <a:solidFill>
                  <a:srgbClr val="FFFF00"/>
                </a:solidFill>
              </a:rPr>
              <a:t>månatliga möten med </a:t>
            </a:r>
            <a:r>
              <a:rPr lang="sv-SE" sz="2000" b="1" dirty="0">
                <a:solidFill>
                  <a:srgbClr val="FFFF00"/>
                </a:solidFill>
              </a:rPr>
              <a:t>RF/SISU, Dalarnas kommuners fritidschefer </a:t>
            </a:r>
            <a:r>
              <a:rPr lang="sv-SE" sz="2000" dirty="0">
                <a:solidFill>
                  <a:srgbClr val="FFFF00"/>
                </a:solidFill>
              </a:rPr>
              <a:t>och de övriga Specialförbund (SDF) i Dalarna. (2021-04-13)</a:t>
            </a:r>
          </a:p>
          <a:p>
            <a:endParaRPr lang="sv-SE" sz="2000" dirty="0">
              <a:solidFill>
                <a:srgbClr val="FFFF00"/>
              </a:solidFill>
            </a:endParaRPr>
          </a:p>
          <a:p>
            <a:endParaRPr lang="sv-SE" sz="2000" dirty="0">
              <a:solidFill>
                <a:srgbClr val="FFFF00"/>
              </a:solidFill>
            </a:endParaRPr>
          </a:p>
          <a:p>
            <a:r>
              <a:rPr lang="sv-SE" sz="2000" dirty="0">
                <a:solidFill>
                  <a:srgbClr val="FFFF00"/>
                </a:solidFill>
              </a:rPr>
              <a:t>Dialogen har nu utvecklats sig till alla frågor som kan ha betydelse för att få en bra samverkan för att kunna få igång verksamheterna  igen när pandemiläget så tillåter.</a:t>
            </a:r>
          </a:p>
          <a:p>
            <a:endParaRPr lang="sv-SE" dirty="0">
              <a:solidFill>
                <a:srgbClr val="FFFF00"/>
              </a:solidFill>
            </a:endParaRPr>
          </a:p>
          <a:p>
            <a:endParaRPr lang="sv-SE" dirty="0">
              <a:solidFill>
                <a:srgbClr val="FFFF00"/>
              </a:solidFill>
            </a:endParaRPr>
          </a:p>
          <a:p>
            <a:r>
              <a:rPr lang="sv-SE" dirty="0">
                <a:solidFill>
                  <a:srgbClr val="FFFF00"/>
                </a:solidFill>
              </a:rPr>
              <a:t>RF/SISU:s  projekt i skolorna för att öka rörligheten hos barnen var central i samtalet. </a:t>
            </a:r>
          </a:p>
          <a:p>
            <a:pPr marL="285750" indent="-285750">
              <a:buFont typeface="Arial" panose="020B0604020202020204" pitchFamily="34" charset="0"/>
              <a:buChar char="•"/>
            </a:pPr>
            <a:r>
              <a:rPr lang="sv-SE" b="1" dirty="0">
                <a:solidFill>
                  <a:srgbClr val="FF0000"/>
                </a:solidFill>
              </a:rPr>
              <a:t>Projektet Rörelsesatsningen</a:t>
            </a:r>
            <a:r>
              <a:rPr lang="sv-SE" dirty="0">
                <a:solidFill>
                  <a:srgbClr val="FF0000"/>
                </a:solidFill>
              </a:rPr>
              <a:t> </a:t>
            </a:r>
            <a:r>
              <a:rPr lang="sv-SE" dirty="0">
                <a:solidFill>
                  <a:srgbClr val="FFFF00"/>
                </a:solidFill>
              </a:rPr>
              <a:t>är något som vi bör kommunvis dra nytta av.</a:t>
            </a:r>
          </a:p>
          <a:p>
            <a:pPr marL="285750" indent="-285750">
              <a:buFont typeface="Arial" panose="020B0604020202020204" pitchFamily="34" charset="0"/>
              <a:buChar char="•"/>
            </a:pPr>
            <a:r>
              <a:rPr lang="sv-SE" dirty="0">
                <a:solidFill>
                  <a:srgbClr val="FFFF00"/>
                </a:solidFill>
              </a:rPr>
              <a:t>Kommunerna har föreslagits att vara </a:t>
            </a:r>
            <a:r>
              <a:rPr lang="sv-SE" b="1" dirty="0">
                <a:solidFill>
                  <a:srgbClr val="FF0000"/>
                </a:solidFill>
              </a:rPr>
              <a:t>”motorerna” </a:t>
            </a:r>
            <a:r>
              <a:rPr lang="sv-SE" dirty="0">
                <a:solidFill>
                  <a:srgbClr val="FFFF00"/>
                </a:solidFill>
              </a:rPr>
              <a:t>mot våra föreningar.</a:t>
            </a:r>
          </a:p>
          <a:p>
            <a:pPr marL="285750" indent="-285750">
              <a:buFont typeface="Arial" panose="020B0604020202020204" pitchFamily="34" charset="0"/>
              <a:buChar char="•"/>
            </a:pPr>
            <a:r>
              <a:rPr lang="sv-SE" b="1" dirty="0">
                <a:solidFill>
                  <a:srgbClr val="FFFF00"/>
                </a:solidFill>
              </a:rPr>
              <a:t>RF/SISU har </a:t>
            </a:r>
            <a:r>
              <a:rPr lang="sv-SE" b="1" dirty="0">
                <a:solidFill>
                  <a:srgbClr val="FF0000"/>
                </a:solidFill>
              </a:rPr>
              <a:t>utsedda konsulenter </a:t>
            </a:r>
            <a:r>
              <a:rPr lang="sv-SE" b="1" dirty="0">
                <a:solidFill>
                  <a:srgbClr val="FFFF00"/>
                </a:solidFill>
              </a:rPr>
              <a:t>till varje kommun som skall vara delaktiga</a:t>
            </a:r>
          </a:p>
          <a:p>
            <a:pPr marL="285750" indent="-285750">
              <a:buFont typeface="Arial" panose="020B0604020202020204" pitchFamily="34" charset="0"/>
              <a:buChar char="•"/>
            </a:pPr>
            <a:r>
              <a:rPr lang="sv-SE" b="1" dirty="0">
                <a:solidFill>
                  <a:srgbClr val="FFFF00"/>
                </a:solidFill>
              </a:rPr>
              <a:t>Viktigt är att </a:t>
            </a:r>
            <a:r>
              <a:rPr lang="sv-SE" b="1" dirty="0">
                <a:solidFill>
                  <a:srgbClr val="FF0000"/>
                </a:solidFill>
              </a:rPr>
              <a:t>ni föreningar bevakar i er kommun </a:t>
            </a:r>
            <a:r>
              <a:rPr lang="sv-SE" b="1" dirty="0">
                <a:solidFill>
                  <a:srgbClr val="FFFF00"/>
                </a:solidFill>
              </a:rPr>
              <a:t>vad som är på gång</a:t>
            </a:r>
          </a:p>
          <a:p>
            <a:pPr marL="285750" indent="-285750">
              <a:buFont typeface="Arial" panose="020B0604020202020204" pitchFamily="34" charset="0"/>
              <a:buChar char="•"/>
            </a:pPr>
            <a:endParaRPr lang="sv-SE" b="1" dirty="0">
              <a:solidFill>
                <a:srgbClr val="FFFF00"/>
              </a:solidFill>
            </a:endParaRPr>
          </a:p>
          <a:p>
            <a:r>
              <a:rPr lang="sv-SE" b="1" dirty="0">
                <a:solidFill>
                  <a:srgbClr val="FFFF00"/>
                </a:solidFill>
              </a:rPr>
              <a:t>Vid talade vi mycket om </a:t>
            </a:r>
            <a:r>
              <a:rPr lang="sv-SE" b="1" u="sng" dirty="0">
                <a:solidFill>
                  <a:srgbClr val="FF0000"/>
                </a:solidFill>
              </a:rPr>
              <a:t>Återstarten</a:t>
            </a:r>
            <a:r>
              <a:rPr lang="sv-SE" b="1" dirty="0">
                <a:solidFill>
                  <a:srgbClr val="FF0000"/>
                </a:solidFill>
              </a:rPr>
              <a:t> </a:t>
            </a:r>
            <a:r>
              <a:rPr lang="sv-SE" b="1" dirty="0">
                <a:solidFill>
                  <a:srgbClr val="FFFF00"/>
                </a:solidFill>
              </a:rPr>
              <a:t>och hur vi kan försöka hjälpa varandra ”över gränserna”</a:t>
            </a:r>
          </a:p>
          <a:p>
            <a:r>
              <a:rPr lang="sv-SE" b="1" dirty="0">
                <a:solidFill>
                  <a:srgbClr val="FFFF00"/>
                </a:solidFill>
              </a:rPr>
              <a:t>att få ungdomar tillbaka till idrotten. </a:t>
            </a:r>
            <a:r>
              <a:rPr lang="sv-SE" b="1" dirty="0">
                <a:solidFill>
                  <a:srgbClr val="FF0000"/>
                </a:solidFill>
              </a:rPr>
              <a:t>Mässor inom skolan? ”</a:t>
            </a:r>
            <a:r>
              <a:rPr lang="sv-SE" b="1" dirty="0" err="1">
                <a:solidFill>
                  <a:srgbClr val="FF0000"/>
                </a:solidFill>
              </a:rPr>
              <a:t>ProvaPåProjekt</a:t>
            </a:r>
            <a:r>
              <a:rPr lang="sv-SE" b="1" dirty="0">
                <a:solidFill>
                  <a:srgbClr val="FF0000"/>
                </a:solidFill>
              </a:rPr>
              <a:t>”? </a:t>
            </a:r>
          </a:p>
          <a:p>
            <a:r>
              <a:rPr lang="sv-SE" b="1" dirty="0">
                <a:solidFill>
                  <a:srgbClr val="FFFF00"/>
                </a:solidFill>
              </a:rPr>
              <a:t>Vi kan försöka ordna </a:t>
            </a:r>
            <a:r>
              <a:rPr lang="sv-SE" b="1" dirty="0">
                <a:solidFill>
                  <a:srgbClr val="FF0000"/>
                </a:solidFill>
              </a:rPr>
              <a:t>”happening” med </a:t>
            </a:r>
            <a:r>
              <a:rPr lang="sv-SE" b="1" dirty="0" err="1">
                <a:solidFill>
                  <a:srgbClr val="FF0000"/>
                </a:solidFill>
              </a:rPr>
              <a:t>TV-Pucken</a:t>
            </a:r>
            <a:r>
              <a:rPr lang="sv-SE" b="1" dirty="0">
                <a:solidFill>
                  <a:srgbClr val="FF0000"/>
                </a:solidFill>
              </a:rPr>
              <a:t>-Kval i september?</a:t>
            </a:r>
            <a:endParaRPr lang="sv-SE" dirty="0">
              <a:solidFill>
                <a:srgbClr val="FF0000"/>
              </a:solidFill>
            </a:endParaRPr>
          </a:p>
          <a:p>
            <a:endParaRPr lang="sv-SE" dirty="0">
              <a:solidFill>
                <a:srgbClr val="FFFF00"/>
              </a:solidFill>
            </a:endParaRPr>
          </a:p>
          <a:p>
            <a:endParaRPr lang="sv-SE" dirty="0">
              <a:solidFill>
                <a:srgbClr val="FFFF00"/>
              </a:solidFill>
            </a:endParaRPr>
          </a:p>
          <a:p>
            <a:r>
              <a:rPr lang="sv-SE" dirty="0">
                <a:solidFill>
                  <a:srgbClr val="FFFF00"/>
                </a:solidFill>
              </a:rPr>
              <a:t> </a:t>
            </a:r>
            <a:r>
              <a:rPr lang="sv-SE" b="1" dirty="0">
                <a:solidFill>
                  <a:srgbClr val="FFFF00"/>
                </a:solidFill>
              </a:rPr>
              <a:t>Ledordet för framtida stödpengar är </a:t>
            </a:r>
            <a:r>
              <a:rPr lang="sv-SE" sz="2400" b="1" dirty="0">
                <a:solidFill>
                  <a:srgbClr val="FF0000"/>
                </a:solidFill>
              </a:rPr>
              <a:t>Folkhälsan-Folkhälsan-Folkhälsan..</a:t>
            </a:r>
          </a:p>
          <a:p>
            <a:r>
              <a:rPr lang="sv-SE" dirty="0">
                <a:solidFill>
                  <a:srgbClr val="FFFF00"/>
                </a:solidFill>
              </a:rPr>
              <a:t>  </a:t>
            </a:r>
          </a:p>
          <a:p>
            <a:endParaRPr lang="sv-SE" dirty="0">
              <a:solidFill>
                <a:srgbClr val="FFFF00"/>
              </a:solidFill>
            </a:endParaRPr>
          </a:p>
          <a:p>
            <a:r>
              <a:rPr lang="sv-SE" dirty="0">
                <a:solidFill>
                  <a:srgbClr val="FFFF00"/>
                </a:solidFill>
              </a:rPr>
              <a:t> </a:t>
            </a:r>
          </a:p>
        </p:txBody>
      </p:sp>
    </p:spTree>
    <p:extLst>
      <p:ext uri="{BB962C8B-B14F-4D97-AF65-F5344CB8AC3E}">
        <p14:creationId xmlns:p14="http://schemas.microsoft.com/office/powerpoint/2010/main" val="104351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6" end="6"/>
                                            </p:txEl>
                                          </p:spTgt>
                                        </p:tgtEl>
                                        <p:attrNameLst>
                                          <p:attrName>style.visibility</p:attrName>
                                        </p:attrNameLst>
                                      </p:cBhvr>
                                      <p:to>
                                        <p:strVal val="visible"/>
                                      </p:to>
                                    </p:set>
                                    <p:animEffect transition="in" filter="fade">
                                      <p:cBhvr>
                                        <p:cTn id="12" dur="500"/>
                                        <p:tgtEl>
                                          <p:spTgt spid="5">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animEffect transition="in" filter="fade">
                                      <p:cBhvr>
                                        <p:cTn id="15" dur="500"/>
                                        <p:tgtEl>
                                          <p:spTgt spid="5">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8" end="8"/>
                                            </p:txEl>
                                          </p:spTgt>
                                        </p:tgtEl>
                                        <p:attrNameLst>
                                          <p:attrName>style.visibility</p:attrName>
                                        </p:attrNameLst>
                                      </p:cBhvr>
                                      <p:to>
                                        <p:strVal val="visible"/>
                                      </p:to>
                                    </p:set>
                                    <p:animEffect transition="in" filter="fade">
                                      <p:cBhvr>
                                        <p:cTn id="18" dur="500"/>
                                        <p:tgtEl>
                                          <p:spTgt spid="5">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animEffect transition="in" filter="fade">
                                      <p:cBhvr>
                                        <p:cTn id="21" dur="500"/>
                                        <p:tgtEl>
                                          <p:spTgt spid="5">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10" end="10"/>
                                            </p:txEl>
                                          </p:spTgt>
                                        </p:tgtEl>
                                        <p:attrNameLst>
                                          <p:attrName>style.visibility</p:attrName>
                                        </p:attrNameLst>
                                      </p:cBhvr>
                                      <p:to>
                                        <p:strVal val="visible"/>
                                      </p:to>
                                    </p:set>
                                    <p:animEffect transition="in" filter="fade">
                                      <p:cBhvr>
                                        <p:cTn id="24" dur="500"/>
                                        <p:tgtEl>
                                          <p:spTgt spid="5">
                                            <p:txEl>
                                              <p:pRg st="10" end="1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12" end="12"/>
                                            </p:txEl>
                                          </p:spTgt>
                                        </p:tgtEl>
                                        <p:attrNameLst>
                                          <p:attrName>style.visibility</p:attrName>
                                        </p:attrNameLst>
                                      </p:cBhvr>
                                      <p:to>
                                        <p:strVal val="visible"/>
                                      </p:to>
                                    </p:set>
                                    <p:animEffect transition="in" filter="fade">
                                      <p:cBhvr>
                                        <p:cTn id="29" dur="500"/>
                                        <p:tgtEl>
                                          <p:spTgt spid="5">
                                            <p:txEl>
                                              <p:pRg st="12" end="1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13" end="13"/>
                                            </p:txEl>
                                          </p:spTgt>
                                        </p:tgtEl>
                                        <p:attrNameLst>
                                          <p:attrName>style.visibility</p:attrName>
                                        </p:attrNameLst>
                                      </p:cBhvr>
                                      <p:to>
                                        <p:strVal val="visible"/>
                                      </p:to>
                                    </p:set>
                                    <p:animEffect transition="in" filter="fade">
                                      <p:cBhvr>
                                        <p:cTn id="32" dur="500"/>
                                        <p:tgtEl>
                                          <p:spTgt spid="5">
                                            <p:txEl>
                                              <p:pRg st="13" end="1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14" end="14"/>
                                            </p:txEl>
                                          </p:spTgt>
                                        </p:tgtEl>
                                        <p:attrNameLst>
                                          <p:attrName>style.visibility</p:attrName>
                                        </p:attrNameLst>
                                      </p:cBhvr>
                                      <p:to>
                                        <p:strVal val="visible"/>
                                      </p:to>
                                    </p:set>
                                    <p:animEffect transition="in" filter="fade">
                                      <p:cBhvr>
                                        <p:cTn id="35" dur="500"/>
                                        <p:tgtEl>
                                          <p:spTgt spid="5">
                                            <p:txEl>
                                              <p:pRg st="14" end="1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17" end="17"/>
                                            </p:txEl>
                                          </p:spTgt>
                                        </p:tgtEl>
                                        <p:attrNameLst>
                                          <p:attrName>style.visibility</p:attrName>
                                        </p:attrNameLst>
                                      </p:cBhvr>
                                      <p:to>
                                        <p:strVal val="visible"/>
                                      </p:to>
                                    </p:set>
                                    <p:animEffect transition="in" filter="fade">
                                      <p:cBhvr>
                                        <p:cTn id="40" dur="500"/>
                                        <p:tgtEl>
                                          <p:spTgt spid="5">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CB28D4C1-5E07-4601-B254-0C8D6225777C}"/>
              </a:ext>
            </a:extLst>
          </p:cNvPr>
          <p:cNvSpPr>
            <a:spLocks noGrp="1"/>
          </p:cNvSpPr>
          <p:nvPr>
            <p:ph type="title"/>
          </p:nvPr>
        </p:nvSpPr>
        <p:spPr>
          <a:xfrm>
            <a:off x="4731765" y="502507"/>
            <a:ext cx="6910279" cy="5686913"/>
          </a:xfrm>
        </p:spPr>
        <p:txBody>
          <a:bodyPr vert="horz" lIns="91440" tIns="45720" rIns="91440" bIns="45720" rtlCol="0" anchor="b">
            <a:normAutofit/>
          </a:bodyPr>
          <a:lstStyle/>
          <a:p>
            <a:pPr algn="ctr"/>
            <a:r>
              <a:rPr lang="en-US" sz="2400" b="1" dirty="0" err="1">
                <a:solidFill>
                  <a:srgbClr val="FFFF00"/>
                </a:solidFill>
              </a:rPr>
              <a:t>RegionsFörbundet</a:t>
            </a:r>
            <a:r>
              <a:rPr lang="en-US" sz="2400" b="1" dirty="0">
                <a:solidFill>
                  <a:srgbClr val="FFFF00"/>
                </a:solidFill>
              </a:rPr>
              <a:t> </a:t>
            </a:r>
            <a:r>
              <a:rPr lang="en-US" sz="2400" b="1" dirty="0" err="1">
                <a:solidFill>
                  <a:srgbClr val="FFFF00"/>
                </a:solidFill>
              </a:rPr>
              <a:t>IshockeyVäst-Hockeykontor</a:t>
            </a:r>
            <a:r>
              <a:rPr lang="en-US" sz="2400" b="1" dirty="0">
                <a:solidFill>
                  <a:srgbClr val="FFFF00"/>
                </a:solidFill>
              </a:rPr>
              <a:t> </a:t>
            </a:r>
            <a:br>
              <a:rPr lang="en-US" sz="2400" b="1" dirty="0">
                <a:solidFill>
                  <a:srgbClr val="FFFF00"/>
                </a:solidFill>
              </a:rPr>
            </a:br>
            <a:r>
              <a:rPr lang="en-US" sz="3100" dirty="0">
                <a:solidFill>
                  <a:schemeClr val="bg1"/>
                </a:solidFill>
              </a:rPr>
              <a:t>- </a:t>
            </a:r>
            <a:r>
              <a:rPr lang="en-US" sz="2400" dirty="0" err="1">
                <a:solidFill>
                  <a:schemeClr val="bg1"/>
                </a:solidFill>
              </a:rPr>
              <a:t>Rekrytering</a:t>
            </a:r>
            <a:r>
              <a:rPr lang="en-US" sz="2400" dirty="0">
                <a:solidFill>
                  <a:schemeClr val="bg1"/>
                </a:solidFill>
              </a:rPr>
              <a:t> av </a:t>
            </a:r>
            <a:r>
              <a:rPr lang="en-US" sz="2400" dirty="0" err="1">
                <a:solidFill>
                  <a:schemeClr val="bg1"/>
                </a:solidFill>
              </a:rPr>
              <a:t>Hockeykontorschef</a:t>
            </a:r>
            <a:br>
              <a:rPr lang="en-US" sz="2000" dirty="0">
                <a:solidFill>
                  <a:srgbClr val="FFFF00"/>
                </a:solidFill>
              </a:rPr>
            </a:br>
            <a:br>
              <a:rPr lang="en-US" sz="2000" dirty="0">
                <a:solidFill>
                  <a:schemeClr val="bg1"/>
                </a:solidFill>
              </a:rPr>
            </a:br>
            <a:r>
              <a:rPr lang="en-US" sz="2000" dirty="0">
                <a:solidFill>
                  <a:schemeClr val="bg1"/>
                </a:solidFill>
              </a:rPr>
              <a:t>   …det inkom</a:t>
            </a:r>
            <a:r>
              <a:rPr lang="en-US" sz="2800" dirty="0">
                <a:solidFill>
                  <a:schemeClr val="bg1"/>
                </a:solidFill>
              </a:rPr>
              <a:t>133 </a:t>
            </a:r>
            <a:r>
              <a:rPr lang="en-US" sz="2800" dirty="0" err="1">
                <a:solidFill>
                  <a:schemeClr val="bg1"/>
                </a:solidFill>
              </a:rPr>
              <a:t>ansökningar</a:t>
            </a:r>
            <a:r>
              <a:rPr lang="en-US" sz="2800" dirty="0">
                <a:solidFill>
                  <a:schemeClr val="bg1"/>
                </a:solidFill>
              </a:rPr>
              <a:t>… </a:t>
            </a:r>
            <a:br>
              <a:rPr lang="en-US" sz="2000" dirty="0">
                <a:solidFill>
                  <a:schemeClr val="bg1"/>
                </a:solidFill>
              </a:rPr>
            </a:br>
            <a:r>
              <a:rPr lang="en-US" sz="2400" dirty="0">
                <a:solidFill>
                  <a:schemeClr val="bg1"/>
                </a:solidFill>
              </a:rPr>
              <a:t>                             2</a:t>
            </a:r>
            <a:r>
              <a:rPr lang="en-US" sz="2600" dirty="0">
                <a:solidFill>
                  <a:schemeClr val="bg1"/>
                </a:solidFill>
              </a:rPr>
              <a:t>2 </a:t>
            </a:r>
            <a:r>
              <a:rPr lang="en-US" sz="2600" dirty="0" err="1">
                <a:solidFill>
                  <a:schemeClr val="bg1"/>
                </a:solidFill>
              </a:rPr>
              <a:t>granskades</a:t>
            </a:r>
            <a:r>
              <a:rPr lang="en-US" sz="2600" dirty="0">
                <a:solidFill>
                  <a:schemeClr val="bg1"/>
                </a:solidFill>
              </a:rPr>
              <a:t> </a:t>
            </a:r>
            <a:r>
              <a:rPr lang="en-US" sz="2600" dirty="0" err="1">
                <a:solidFill>
                  <a:schemeClr val="bg1"/>
                </a:solidFill>
              </a:rPr>
              <a:t>särskilt</a:t>
            </a:r>
            <a:br>
              <a:rPr lang="en-US" sz="2600" dirty="0">
                <a:solidFill>
                  <a:schemeClr val="bg1"/>
                </a:solidFill>
              </a:rPr>
            </a:br>
            <a:r>
              <a:rPr lang="en-US" sz="2600" dirty="0">
                <a:solidFill>
                  <a:schemeClr val="bg1"/>
                </a:solidFill>
              </a:rPr>
              <a:t>      av dessa  9 till </a:t>
            </a:r>
            <a:r>
              <a:rPr lang="en-US" sz="2600" dirty="0" err="1">
                <a:solidFill>
                  <a:schemeClr val="bg1"/>
                </a:solidFill>
              </a:rPr>
              <a:t>intervjuer</a:t>
            </a:r>
            <a:r>
              <a:rPr lang="en-US" sz="2600" dirty="0">
                <a:solidFill>
                  <a:schemeClr val="bg1"/>
                </a:solidFill>
              </a:rPr>
              <a:t>… </a:t>
            </a:r>
            <a:br>
              <a:rPr lang="en-US" sz="2600" dirty="0">
                <a:solidFill>
                  <a:schemeClr val="bg1"/>
                </a:solidFill>
              </a:rPr>
            </a:br>
            <a:r>
              <a:rPr lang="en-US" sz="2600" dirty="0" err="1">
                <a:solidFill>
                  <a:schemeClr val="bg1"/>
                </a:solidFill>
              </a:rPr>
              <a:t>att</a:t>
            </a:r>
            <a:r>
              <a:rPr lang="en-US" sz="2600" dirty="0">
                <a:solidFill>
                  <a:schemeClr val="bg1"/>
                </a:solidFill>
              </a:rPr>
              <a:t> “</a:t>
            </a:r>
            <a:r>
              <a:rPr lang="en-US" sz="2600" dirty="0" err="1">
                <a:solidFill>
                  <a:schemeClr val="bg1"/>
                </a:solidFill>
              </a:rPr>
              <a:t>kokas</a:t>
            </a:r>
            <a:r>
              <a:rPr lang="en-US" sz="2600" dirty="0">
                <a:solidFill>
                  <a:schemeClr val="bg1"/>
                </a:solidFill>
              </a:rPr>
              <a:t> </a:t>
            </a:r>
            <a:r>
              <a:rPr lang="en-US" sz="2600" dirty="0" err="1">
                <a:solidFill>
                  <a:schemeClr val="bg1"/>
                </a:solidFill>
              </a:rPr>
              <a:t>ner</a:t>
            </a:r>
            <a:r>
              <a:rPr lang="en-US" sz="2600" dirty="0">
                <a:solidFill>
                  <a:schemeClr val="bg1"/>
                </a:solidFill>
              </a:rPr>
              <a:t>” till 3-5 </a:t>
            </a:r>
            <a:r>
              <a:rPr lang="en-US" sz="2600" dirty="0" err="1">
                <a:solidFill>
                  <a:schemeClr val="bg1"/>
                </a:solidFill>
              </a:rPr>
              <a:t>aktuella</a:t>
            </a:r>
            <a:r>
              <a:rPr lang="en-US" sz="2600" dirty="0">
                <a:solidFill>
                  <a:schemeClr val="bg1"/>
                </a:solidFill>
              </a:rPr>
              <a:t> </a:t>
            </a:r>
            <a:r>
              <a:rPr lang="en-US" sz="2600" dirty="0" err="1">
                <a:solidFill>
                  <a:schemeClr val="bg1"/>
                </a:solidFill>
              </a:rPr>
              <a:t>kandidater</a:t>
            </a:r>
            <a:r>
              <a:rPr lang="en-US" sz="2600" dirty="0">
                <a:solidFill>
                  <a:schemeClr val="bg1"/>
                </a:solidFill>
              </a:rPr>
              <a:t>…</a:t>
            </a:r>
            <a:br>
              <a:rPr lang="en-US" sz="2000" dirty="0">
                <a:solidFill>
                  <a:schemeClr val="bg1"/>
                </a:solidFill>
              </a:rPr>
            </a:br>
            <a:br>
              <a:rPr lang="en-US" sz="2000" dirty="0">
                <a:solidFill>
                  <a:schemeClr val="bg1"/>
                </a:solidFill>
              </a:rPr>
            </a:br>
            <a:r>
              <a:rPr lang="en-US" sz="2400" dirty="0" err="1">
                <a:solidFill>
                  <a:schemeClr val="bg1"/>
                </a:solidFill>
              </a:rPr>
              <a:t>Beräknas</a:t>
            </a:r>
            <a:r>
              <a:rPr lang="en-US" sz="2400" dirty="0">
                <a:solidFill>
                  <a:schemeClr val="bg1"/>
                </a:solidFill>
              </a:rPr>
              <a:t> </a:t>
            </a:r>
            <a:r>
              <a:rPr lang="en-US" sz="2400" dirty="0" err="1">
                <a:solidFill>
                  <a:schemeClr val="bg1"/>
                </a:solidFill>
              </a:rPr>
              <a:t>vara</a:t>
            </a:r>
            <a:r>
              <a:rPr lang="en-US" sz="2400" dirty="0">
                <a:solidFill>
                  <a:schemeClr val="bg1"/>
                </a:solidFill>
              </a:rPr>
              <a:t> </a:t>
            </a:r>
            <a:r>
              <a:rPr lang="en-US" sz="2400" dirty="0" err="1">
                <a:solidFill>
                  <a:schemeClr val="bg1"/>
                </a:solidFill>
              </a:rPr>
              <a:t>klart</a:t>
            </a:r>
            <a:r>
              <a:rPr lang="en-US" sz="2400" dirty="0">
                <a:solidFill>
                  <a:schemeClr val="bg1"/>
                </a:solidFill>
              </a:rPr>
              <a:t> </a:t>
            </a:r>
            <a:r>
              <a:rPr lang="en-US" sz="2400" dirty="0" err="1">
                <a:solidFill>
                  <a:schemeClr val="bg1"/>
                </a:solidFill>
              </a:rPr>
              <a:t>i</a:t>
            </a:r>
            <a:r>
              <a:rPr lang="en-US" sz="2400" dirty="0">
                <a:solidFill>
                  <a:schemeClr val="bg1"/>
                </a:solidFill>
              </a:rPr>
              <a:t> </a:t>
            </a:r>
            <a:r>
              <a:rPr lang="en-US" sz="2400" dirty="0" err="1">
                <a:solidFill>
                  <a:schemeClr val="bg1"/>
                </a:solidFill>
              </a:rPr>
              <a:t>juni</a:t>
            </a:r>
            <a:r>
              <a:rPr lang="en-US" sz="2400" dirty="0">
                <a:solidFill>
                  <a:schemeClr val="bg1"/>
                </a:solidFill>
              </a:rPr>
              <a:t> </a:t>
            </a:r>
            <a:r>
              <a:rPr lang="en-US" sz="2400" dirty="0" err="1">
                <a:solidFill>
                  <a:schemeClr val="bg1"/>
                </a:solidFill>
              </a:rPr>
              <a:t>för</a:t>
            </a:r>
            <a:r>
              <a:rPr lang="en-US" sz="2400" dirty="0">
                <a:solidFill>
                  <a:schemeClr val="bg1"/>
                </a:solidFill>
              </a:rPr>
              <a:t> </a:t>
            </a:r>
            <a:r>
              <a:rPr lang="en-US" sz="2400" dirty="0" err="1">
                <a:solidFill>
                  <a:schemeClr val="bg1"/>
                </a:solidFill>
              </a:rPr>
              <a:t>att</a:t>
            </a:r>
            <a:r>
              <a:rPr lang="en-US" sz="2400" dirty="0">
                <a:solidFill>
                  <a:schemeClr val="bg1"/>
                </a:solidFill>
              </a:rPr>
              <a:t> </a:t>
            </a:r>
            <a:r>
              <a:rPr lang="en-US" sz="2400" dirty="0" err="1">
                <a:solidFill>
                  <a:schemeClr val="bg1"/>
                </a:solidFill>
              </a:rPr>
              <a:t>träda</a:t>
            </a:r>
            <a:r>
              <a:rPr lang="en-US" sz="2400" dirty="0">
                <a:solidFill>
                  <a:schemeClr val="bg1"/>
                </a:solidFill>
              </a:rPr>
              <a:t> </a:t>
            </a:r>
            <a:r>
              <a:rPr lang="en-US" sz="2400" dirty="0" err="1">
                <a:solidFill>
                  <a:schemeClr val="bg1"/>
                </a:solidFill>
              </a:rPr>
              <a:t>i</a:t>
            </a:r>
            <a:r>
              <a:rPr lang="en-US" sz="2400" dirty="0">
                <a:solidFill>
                  <a:schemeClr val="bg1"/>
                </a:solidFill>
              </a:rPr>
              <a:t> </a:t>
            </a:r>
            <a:r>
              <a:rPr lang="en-US" sz="2400" dirty="0" err="1">
                <a:solidFill>
                  <a:schemeClr val="bg1"/>
                </a:solidFill>
              </a:rPr>
              <a:t>tjänst</a:t>
            </a:r>
            <a:r>
              <a:rPr lang="en-US" sz="2400" dirty="0">
                <a:solidFill>
                  <a:schemeClr val="bg1"/>
                </a:solidFill>
              </a:rPr>
              <a:t> </a:t>
            </a:r>
            <a:r>
              <a:rPr lang="en-US" sz="2400" dirty="0" err="1">
                <a:solidFill>
                  <a:schemeClr val="bg1"/>
                </a:solidFill>
              </a:rPr>
              <a:t>augusti</a:t>
            </a:r>
            <a:r>
              <a:rPr lang="en-US" sz="2400" dirty="0">
                <a:solidFill>
                  <a:schemeClr val="bg1"/>
                </a:solidFill>
              </a:rPr>
              <a:t>/</a:t>
            </a:r>
            <a:r>
              <a:rPr lang="en-US" sz="2400" dirty="0" err="1">
                <a:solidFill>
                  <a:schemeClr val="bg1"/>
                </a:solidFill>
              </a:rPr>
              <a:t>september</a:t>
            </a:r>
            <a:r>
              <a:rPr lang="en-US" sz="2400" dirty="0">
                <a:solidFill>
                  <a:schemeClr val="bg1"/>
                </a:solidFill>
              </a:rPr>
              <a:t> 2021</a:t>
            </a:r>
            <a:br>
              <a:rPr lang="en-US" sz="2400" dirty="0">
                <a:solidFill>
                  <a:schemeClr val="bg1"/>
                </a:solidFill>
              </a:rPr>
            </a:br>
            <a:br>
              <a:rPr lang="en-US" sz="2700" dirty="0">
                <a:solidFill>
                  <a:schemeClr val="bg1"/>
                </a:solidFill>
              </a:rPr>
            </a:br>
            <a:r>
              <a:rPr lang="en-US" sz="2400" dirty="0" err="1">
                <a:solidFill>
                  <a:schemeClr val="bg1"/>
                </a:solidFill>
              </a:rPr>
              <a:t>Därefter</a:t>
            </a:r>
            <a:r>
              <a:rPr lang="en-US" sz="2400" dirty="0">
                <a:solidFill>
                  <a:schemeClr val="bg1"/>
                </a:solidFill>
              </a:rPr>
              <a:t> </a:t>
            </a:r>
            <a:r>
              <a:rPr lang="en-US" sz="2400" dirty="0" err="1">
                <a:solidFill>
                  <a:schemeClr val="bg1"/>
                </a:solidFill>
              </a:rPr>
              <a:t>företas</a:t>
            </a:r>
            <a:r>
              <a:rPr lang="en-US" sz="2400" dirty="0">
                <a:solidFill>
                  <a:schemeClr val="bg1"/>
                </a:solidFill>
              </a:rPr>
              <a:t> </a:t>
            </a:r>
            <a:r>
              <a:rPr lang="en-US" sz="2400" dirty="0" err="1">
                <a:solidFill>
                  <a:schemeClr val="bg1"/>
                </a:solidFill>
              </a:rPr>
              <a:t>rekrytering</a:t>
            </a:r>
            <a:r>
              <a:rPr lang="en-US" sz="2400" dirty="0">
                <a:solidFill>
                  <a:schemeClr val="bg1"/>
                </a:solidFill>
              </a:rPr>
              <a:t> av </a:t>
            </a:r>
            <a:r>
              <a:rPr lang="en-US" sz="2400" dirty="0" err="1">
                <a:solidFill>
                  <a:schemeClr val="bg1"/>
                </a:solidFill>
              </a:rPr>
              <a:t>övrig</a:t>
            </a:r>
            <a:r>
              <a:rPr lang="en-US" sz="2400" dirty="0">
                <a:solidFill>
                  <a:schemeClr val="bg1"/>
                </a:solidFill>
              </a:rPr>
              <a:t> personal </a:t>
            </a:r>
            <a:br>
              <a:rPr lang="en-US" sz="2000" dirty="0">
                <a:solidFill>
                  <a:schemeClr val="bg1"/>
                </a:solidFill>
              </a:rPr>
            </a:br>
            <a:br>
              <a:rPr lang="en-US" sz="2000" dirty="0">
                <a:solidFill>
                  <a:schemeClr val="bg1"/>
                </a:solidFill>
              </a:rPr>
            </a:br>
            <a:br>
              <a:rPr lang="en-US" sz="2000" dirty="0">
                <a:solidFill>
                  <a:srgbClr val="FFFF00"/>
                </a:solidFill>
              </a:rPr>
            </a:br>
            <a:br>
              <a:rPr lang="en-US" sz="2000" dirty="0">
                <a:solidFill>
                  <a:srgbClr val="FFFF00"/>
                </a:solidFill>
              </a:rPr>
            </a:br>
            <a:endParaRPr lang="en-US" sz="3600" dirty="0">
              <a:solidFill>
                <a:srgbClr val="FFFF00"/>
              </a:solidFill>
            </a:endParaRPr>
          </a:p>
        </p:txBody>
      </p:sp>
      <p:pic>
        <p:nvPicPr>
          <p:cNvPr id="5" name="Platshållare för innehåll 4">
            <a:extLst>
              <a:ext uri="{FF2B5EF4-FFF2-40B4-BE49-F238E27FC236}">
                <a16:creationId xmlns:a16="http://schemas.microsoft.com/office/drawing/2014/main" id="{4BDD279A-0EAE-467C-B669-3D46A2E2BC7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2670"/>
          <a:stretch/>
        </p:blipFill>
        <p:spPr>
          <a:xfrm>
            <a:off x="0"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grpSp>
        <p:nvGrpSpPr>
          <p:cNvPr id="12" name="Group 11">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3" name="Freeform: Shape 12">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11762234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43418183-6368-4C74-B003-2559A9475B65}"/>
              </a:ext>
            </a:extLst>
          </p:cNvPr>
          <p:cNvSpPr>
            <a:spLocks noGrp="1"/>
          </p:cNvSpPr>
          <p:nvPr>
            <p:ph type="title"/>
          </p:nvPr>
        </p:nvSpPr>
        <p:spPr>
          <a:xfrm>
            <a:off x="5653730" y="218303"/>
            <a:ext cx="6124576" cy="6198973"/>
          </a:xfrm>
        </p:spPr>
        <p:txBody>
          <a:bodyPr vert="horz" lIns="91440" tIns="45720" rIns="91440" bIns="45720" rtlCol="0" anchor="b">
            <a:normAutofit fontScale="90000"/>
          </a:bodyPr>
          <a:lstStyle/>
          <a:p>
            <a:r>
              <a:rPr lang="en-US" sz="4800" b="1" u="sng" dirty="0" err="1">
                <a:solidFill>
                  <a:srgbClr val="FFFF00"/>
                </a:solidFill>
              </a:rPr>
              <a:t>Enkätfrågorna</a:t>
            </a:r>
            <a:r>
              <a:rPr lang="en-US" sz="4800" b="1" u="sng" dirty="0">
                <a:solidFill>
                  <a:srgbClr val="FFFF00"/>
                </a:solidFill>
              </a:rPr>
              <a:t>:</a:t>
            </a:r>
            <a:br>
              <a:rPr lang="en-US" sz="4800" b="1" u="sng" dirty="0">
                <a:solidFill>
                  <a:srgbClr val="FFFF00"/>
                </a:solidFill>
              </a:rPr>
            </a:br>
            <a:br>
              <a:rPr lang="en-US" sz="4800" b="1" u="sng" dirty="0">
                <a:solidFill>
                  <a:srgbClr val="FFFF00"/>
                </a:solidFill>
              </a:rPr>
            </a:br>
            <a:r>
              <a:rPr lang="en-US" sz="2200" b="1" dirty="0">
                <a:solidFill>
                  <a:schemeClr val="bg1"/>
                </a:solidFill>
              </a:rPr>
              <a:t>“</a:t>
            </a:r>
            <a:r>
              <a:rPr lang="en-US" sz="2400" b="1" u="sng" dirty="0" err="1">
                <a:solidFill>
                  <a:schemeClr val="bg1"/>
                </a:solidFill>
              </a:rPr>
              <a:t>Vad</a:t>
            </a:r>
            <a:r>
              <a:rPr lang="en-US" sz="2400" b="1" u="sng" dirty="0">
                <a:solidFill>
                  <a:schemeClr val="bg1"/>
                </a:solidFill>
              </a:rPr>
              <a:t> ger </a:t>
            </a:r>
            <a:r>
              <a:rPr lang="en-US" sz="2400" b="1" u="sng" dirty="0" err="1">
                <a:solidFill>
                  <a:schemeClr val="bg1"/>
                </a:solidFill>
              </a:rPr>
              <a:t>ni</a:t>
            </a:r>
            <a:r>
              <a:rPr lang="en-US" sz="2400" b="1" u="sng" dirty="0">
                <a:solidFill>
                  <a:schemeClr val="bg1"/>
                </a:solidFill>
              </a:rPr>
              <a:t> era </a:t>
            </a:r>
            <a:r>
              <a:rPr lang="en-US" sz="2400" b="1" u="sng" dirty="0" err="1">
                <a:solidFill>
                  <a:schemeClr val="bg1"/>
                </a:solidFill>
              </a:rPr>
              <a:t>ledare</a:t>
            </a:r>
            <a:r>
              <a:rPr lang="en-US" sz="2400" b="1" u="sng" dirty="0">
                <a:solidFill>
                  <a:schemeClr val="bg1"/>
                </a:solidFill>
              </a:rPr>
              <a:t>?”</a:t>
            </a:r>
            <a:br>
              <a:rPr lang="en-US" sz="2400" b="1" dirty="0">
                <a:solidFill>
                  <a:srgbClr val="FFFF00"/>
                </a:solidFill>
              </a:rPr>
            </a:br>
            <a:r>
              <a:rPr lang="en-US" sz="2400" b="1" dirty="0" err="1">
                <a:solidFill>
                  <a:schemeClr val="bg1"/>
                </a:solidFill>
              </a:rPr>
              <a:t>Arvode</a:t>
            </a:r>
            <a:r>
              <a:rPr lang="en-US" sz="2400" b="1" dirty="0">
                <a:solidFill>
                  <a:schemeClr val="bg1"/>
                </a:solidFill>
              </a:rPr>
              <a:t>?</a:t>
            </a:r>
            <a:br>
              <a:rPr lang="en-US" sz="2400" b="1" dirty="0">
                <a:solidFill>
                  <a:schemeClr val="bg1"/>
                </a:solidFill>
              </a:rPr>
            </a:br>
            <a:r>
              <a:rPr lang="en-US" sz="2400" b="1" dirty="0" err="1">
                <a:solidFill>
                  <a:schemeClr val="bg1"/>
                </a:solidFill>
              </a:rPr>
              <a:t>Kläder</a:t>
            </a:r>
            <a:r>
              <a:rPr lang="en-US" sz="2400" b="1" dirty="0">
                <a:solidFill>
                  <a:schemeClr val="bg1"/>
                </a:solidFill>
              </a:rPr>
              <a:t>?</a:t>
            </a:r>
            <a:br>
              <a:rPr lang="en-US" sz="2400" b="1" dirty="0">
                <a:solidFill>
                  <a:schemeClr val="bg1"/>
                </a:solidFill>
              </a:rPr>
            </a:br>
            <a:r>
              <a:rPr lang="en-US" sz="2400" b="1" dirty="0">
                <a:solidFill>
                  <a:schemeClr val="bg1"/>
                </a:solidFill>
              </a:rPr>
              <a:t>Social </a:t>
            </a:r>
            <a:r>
              <a:rPr lang="en-US" sz="2400" b="1" dirty="0" err="1">
                <a:solidFill>
                  <a:schemeClr val="bg1"/>
                </a:solidFill>
              </a:rPr>
              <a:t>sammankomster</a:t>
            </a:r>
            <a:r>
              <a:rPr lang="en-US" sz="2400" b="1" dirty="0">
                <a:solidFill>
                  <a:schemeClr val="bg1"/>
                </a:solidFill>
              </a:rPr>
              <a:t>?</a:t>
            </a:r>
            <a:br>
              <a:rPr lang="en-US" sz="2400" b="1" dirty="0">
                <a:solidFill>
                  <a:schemeClr val="bg1"/>
                </a:solidFill>
              </a:rPr>
            </a:br>
            <a:r>
              <a:rPr lang="en-US" sz="2400" b="1" dirty="0" err="1">
                <a:solidFill>
                  <a:schemeClr val="bg1"/>
                </a:solidFill>
              </a:rPr>
              <a:t>Rabatt</a:t>
            </a:r>
            <a:r>
              <a:rPr lang="en-US" sz="2400" b="1" dirty="0">
                <a:solidFill>
                  <a:schemeClr val="bg1"/>
                </a:solidFill>
              </a:rPr>
              <a:t> </a:t>
            </a:r>
            <a:r>
              <a:rPr lang="en-US" sz="2400" b="1" dirty="0" err="1">
                <a:solidFill>
                  <a:schemeClr val="bg1"/>
                </a:solidFill>
              </a:rPr>
              <a:t>på</a:t>
            </a:r>
            <a:r>
              <a:rPr lang="en-US" sz="2400" b="1" dirty="0">
                <a:solidFill>
                  <a:schemeClr val="bg1"/>
                </a:solidFill>
              </a:rPr>
              <a:t> </a:t>
            </a:r>
            <a:r>
              <a:rPr lang="en-US" sz="2400" b="1" dirty="0" err="1">
                <a:solidFill>
                  <a:schemeClr val="bg1"/>
                </a:solidFill>
              </a:rPr>
              <a:t>träningsavbgifter</a:t>
            </a:r>
            <a:r>
              <a:rPr lang="en-US" sz="2400" b="1" dirty="0">
                <a:solidFill>
                  <a:schemeClr val="bg1"/>
                </a:solidFill>
              </a:rPr>
              <a:t>?</a:t>
            </a:r>
            <a:br>
              <a:rPr lang="en-US" sz="2400" b="1" dirty="0">
                <a:solidFill>
                  <a:srgbClr val="FFFF00"/>
                </a:solidFill>
              </a:rPr>
            </a:br>
            <a:r>
              <a:rPr lang="en-US" sz="2400" b="1" dirty="0" err="1">
                <a:solidFill>
                  <a:schemeClr val="bg1"/>
                </a:solidFill>
              </a:rPr>
              <a:t>Utrustning</a:t>
            </a:r>
            <a:r>
              <a:rPr lang="en-US" sz="2400" b="1" dirty="0">
                <a:solidFill>
                  <a:schemeClr val="bg1"/>
                </a:solidFill>
              </a:rPr>
              <a:t> </a:t>
            </a:r>
            <a:r>
              <a:rPr lang="en-US" sz="2400" b="1" dirty="0" err="1">
                <a:solidFill>
                  <a:schemeClr val="bg1"/>
                </a:solidFill>
              </a:rPr>
              <a:t>Målvakter</a:t>
            </a:r>
            <a:r>
              <a:rPr lang="en-US" sz="2400" b="1" dirty="0">
                <a:solidFill>
                  <a:schemeClr val="bg1"/>
                </a:solidFill>
              </a:rPr>
              <a:t>?</a:t>
            </a:r>
            <a:br>
              <a:rPr lang="en-US" sz="2400" b="1" dirty="0">
                <a:solidFill>
                  <a:srgbClr val="FFFF00"/>
                </a:solidFill>
              </a:rPr>
            </a:br>
            <a:br>
              <a:rPr lang="en-US" sz="2400" b="1" dirty="0">
                <a:solidFill>
                  <a:srgbClr val="FFFF00"/>
                </a:solidFill>
              </a:rPr>
            </a:br>
            <a:br>
              <a:rPr lang="en-US" sz="4800" b="1" dirty="0">
                <a:solidFill>
                  <a:srgbClr val="FFFF00"/>
                </a:solidFill>
              </a:rPr>
            </a:br>
            <a:br>
              <a:rPr lang="en-US" sz="4800" b="1" dirty="0">
                <a:solidFill>
                  <a:srgbClr val="FFFF00"/>
                </a:solidFill>
              </a:rPr>
            </a:br>
            <a:br>
              <a:rPr lang="en-US" sz="3600" dirty="0">
                <a:solidFill>
                  <a:schemeClr val="bg1"/>
                </a:solidFill>
              </a:rPr>
            </a:br>
            <a:br>
              <a:rPr lang="en-US" sz="2800" dirty="0">
                <a:solidFill>
                  <a:schemeClr val="bg1"/>
                </a:solidFill>
              </a:rPr>
            </a:br>
            <a:endParaRPr lang="en-US" sz="3600" dirty="0">
              <a:solidFill>
                <a:schemeClr val="bg1"/>
              </a:solidFill>
            </a:endParaRPr>
          </a:p>
        </p:txBody>
      </p:sp>
      <p:pic>
        <p:nvPicPr>
          <p:cNvPr id="5" name="Platshållare för innehåll 4">
            <a:extLst>
              <a:ext uri="{FF2B5EF4-FFF2-40B4-BE49-F238E27FC236}">
                <a16:creationId xmlns:a16="http://schemas.microsoft.com/office/drawing/2014/main" id="{D599A98F-7A1C-4E84-BC97-77187E9C3A3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2670"/>
          <a:stretch/>
        </p:blipFill>
        <p:spPr>
          <a:xfrm>
            <a:off x="0" y="-2"/>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grpSp>
        <p:nvGrpSpPr>
          <p:cNvPr id="12" name="Group 11">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3" name="Freeform: Shape 12">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442469377"/>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CA7AE24A-9071-41F3-9773-0D3E0EEC49CE}"/>
              </a:ext>
            </a:extLst>
          </p:cNvPr>
          <p:cNvSpPr>
            <a:spLocks noGrp="1"/>
          </p:cNvSpPr>
          <p:nvPr>
            <p:ph type="title"/>
          </p:nvPr>
        </p:nvSpPr>
        <p:spPr>
          <a:xfrm>
            <a:off x="4938738" y="378941"/>
            <a:ext cx="6619527" cy="5149680"/>
          </a:xfrm>
        </p:spPr>
        <p:txBody>
          <a:bodyPr vert="horz" lIns="91440" tIns="45720" rIns="91440" bIns="45720" rtlCol="0" anchor="b">
            <a:normAutofit fontScale="90000"/>
          </a:bodyPr>
          <a:lstStyle/>
          <a:p>
            <a:pPr algn="ctr"/>
            <a:br>
              <a:rPr lang="en-US" sz="2400" dirty="0">
                <a:solidFill>
                  <a:schemeClr val="bg1"/>
                </a:solidFill>
              </a:rPr>
            </a:br>
            <a:r>
              <a:rPr lang="en-US" b="1" dirty="0" err="1">
                <a:solidFill>
                  <a:srgbClr val="FFFF00"/>
                </a:solidFill>
              </a:rPr>
              <a:t>Utvecklingskommittén</a:t>
            </a:r>
            <a:br>
              <a:rPr lang="en-US" sz="2400" dirty="0">
                <a:solidFill>
                  <a:schemeClr val="bg1"/>
                </a:solidFill>
              </a:rPr>
            </a:br>
            <a:br>
              <a:rPr lang="en-US" sz="2400" dirty="0">
                <a:solidFill>
                  <a:schemeClr val="bg1"/>
                </a:solidFill>
              </a:rPr>
            </a:br>
            <a:r>
              <a:rPr lang="en-US" sz="2800" dirty="0">
                <a:solidFill>
                  <a:schemeClr val="bg1"/>
                </a:solidFill>
              </a:rPr>
              <a:t>Jan Eljas</a:t>
            </a:r>
            <a:br>
              <a:rPr lang="en-US" sz="2400" dirty="0">
                <a:solidFill>
                  <a:schemeClr val="bg1"/>
                </a:solidFill>
              </a:rPr>
            </a:br>
            <a:r>
              <a:rPr lang="en-US" sz="3200" dirty="0">
                <a:solidFill>
                  <a:schemeClr val="bg1"/>
                </a:solidFill>
              </a:rPr>
              <a:t>-</a:t>
            </a:r>
            <a:r>
              <a:rPr lang="en-US" sz="3200" dirty="0" err="1">
                <a:solidFill>
                  <a:schemeClr val="bg1"/>
                </a:solidFill>
              </a:rPr>
              <a:t>Mötet</a:t>
            </a:r>
            <a:r>
              <a:rPr lang="en-US" sz="3200" dirty="0">
                <a:solidFill>
                  <a:schemeClr val="bg1"/>
                </a:solidFill>
              </a:rPr>
              <a:t> med </a:t>
            </a:r>
            <a:r>
              <a:rPr lang="en-US" sz="3200" dirty="0" err="1">
                <a:solidFill>
                  <a:schemeClr val="bg1"/>
                </a:solidFill>
              </a:rPr>
              <a:t>sportsansvariga</a:t>
            </a:r>
            <a:br>
              <a:rPr lang="en-US" sz="3200" dirty="0">
                <a:solidFill>
                  <a:schemeClr val="bg1"/>
                </a:solidFill>
              </a:rPr>
            </a:br>
            <a:r>
              <a:rPr lang="en-US" sz="3200" dirty="0">
                <a:solidFill>
                  <a:schemeClr val="bg1"/>
                </a:solidFill>
              </a:rPr>
              <a:t>2021-04-21</a:t>
            </a:r>
            <a:br>
              <a:rPr lang="en-US" sz="3200" dirty="0">
                <a:solidFill>
                  <a:schemeClr val="bg1"/>
                </a:solidFill>
              </a:rPr>
            </a:br>
            <a:br>
              <a:rPr lang="en-US" sz="3200" dirty="0">
                <a:solidFill>
                  <a:schemeClr val="bg1"/>
                </a:solidFill>
              </a:rPr>
            </a:br>
            <a:br>
              <a:rPr lang="en-US" sz="3200" dirty="0">
                <a:solidFill>
                  <a:schemeClr val="bg1"/>
                </a:solidFill>
              </a:rPr>
            </a:br>
            <a:br>
              <a:rPr lang="en-US" sz="3200" dirty="0">
                <a:solidFill>
                  <a:schemeClr val="bg1"/>
                </a:solidFill>
              </a:rPr>
            </a:br>
            <a:r>
              <a:rPr lang="en-US" sz="3200" dirty="0">
                <a:solidFill>
                  <a:schemeClr val="bg1"/>
                </a:solidFill>
              </a:rPr>
              <a:t>David Holst</a:t>
            </a:r>
            <a:br>
              <a:rPr lang="en-US" sz="3200" dirty="0">
                <a:solidFill>
                  <a:schemeClr val="bg1"/>
                </a:solidFill>
              </a:rPr>
            </a:br>
            <a:r>
              <a:rPr lang="en-US" sz="3200" dirty="0">
                <a:solidFill>
                  <a:schemeClr val="bg1"/>
                </a:solidFill>
              </a:rPr>
              <a:t>-</a:t>
            </a:r>
            <a:r>
              <a:rPr lang="en-US" sz="3200" dirty="0" err="1">
                <a:solidFill>
                  <a:schemeClr val="bg1"/>
                </a:solidFill>
              </a:rPr>
              <a:t>Anpassade</a:t>
            </a:r>
            <a:r>
              <a:rPr lang="en-US" sz="3200" dirty="0">
                <a:solidFill>
                  <a:schemeClr val="bg1"/>
                </a:solidFill>
              </a:rPr>
              <a:t> </a:t>
            </a:r>
            <a:r>
              <a:rPr lang="en-US" sz="3200" dirty="0" err="1">
                <a:solidFill>
                  <a:schemeClr val="bg1"/>
                </a:solidFill>
              </a:rPr>
              <a:t>spelformer</a:t>
            </a:r>
            <a:r>
              <a:rPr lang="en-US" sz="3200" dirty="0">
                <a:solidFill>
                  <a:schemeClr val="bg1"/>
                </a:solidFill>
              </a:rPr>
              <a:t> </a:t>
            </a:r>
            <a:r>
              <a:rPr lang="en-US" sz="3200" dirty="0" err="1">
                <a:solidFill>
                  <a:schemeClr val="bg1"/>
                </a:solidFill>
              </a:rPr>
              <a:t>för</a:t>
            </a:r>
            <a:r>
              <a:rPr lang="en-US" sz="3200" dirty="0">
                <a:solidFill>
                  <a:schemeClr val="bg1"/>
                </a:solidFill>
              </a:rPr>
              <a:t> 2021-2022</a:t>
            </a:r>
            <a:br>
              <a:rPr lang="en-US" sz="2400" dirty="0">
                <a:solidFill>
                  <a:schemeClr val="bg1"/>
                </a:solidFill>
              </a:rPr>
            </a:br>
            <a:br>
              <a:rPr lang="en-US" sz="2400" dirty="0">
                <a:solidFill>
                  <a:schemeClr val="bg1"/>
                </a:solidFill>
              </a:rPr>
            </a:br>
            <a:br>
              <a:rPr lang="en-US" sz="2400" dirty="0">
                <a:solidFill>
                  <a:schemeClr val="bg1"/>
                </a:solidFill>
              </a:rPr>
            </a:br>
            <a:endParaRPr lang="en-US" sz="2400" dirty="0">
              <a:solidFill>
                <a:schemeClr val="bg1"/>
              </a:solidFill>
            </a:endParaRPr>
          </a:p>
        </p:txBody>
      </p:sp>
      <p:pic>
        <p:nvPicPr>
          <p:cNvPr id="5" name="Platshållare för innehåll 4">
            <a:extLst>
              <a:ext uri="{FF2B5EF4-FFF2-40B4-BE49-F238E27FC236}">
                <a16:creationId xmlns:a16="http://schemas.microsoft.com/office/drawing/2014/main" id="{33CC00E9-724A-470C-8533-2BCDAD7538D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2670"/>
          <a:stretch/>
        </p:blipFill>
        <p:spPr>
          <a:xfrm>
            <a:off x="1"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grpSp>
        <p:nvGrpSpPr>
          <p:cNvPr id="12" name="Group 11">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3" name="Freeform: Shape 12">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90071470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CA7AE24A-9071-41F3-9773-0D3E0EEC49CE}"/>
              </a:ext>
            </a:extLst>
          </p:cNvPr>
          <p:cNvSpPr>
            <a:spLocks noGrp="1"/>
          </p:cNvSpPr>
          <p:nvPr>
            <p:ph type="title"/>
          </p:nvPr>
        </p:nvSpPr>
        <p:spPr>
          <a:xfrm>
            <a:off x="4591050" y="996778"/>
            <a:ext cx="6619527" cy="4421659"/>
          </a:xfrm>
        </p:spPr>
        <p:txBody>
          <a:bodyPr vert="horz" lIns="91440" tIns="45720" rIns="91440" bIns="45720" rtlCol="0" anchor="b">
            <a:normAutofit/>
          </a:bodyPr>
          <a:lstStyle/>
          <a:p>
            <a:pPr algn="ctr"/>
            <a:br>
              <a:rPr lang="en-US" sz="2400" dirty="0">
                <a:solidFill>
                  <a:schemeClr val="bg1"/>
                </a:solidFill>
              </a:rPr>
            </a:br>
            <a:r>
              <a:rPr lang="en-US" b="1" dirty="0" err="1">
                <a:solidFill>
                  <a:srgbClr val="FFFF00"/>
                </a:solidFill>
              </a:rPr>
              <a:t>Utbildningskommittén</a:t>
            </a:r>
            <a:br>
              <a:rPr lang="en-US" sz="2400" dirty="0">
                <a:solidFill>
                  <a:schemeClr val="bg1"/>
                </a:solidFill>
              </a:rPr>
            </a:br>
            <a:r>
              <a:rPr lang="en-US" sz="3100" dirty="0">
                <a:solidFill>
                  <a:srgbClr val="FFFF00"/>
                </a:solidFill>
              </a:rPr>
              <a:t>Malin Andersson</a:t>
            </a:r>
            <a:br>
              <a:rPr lang="en-US" sz="2400" dirty="0">
                <a:solidFill>
                  <a:schemeClr val="bg1"/>
                </a:solidFill>
              </a:rPr>
            </a:br>
            <a:br>
              <a:rPr lang="en-US" sz="3200" dirty="0">
                <a:solidFill>
                  <a:schemeClr val="bg1"/>
                </a:solidFill>
              </a:rPr>
            </a:br>
            <a:r>
              <a:rPr lang="en-US" sz="3200" dirty="0">
                <a:solidFill>
                  <a:schemeClr val="bg1"/>
                </a:solidFill>
              </a:rPr>
              <a:t>-</a:t>
            </a:r>
            <a:r>
              <a:rPr lang="en-US" sz="3200" dirty="0" err="1">
                <a:solidFill>
                  <a:schemeClr val="bg1"/>
                </a:solidFill>
              </a:rPr>
              <a:t>Resultat</a:t>
            </a:r>
            <a:r>
              <a:rPr lang="en-US" sz="3200" dirty="0">
                <a:solidFill>
                  <a:schemeClr val="bg1"/>
                </a:solidFill>
              </a:rPr>
              <a:t> </a:t>
            </a:r>
            <a:r>
              <a:rPr lang="en-US" sz="3200" dirty="0" err="1">
                <a:solidFill>
                  <a:schemeClr val="bg1"/>
                </a:solidFill>
              </a:rPr>
              <a:t>digitaltmöte</a:t>
            </a:r>
            <a:r>
              <a:rPr lang="en-US" sz="3200" dirty="0">
                <a:solidFill>
                  <a:schemeClr val="bg1"/>
                </a:solidFill>
              </a:rPr>
              <a:t>….</a:t>
            </a:r>
            <a:br>
              <a:rPr lang="en-US" sz="3200" dirty="0">
                <a:solidFill>
                  <a:schemeClr val="bg1"/>
                </a:solidFill>
              </a:rPr>
            </a:br>
            <a:br>
              <a:rPr lang="en-US" sz="3200" dirty="0">
                <a:solidFill>
                  <a:schemeClr val="bg1"/>
                </a:solidFill>
              </a:rPr>
            </a:br>
            <a:r>
              <a:rPr lang="en-US" sz="2000" dirty="0">
                <a:solidFill>
                  <a:schemeClr val="bg1"/>
                </a:solidFill>
              </a:rPr>
              <a:t>(</a:t>
            </a:r>
            <a:r>
              <a:rPr lang="en-US" sz="2000" dirty="0" err="1">
                <a:solidFill>
                  <a:schemeClr val="bg1"/>
                </a:solidFill>
              </a:rPr>
              <a:t>Framflyttat</a:t>
            </a:r>
            <a:r>
              <a:rPr lang="en-US" sz="2000" dirty="0">
                <a:solidFill>
                  <a:schemeClr val="bg1"/>
                </a:solidFill>
              </a:rPr>
              <a:t> </a:t>
            </a:r>
            <a:r>
              <a:rPr lang="en-US" sz="2000" dirty="0" err="1">
                <a:solidFill>
                  <a:schemeClr val="bg1"/>
                </a:solidFill>
              </a:rPr>
              <a:t>utbildning</a:t>
            </a:r>
            <a:r>
              <a:rPr lang="en-US" sz="2000" dirty="0">
                <a:solidFill>
                  <a:schemeClr val="bg1"/>
                </a:solidFill>
              </a:rPr>
              <a:t> </a:t>
            </a:r>
            <a:r>
              <a:rPr lang="en-US" sz="2000" dirty="0" err="1">
                <a:solidFill>
                  <a:schemeClr val="bg1"/>
                </a:solidFill>
              </a:rPr>
              <a:t>för</a:t>
            </a:r>
            <a:r>
              <a:rPr lang="en-US" sz="2000" dirty="0">
                <a:solidFill>
                  <a:schemeClr val="bg1"/>
                </a:solidFill>
              </a:rPr>
              <a:t> </a:t>
            </a:r>
            <a:r>
              <a:rPr lang="en-US" sz="2000" dirty="0" err="1">
                <a:solidFill>
                  <a:schemeClr val="bg1"/>
                </a:solidFill>
              </a:rPr>
              <a:t>distriktsinstruktörer</a:t>
            </a:r>
            <a:r>
              <a:rPr lang="en-US" sz="2000" dirty="0">
                <a:solidFill>
                  <a:schemeClr val="bg1"/>
                </a:solidFill>
              </a:rPr>
              <a:t>)</a:t>
            </a:r>
            <a:br>
              <a:rPr lang="en-US" sz="2000" dirty="0">
                <a:solidFill>
                  <a:schemeClr val="bg1"/>
                </a:solidFill>
              </a:rPr>
            </a:br>
            <a:br>
              <a:rPr lang="en-US" sz="2000" dirty="0">
                <a:solidFill>
                  <a:schemeClr val="bg1"/>
                </a:solidFill>
              </a:rPr>
            </a:br>
            <a:br>
              <a:rPr lang="en-US" sz="2400" dirty="0">
                <a:solidFill>
                  <a:schemeClr val="bg1"/>
                </a:solidFill>
              </a:rPr>
            </a:br>
            <a:endParaRPr lang="en-US" sz="2400" dirty="0">
              <a:solidFill>
                <a:schemeClr val="bg1"/>
              </a:solidFill>
            </a:endParaRPr>
          </a:p>
        </p:txBody>
      </p:sp>
      <p:pic>
        <p:nvPicPr>
          <p:cNvPr id="5" name="Platshållare för innehåll 4">
            <a:extLst>
              <a:ext uri="{FF2B5EF4-FFF2-40B4-BE49-F238E27FC236}">
                <a16:creationId xmlns:a16="http://schemas.microsoft.com/office/drawing/2014/main" id="{33CC00E9-724A-470C-8533-2BCDAD7538D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2670"/>
          <a:stretch/>
        </p:blipFill>
        <p:spPr>
          <a:xfrm>
            <a:off x="1"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grpSp>
        <p:nvGrpSpPr>
          <p:cNvPr id="12" name="Group 11">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3" name="Freeform: Shape 12">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99932692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8721891-4D77-42EA-BF4B-880E85C62598}"/>
              </a:ext>
            </a:extLst>
          </p:cNvPr>
          <p:cNvSpPr>
            <a:spLocks noGrp="1"/>
          </p:cNvSpPr>
          <p:nvPr>
            <p:ph type="title"/>
          </p:nvPr>
        </p:nvSpPr>
        <p:spPr>
          <a:xfrm>
            <a:off x="5232400" y="1367673"/>
            <a:ext cx="6124576" cy="2665509"/>
          </a:xfrm>
        </p:spPr>
        <p:txBody>
          <a:bodyPr vert="horz" lIns="91440" tIns="45720" rIns="91440" bIns="45720" rtlCol="0" anchor="b">
            <a:normAutofit/>
          </a:bodyPr>
          <a:lstStyle/>
          <a:p>
            <a:pPr algn="r"/>
            <a:br>
              <a:rPr lang="en-US" sz="4500" b="1">
                <a:solidFill>
                  <a:schemeClr val="bg1"/>
                </a:solidFill>
              </a:rPr>
            </a:br>
            <a:br>
              <a:rPr lang="en-US" sz="4500" b="1">
                <a:solidFill>
                  <a:schemeClr val="bg1"/>
                </a:solidFill>
              </a:rPr>
            </a:br>
            <a:br>
              <a:rPr lang="en-US" sz="4500" b="1">
                <a:solidFill>
                  <a:schemeClr val="bg1"/>
                </a:solidFill>
              </a:rPr>
            </a:br>
            <a:endParaRPr lang="en-US" sz="4500" b="1">
              <a:solidFill>
                <a:schemeClr val="bg1"/>
              </a:solidFill>
            </a:endParaRPr>
          </a:p>
        </p:txBody>
      </p:sp>
      <p:sp>
        <p:nvSpPr>
          <p:cNvPr id="3" name="Platshållare för text 2">
            <a:extLst>
              <a:ext uri="{FF2B5EF4-FFF2-40B4-BE49-F238E27FC236}">
                <a16:creationId xmlns:a16="http://schemas.microsoft.com/office/drawing/2014/main" id="{C928208E-EDBD-4B25-AAE5-408A25DE2924}"/>
              </a:ext>
            </a:extLst>
          </p:cNvPr>
          <p:cNvSpPr>
            <a:spLocks noGrp="1"/>
          </p:cNvSpPr>
          <p:nvPr>
            <p:ph type="body" idx="1"/>
          </p:nvPr>
        </p:nvSpPr>
        <p:spPr>
          <a:xfrm>
            <a:off x="4371971" y="411893"/>
            <a:ext cx="7794624" cy="6079342"/>
          </a:xfrm>
        </p:spPr>
        <p:txBody>
          <a:bodyPr vert="horz" lIns="91440" tIns="45720" rIns="91440" bIns="45720" rtlCol="0">
            <a:noAutofit/>
          </a:bodyPr>
          <a:lstStyle/>
          <a:p>
            <a:pPr algn="ctr"/>
            <a:r>
              <a:rPr lang="en-US" sz="2800" u="sng" dirty="0">
                <a:solidFill>
                  <a:srgbClr val="FFFF00"/>
                </a:solidFill>
              </a:rPr>
              <a:t>SIF </a:t>
            </a:r>
            <a:r>
              <a:rPr lang="en-US" sz="2800" u="sng" dirty="0" err="1">
                <a:solidFill>
                  <a:srgbClr val="FFFF00"/>
                </a:solidFill>
              </a:rPr>
              <a:t>Ordförandekonferensen</a:t>
            </a:r>
            <a:r>
              <a:rPr lang="en-US" sz="2800" u="sng" dirty="0">
                <a:solidFill>
                  <a:srgbClr val="FFFF00"/>
                </a:solidFill>
              </a:rPr>
              <a:t>  16 April</a:t>
            </a:r>
          </a:p>
          <a:p>
            <a:pPr algn="ctr"/>
            <a:r>
              <a:rPr lang="en-US" sz="1800" dirty="0">
                <a:solidFill>
                  <a:srgbClr val="FFFF00"/>
                </a:solidFill>
              </a:rPr>
              <a:t>Peter Langley </a:t>
            </a:r>
            <a:r>
              <a:rPr lang="en-US" sz="1800" dirty="0" err="1">
                <a:solidFill>
                  <a:srgbClr val="FFFF00"/>
                </a:solidFill>
              </a:rPr>
              <a:t>ordförande</a:t>
            </a:r>
            <a:r>
              <a:rPr lang="en-US" sz="1800" dirty="0">
                <a:solidFill>
                  <a:srgbClr val="FFFF00"/>
                </a:solidFill>
              </a:rPr>
              <a:t> </a:t>
            </a:r>
            <a:r>
              <a:rPr lang="en-US" sz="1800" dirty="0" err="1">
                <a:solidFill>
                  <a:srgbClr val="FFFF00"/>
                </a:solidFill>
              </a:rPr>
              <a:t>Finanskommittén</a:t>
            </a:r>
            <a:r>
              <a:rPr lang="en-US" sz="1800" dirty="0">
                <a:solidFill>
                  <a:srgbClr val="FFFF00"/>
                </a:solidFill>
              </a:rPr>
              <a:t> </a:t>
            </a:r>
          </a:p>
          <a:p>
            <a:pPr algn="ctr"/>
            <a:r>
              <a:rPr lang="en-US" sz="1800" dirty="0" err="1">
                <a:solidFill>
                  <a:schemeClr val="bg1"/>
                </a:solidFill>
              </a:rPr>
              <a:t>Förbundets</a:t>
            </a:r>
            <a:r>
              <a:rPr lang="en-US" sz="1800" dirty="0">
                <a:solidFill>
                  <a:schemeClr val="bg1"/>
                </a:solidFill>
              </a:rPr>
              <a:t> </a:t>
            </a:r>
            <a:r>
              <a:rPr lang="en-US" sz="1800" dirty="0" err="1">
                <a:solidFill>
                  <a:schemeClr val="bg1"/>
                </a:solidFill>
              </a:rPr>
              <a:t>ekonomiska</a:t>
            </a:r>
            <a:r>
              <a:rPr lang="en-US" sz="1800" dirty="0">
                <a:solidFill>
                  <a:schemeClr val="bg1"/>
                </a:solidFill>
              </a:rPr>
              <a:t> </a:t>
            </a:r>
            <a:r>
              <a:rPr lang="en-US" sz="1800" dirty="0" err="1">
                <a:solidFill>
                  <a:schemeClr val="bg1"/>
                </a:solidFill>
              </a:rPr>
              <a:t>resultatsprognos</a:t>
            </a:r>
            <a:r>
              <a:rPr lang="en-US" sz="1800" dirty="0">
                <a:solidFill>
                  <a:schemeClr val="bg1"/>
                </a:solidFill>
              </a:rPr>
              <a:t> –”</a:t>
            </a:r>
            <a:r>
              <a:rPr lang="en-US" sz="1800" dirty="0" err="1">
                <a:solidFill>
                  <a:schemeClr val="bg1"/>
                </a:solidFill>
              </a:rPr>
              <a:t>märklig</a:t>
            </a:r>
            <a:r>
              <a:rPr lang="en-US" sz="1800" dirty="0">
                <a:solidFill>
                  <a:schemeClr val="bg1"/>
                </a:solidFill>
              </a:rPr>
              <a:t> </a:t>
            </a:r>
            <a:r>
              <a:rPr lang="en-US" sz="1800" dirty="0" err="1">
                <a:solidFill>
                  <a:schemeClr val="bg1"/>
                </a:solidFill>
              </a:rPr>
              <a:t>tid</a:t>
            </a:r>
            <a:r>
              <a:rPr lang="en-US" sz="1800" dirty="0">
                <a:solidFill>
                  <a:schemeClr val="bg1"/>
                </a:solidFill>
              </a:rPr>
              <a:t>” med </a:t>
            </a:r>
            <a:r>
              <a:rPr lang="en-US" sz="1800" dirty="0" err="1">
                <a:solidFill>
                  <a:schemeClr val="bg1"/>
                </a:solidFill>
              </a:rPr>
              <a:t>utökad</a:t>
            </a:r>
            <a:r>
              <a:rPr lang="en-US" sz="1800" dirty="0">
                <a:solidFill>
                  <a:schemeClr val="bg1"/>
                </a:solidFill>
              </a:rPr>
              <a:t> </a:t>
            </a:r>
            <a:r>
              <a:rPr lang="en-US" sz="1800" dirty="0" err="1">
                <a:solidFill>
                  <a:schemeClr val="bg1"/>
                </a:solidFill>
              </a:rPr>
              <a:t>resurs</a:t>
            </a:r>
            <a:r>
              <a:rPr lang="en-US" sz="1800" dirty="0">
                <a:solidFill>
                  <a:schemeClr val="bg1"/>
                </a:solidFill>
              </a:rPr>
              <a:t> </a:t>
            </a:r>
            <a:r>
              <a:rPr lang="en-US" sz="1800" dirty="0" err="1">
                <a:solidFill>
                  <a:schemeClr val="bg1"/>
                </a:solidFill>
              </a:rPr>
              <a:t>i</a:t>
            </a:r>
            <a:r>
              <a:rPr lang="en-US" sz="1800" dirty="0">
                <a:solidFill>
                  <a:schemeClr val="bg1"/>
                </a:solidFill>
              </a:rPr>
              <a:t> </a:t>
            </a:r>
            <a:r>
              <a:rPr lang="en-US" sz="1800" dirty="0" err="1">
                <a:solidFill>
                  <a:schemeClr val="bg1"/>
                </a:solidFill>
              </a:rPr>
              <a:t>finanskommittén</a:t>
            </a:r>
            <a:r>
              <a:rPr lang="en-US" sz="1800" dirty="0">
                <a:solidFill>
                  <a:schemeClr val="bg1"/>
                </a:solidFill>
              </a:rPr>
              <a:t> med Christer </a:t>
            </a:r>
            <a:r>
              <a:rPr lang="en-US" sz="1800" dirty="0" err="1">
                <a:solidFill>
                  <a:schemeClr val="bg1"/>
                </a:solidFill>
              </a:rPr>
              <a:t>Plars</a:t>
            </a:r>
            <a:r>
              <a:rPr lang="en-US" sz="1800" dirty="0">
                <a:solidFill>
                  <a:schemeClr val="bg1"/>
                </a:solidFill>
              </a:rPr>
              <a:t> </a:t>
            </a:r>
            <a:r>
              <a:rPr lang="en-US" sz="1800" dirty="0" err="1">
                <a:solidFill>
                  <a:schemeClr val="bg1"/>
                </a:solidFill>
              </a:rPr>
              <a:t>och</a:t>
            </a:r>
            <a:r>
              <a:rPr lang="en-US" sz="1800" dirty="0">
                <a:solidFill>
                  <a:schemeClr val="bg1"/>
                </a:solidFill>
              </a:rPr>
              <a:t> Jonas Bergqvist.</a:t>
            </a:r>
          </a:p>
          <a:p>
            <a:pPr algn="ctr"/>
            <a:r>
              <a:rPr lang="en-US" sz="1800" dirty="0">
                <a:solidFill>
                  <a:schemeClr val="bg1"/>
                </a:solidFill>
              </a:rPr>
              <a:t>-</a:t>
            </a:r>
            <a:r>
              <a:rPr lang="en-US" sz="1800" dirty="0" err="1">
                <a:solidFill>
                  <a:schemeClr val="bg1"/>
                </a:solidFill>
              </a:rPr>
              <a:t>Inställda</a:t>
            </a:r>
            <a:r>
              <a:rPr lang="en-US" sz="1800" dirty="0">
                <a:solidFill>
                  <a:schemeClr val="bg1"/>
                </a:solidFill>
              </a:rPr>
              <a:t> </a:t>
            </a:r>
            <a:r>
              <a:rPr lang="en-US" sz="1800" dirty="0" err="1">
                <a:solidFill>
                  <a:schemeClr val="bg1"/>
                </a:solidFill>
              </a:rPr>
              <a:t>aktiviteter</a:t>
            </a:r>
            <a:r>
              <a:rPr lang="en-US" sz="1800" dirty="0">
                <a:solidFill>
                  <a:schemeClr val="bg1"/>
                </a:solidFill>
              </a:rPr>
              <a:t> –”</a:t>
            </a:r>
            <a:r>
              <a:rPr lang="en-US" sz="1800" dirty="0" err="1">
                <a:solidFill>
                  <a:schemeClr val="bg1"/>
                </a:solidFill>
              </a:rPr>
              <a:t>tvingande</a:t>
            </a:r>
            <a:r>
              <a:rPr lang="en-US" sz="1800" dirty="0">
                <a:solidFill>
                  <a:schemeClr val="bg1"/>
                </a:solidFill>
              </a:rPr>
              <a:t> </a:t>
            </a:r>
            <a:r>
              <a:rPr lang="en-US" sz="1800" dirty="0" err="1">
                <a:solidFill>
                  <a:schemeClr val="bg1"/>
                </a:solidFill>
              </a:rPr>
              <a:t>och</a:t>
            </a:r>
            <a:r>
              <a:rPr lang="en-US" sz="1800" dirty="0">
                <a:solidFill>
                  <a:schemeClr val="bg1"/>
                </a:solidFill>
              </a:rPr>
              <a:t> </a:t>
            </a:r>
            <a:r>
              <a:rPr lang="en-US" sz="1800" dirty="0" err="1">
                <a:solidFill>
                  <a:schemeClr val="bg1"/>
                </a:solidFill>
              </a:rPr>
              <a:t>valda</a:t>
            </a:r>
            <a:r>
              <a:rPr lang="en-US" sz="1800" dirty="0">
                <a:solidFill>
                  <a:schemeClr val="bg1"/>
                </a:solidFill>
              </a:rPr>
              <a:t>”</a:t>
            </a:r>
          </a:p>
          <a:p>
            <a:pPr algn="ctr"/>
            <a:r>
              <a:rPr lang="en-US" sz="1800" dirty="0">
                <a:solidFill>
                  <a:schemeClr val="bg1"/>
                </a:solidFill>
              </a:rPr>
              <a:t>-“Ser </a:t>
            </a:r>
            <a:r>
              <a:rPr lang="en-US" sz="1800" dirty="0" err="1">
                <a:solidFill>
                  <a:schemeClr val="bg1"/>
                </a:solidFill>
              </a:rPr>
              <a:t>väldigt</a:t>
            </a:r>
            <a:r>
              <a:rPr lang="en-US" sz="1800" dirty="0">
                <a:solidFill>
                  <a:schemeClr val="bg1"/>
                </a:solidFill>
              </a:rPr>
              <a:t> </a:t>
            </a:r>
            <a:r>
              <a:rPr lang="en-US" sz="1800" dirty="0" err="1">
                <a:solidFill>
                  <a:schemeClr val="bg1"/>
                </a:solidFill>
              </a:rPr>
              <a:t>positivt</a:t>
            </a:r>
            <a:r>
              <a:rPr lang="en-US" sz="1800" dirty="0">
                <a:solidFill>
                  <a:schemeClr val="bg1"/>
                </a:solidFill>
              </a:rPr>
              <a:t> </a:t>
            </a:r>
            <a:r>
              <a:rPr lang="en-US" sz="1800" dirty="0" err="1">
                <a:solidFill>
                  <a:schemeClr val="bg1"/>
                </a:solidFill>
              </a:rPr>
              <a:t>ändock</a:t>
            </a:r>
            <a:r>
              <a:rPr lang="en-US" sz="1800" dirty="0">
                <a:solidFill>
                  <a:schemeClr val="bg1"/>
                </a:solidFill>
              </a:rPr>
              <a:t> </a:t>
            </a:r>
            <a:r>
              <a:rPr lang="en-US" sz="1800" dirty="0" err="1">
                <a:solidFill>
                  <a:schemeClr val="bg1"/>
                </a:solidFill>
              </a:rPr>
              <a:t>på</a:t>
            </a:r>
            <a:r>
              <a:rPr lang="en-US" sz="1800" dirty="0">
                <a:solidFill>
                  <a:schemeClr val="bg1"/>
                </a:solidFill>
              </a:rPr>
              <a:t> </a:t>
            </a:r>
            <a:r>
              <a:rPr lang="en-US" sz="1800" dirty="0" err="1">
                <a:solidFill>
                  <a:schemeClr val="bg1"/>
                </a:solidFill>
              </a:rPr>
              <a:t>ekonomin</a:t>
            </a:r>
            <a:r>
              <a:rPr lang="en-US" sz="1800" dirty="0">
                <a:solidFill>
                  <a:schemeClr val="bg1"/>
                </a:solidFill>
              </a:rPr>
              <a:t>…”  </a:t>
            </a:r>
          </a:p>
          <a:p>
            <a:pPr algn="ctr"/>
            <a:r>
              <a:rPr lang="en-US" sz="1800" dirty="0">
                <a:solidFill>
                  <a:schemeClr val="bg1"/>
                </a:solidFill>
              </a:rPr>
              <a:t>-</a:t>
            </a:r>
            <a:r>
              <a:rPr lang="en-US" sz="1800" dirty="0" err="1">
                <a:solidFill>
                  <a:schemeClr val="bg1"/>
                </a:solidFill>
              </a:rPr>
              <a:t>Pengar</a:t>
            </a:r>
            <a:r>
              <a:rPr lang="en-US" sz="1800" dirty="0">
                <a:solidFill>
                  <a:schemeClr val="bg1"/>
                </a:solidFill>
              </a:rPr>
              <a:t> till </a:t>
            </a:r>
            <a:r>
              <a:rPr lang="en-US" sz="1800" dirty="0" err="1">
                <a:solidFill>
                  <a:schemeClr val="bg1"/>
                </a:solidFill>
              </a:rPr>
              <a:t>Hockeykontoren</a:t>
            </a:r>
            <a:r>
              <a:rPr lang="en-US" sz="1800" dirty="0">
                <a:solidFill>
                  <a:schemeClr val="bg1"/>
                </a:solidFill>
              </a:rPr>
              <a:t>…</a:t>
            </a:r>
          </a:p>
          <a:p>
            <a:pPr algn="ctr"/>
            <a:endParaRPr lang="en-US" sz="1800" dirty="0">
              <a:solidFill>
                <a:schemeClr val="bg1"/>
              </a:solidFill>
            </a:endParaRPr>
          </a:p>
          <a:p>
            <a:pPr algn="ctr"/>
            <a:r>
              <a:rPr lang="en-US" sz="1800" dirty="0">
                <a:solidFill>
                  <a:srgbClr val="FFFF00"/>
                </a:solidFill>
              </a:rPr>
              <a:t>Johan Stark – </a:t>
            </a:r>
            <a:r>
              <a:rPr lang="en-US" sz="1800" dirty="0" err="1">
                <a:solidFill>
                  <a:srgbClr val="FFFF00"/>
                </a:solidFill>
              </a:rPr>
              <a:t>Generalsekreterare</a:t>
            </a:r>
            <a:endParaRPr lang="en-US" sz="1800" dirty="0">
              <a:solidFill>
                <a:srgbClr val="FFFF00"/>
              </a:solidFill>
            </a:endParaRPr>
          </a:p>
          <a:p>
            <a:pPr algn="ctr"/>
            <a:r>
              <a:rPr lang="en-US" sz="1800" dirty="0">
                <a:solidFill>
                  <a:schemeClr val="bg1"/>
                </a:solidFill>
              </a:rPr>
              <a:t>Strategi 2017-2022 </a:t>
            </a:r>
            <a:r>
              <a:rPr lang="en-US" sz="1800" dirty="0" err="1">
                <a:solidFill>
                  <a:schemeClr val="bg1"/>
                </a:solidFill>
              </a:rPr>
              <a:t>behålles</a:t>
            </a:r>
            <a:r>
              <a:rPr lang="en-US" sz="1800" dirty="0">
                <a:solidFill>
                  <a:schemeClr val="bg1"/>
                </a:solidFill>
              </a:rPr>
              <a:t>… </a:t>
            </a:r>
          </a:p>
          <a:p>
            <a:pPr algn="ctr"/>
            <a:r>
              <a:rPr lang="en-US" sz="1800" dirty="0">
                <a:solidFill>
                  <a:schemeClr val="bg1"/>
                </a:solidFill>
              </a:rPr>
              <a:t>-Tre </a:t>
            </a:r>
            <a:r>
              <a:rPr lang="en-US" sz="1800" dirty="0" err="1">
                <a:solidFill>
                  <a:schemeClr val="bg1"/>
                </a:solidFill>
              </a:rPr>
              <a:t>Puckar</a:t>
            </a:r>
            <a:r>
              <a:rPr lang="en-US" sz="1800" dirty="0">
                <a:solidFill>
                  <a:schemeClr val="bg1"/>
                </a:solidFill>
              </a:rPr>
              <a:t> . </a:t>
            </a:r>
            <a:r>
              <a:rPr lang="en-US" sz="1800" dirty="0" err="1">
                <a:solidFill>
                  <a:schemeClr val="bg1"/>
                </a:solidFill>
              </a:rPr>
              <a:t>Ishockeyns</a:t>
            </a:r>
            <a:r>
              <a:rPr lang="en-US" sz="1800" dirty="0">
                <a:solidFill>
                  <a:schemeClr val="bg1"/>
                </a:solidFill>
              </a:rPr>
              <a:t> </a:t>
            </a:r>
            <a:r>
              <a:rPr lang="en-US" sz="1800" dirty="0" err="1">
                <a:solidFill>
                  <a:schemeClr val="bg1"/>
                </a:solidFill>
              </a:rPr>
              <a:t>väg</a:t>
            </a:r>
            <a:r>
              <a:rPr lang="en-US" sz="1800" dirty="0">
                <a:solidFill>
                  <a:schemeClr val="bg1"/>
                </a:solidFill>
              </a:rPr>
              <a:t> </a:t>
            </a:r>
            <a:r>
              <a:rPr lang="en-US" sz="1800" dirty="0" err="1">
                <a:solidFill>
                  <a:schemeClr val="bg1"/>
                </a:solidFill>
              </a:rPr>
              <a:t>genom</a:t>
            </a:r>
            <a:r>
              <a:rPr lang="en-US" sz="1800" dirty="0">
                <a:solidFill>
                  <a:schemeClr val="bg1"/>
                </a:solidFill>
              </a:rPr>
              <a:t> </a:t>
            </a:r>
            <a:r>
              <a:rPr lang="en-US" sz="1800" dirty="0" err="1">
                <a:solidFill>
                  <a:schemeClr val="bg1"/>
                </a:solidFill>
              </a:rPr>
              <a:t>och</a:t>
            </a:r>
            <a:r>
              <a:rPr lang="en-US" sz="1800" dirty="0">
                <a:solidFill>
                  <a:schemeClr val="bg1"/>
                </a:solidFill>
              </a:rPr>
              <a:t> </a:t>
            </a:r>
            <a:r>
              <a:rPr lang="en-US" sz="1800" dirty="0" err="1">
                <a:solidFill>
                  <a:schemeClr val="bg1"/>
                </a:solidFill>
              </a:rPr>
              <a:t>ur</a:t>
            </a:r>
            <a:r>
              <a:rPr lang="en-US" sz="1800" dirty="0">
                <a:solidFill>
                  <a:schemeClr val="bg1"/>
                </a:solidFill>
              </a:rPr>
              <a:t> </a:t>
            </a:r>
            <a:r>
              <a:rPr lang="en-US" sz="1800" dirty="0" err="1">
                <a:solidFill>
                  <a:schemeClr val="bg1"/>
                </a:solidFill>
              </a:rPr>
              <a:t>pandemin</a:t>
            </a:r>
            <a:endParaRPr lang="en-US" sz="1800" dirty="0">
              <a:solidFill>
                <a:schemeClr val="bg1"/>
              </a:solidFill>
            </a:endParaRPr>
          </a:p>
          <a:p>
            <a:pPr algn="ctr"/>
            <a:r>
              <a:rPr lang="en-US" sz="1800" dirty="0">
                <a:solidFill>
                  <a:schemeClr val="bg1"/>
                </a:solidFill>
              </a:rPr>
              <a:t>-</a:t>
            </a:r>
            <a:r>
              <a:rPr lang="en-US" sz="1800" dirty="0" err="1">
                <a:solidFill>
                  <a:schemeClr val="bg1"/>
                </a:solidFill>
              </a:rPr>
              <a:t>Återstart</a:t>
            </a:r>
            <a:r>
              <a:rPr lang="en-US" sz="1800" dirty="0">
                <a:solidFill>
                  <a:schemeClr val="bg1"/>
                </a:solidFill>
              </a:rPr>
              <a:t>-</a:t>
            </a:r>
            <a:r>
              <a:rPr lang="en-US" sz="1800" dirty="0" err="1">
                <a:solidFill>
                  <a:schemeClr val="bg1"/>
                </a:solidFill>
              </a:rPr>
              <a:t>Nystart</a:t>
            </a:r>
            <a:r>
              <a:rPr lang="en-US" sz="1800" dirty="0">
                <a:solidFill>
                  <a:schemeClr val="bg1"/>
                </a:solidFill>
              </a:rPr>
              <a:t>-Ny </a:t>
            </a:r>
            <a:r>
              <a:rPr lang="en-US" sz="1800" dirty="0" err="1">
                <a:solidFill>
                  <a:schemeClr val="bg1"/>
                </a:solidFill>
              </a:rPr>
              <a:t>spelplan</a:t>
            </a:r>
            <a:endParaRPr lang="en-US" sz="1800" dirty="0">
              <a:solidFill>
                <a:schemeClr val="bg1"/>
              </a:solidFill>
            </a:endParaRPr>
          </a:p>
          <a:p>
            <a:pPr marL="285750" indent="-285750" algn="ctr">
              <a:buFontTx/>
              <a:buChar char="-"/>
            </a:pPr>
            <a:r>
              <a:rPr lang="en-US" sz="1800" dirty="0">
                <a:solidFill>
                  <a:schemeClr val="bg1"/>
                </a:solidFill>
              </a:rPr>
              <a:t>Dam- </a:t>
            </a:r>
            <a:r>
              <a:rPr lang="en-US" sz="1800" dirty="0" err="1">
                <a:solidFill>
                  <a:schemeClr val="bg1"/>
                </a:solidFill>
              </a:rPr>
              <a:t>och</a:t>
            </a:r>
            <a:r>
              <a:rPr lang="en-US" sz="1800" dirty="0">
                <a:solidFill>
                  <a:schemeClr val="bg1"/>
                </a:solidFill>
              </a:rPr>
              <a:t> </a:t>
            </a:r>
            <a:r>
              <a:rPr lang="en-US" sz="1800" dirty="0" err="1">
                <a:solidFill>
                  <a:schemeClr val="bg1"/>
                </a:solidFill>
              </a:rPr>
              <a:t>Flicksatsning</a:t>
            </a:r>
            <a:endParaRPr lang="en-US" sz="1800" dirty="0">
              <a:solidFill>
                <a:schemeClr val="bg1"/>
              </a:solidFill>
            </a:endParaRPr>
          </a:p>
          <a:p>
            <a:pPr marL="285750" indent="-285750" algn="ctr">
              <a:buFontTx/>
              <a:buChar char="-"/>
            </a:pPr>
            <a:r>
              <a:rPr lang="en-US" sz="1800" dirty="0" err="1">
                <a:solidFill>
                  <a:schemeClr val="bg1"/>
                </a:solidFill>
              </a:rPr>
              <a:t>Hockeykontoren</a:t>
            </a:r>
            <a:r>
              <a:rPr lang="en-US" sz="1800" dirty="0">
                <a:solidFill>
                  <a:schemeClr val="bg1"/>
                </a:solidFill>
              </a:rPr>
              <a:t> </a:t>
            </a:r>
            <a:r>
              <a:rPr lang="en-US" sz="1800" dirty="0" err="1">
                <a:solidFill>
                  <a:schemeClr val="bg1"/>
                </a:solidFill>
              </a:rPr>
              <a:t>öppnas</a:t>
            </a:r>
            <a:endParaRPr lang="en-US" sz="1800" dirty="0">
              <a:solidFill>
                <a:schemeClr val="bg1"/>
              </a:solidFill>
            </a:endParaRPr>
          </a:p>
          <a:p>
            <a:pPr marL="285750" indent="-285750" algn="ctr">
              <a:buFontTx/>
              <a:buChar char="-"/>
            </a:pPr>
            <a:r>
              <a:rPr lang="en-US" sz="1800" dirty="0" err="1">
                <a:solidFill>
                  <a:schemeClr val="bg1"/>
                </a:solidFill>
              </a:rPr>
              <a:t>Förbundskansliets</a:t>
            </a:r>
            <a:r>
              <a:rPr lang="en-US" sz="1800" dirty="0">
                <a:solidFill>
                  <a:schemeClr val="bg1"/>
                </a:solidFill>
              </a:rPr>
              <a:t> </a:t>
            </a:r>
            <a:r>
              <a:rPr lang="en-US" sz="1800" dirty="0" err="1">
                <a:solidFill>
                  <a:schemeClr val="bg1"/>
                </a:solidFill>
              </a:rPr>
              <a:t>organistion</a:t>
            </a:r>
            <a:r>
              <a:rPr lang="en-US" sz="1800" dirty="0">
                <a:solidFill>
                  <a:schemeClr val="bg1"/>
                </a:solidFill>
              </a:rPr>
              <a:t>  </a:t>
            </a:r>
          </a:p>
          <a:p>
            <a:pPr marL="285750" indent="-285750" algn="ctr">
              <a:buFontTx/>
              <a:buChar char="-"/>
            </a:pPr>
            <a:r>
              <a:rPr lang="en-US" sz="1800" dirty="0">
                <a:solidFill>
                  <a:schemeClr val="bg1"/>
                </a:solidFill>
              </a:rPr>
              <a:t>“</a:t>
            </a:r>
            <a:r>
              <a:rPr lang="en-US" sz="1800" dirty="0" err="1">
                <a:solidFill>
                  <a:schemeClr val="bg1"/>
                </a:solidFill>
              </a:rPr>
              <a:t>Utbildning</a:t>
            </a:r>
            <a:r>
              <a:rPr lang="en-US" sz="1800" dirty="0">
                <a:solidFill>
                  <a:schemeClr val="bg1"/>
                </a:solidFill>
              </a:rPr>
              <a:t> – </a:t>
            </a:r>
            <a:r>
              <a:rPr lang="en-US" sz="1800" dirty="0" err="1">
                <a:solidFill>
                  <a:schemeClr val="bg1"/>
                </a:solidFill>
              </a:rPr>
              <a:t>Utveckling</a:t>
            </a:r>
            <a:r>
              <a:rPr lang="en-US" sz="1800" dirty="0">
                <a:solidFill>
                  <a:schemeClr val="bg1"/>
                </a:solidFill>
              </a:rPr>
              <a:t> </a:t>
            </a:r>
            <a:r>
              <a:rPr lang="en-US" sz="1800" dirty="0" err="1">
                <a:solidFill>
                  <a:schemeClr val="bg1"/>
                </a:solidFill>
              </a:rPr>
              <a:t>nära</a:t>
            </a:r>
            <a:r>
              <a:rPr lang="en-US" sz="1800" dirty="0">
                <a:solidFill>
                  <a:schemeClr val="bg1"/>
                </a:solidFill>
              </a:rPr>
              <a:t> </a:t>
            </a:r>
            <a:r>
              <a:rPr lang="en-US" sz="1800" dirty="0" err="1">
                <a:solidFill>
                  <a:schemeClr val="bg1"/>
                </a:solidFill>
              </a:rPr>
              <a:t>Hockeykontoren</a:t>
            </a:r>
            <a:r>
              <a:rPr lang="en-US" sz="1800" dirty="0">
                <a:solidFill>
                  <a:schemeClr val="bg1"/>
                </a:solidFill>
              </a:rPr>
              <a:t>” </a:t>
            </a:r>
          </a:p>
          <a:p>
            <a:pPr algn="ctr"/>
            <a:endParaRPr lang="en-US" sz="2800" dirty="0">
              <a:solidFill>
                <a:srgbClr val="FFFF00"/>
              </a:solidFill>
            </a:endParaRPr>
          </a:p>
          <a:p>
            <a:pPr algn="ctr"/>
            <a:endParaRPr lang="en-US" sz="2800" dirty="0">
              <a:solidFill>
                <a:srgbClr val="FFFF00"/>
              </a:solidFill>
            </a:endParaRPr>
          </a:p>
          <a:p>
            <a:pPr algn="ctr"/>
            <a:r>
              <a:rPr lang="en-US" sz="2800" dirty="0">
                <a:solidFill>
                  <a:schemeClr val="bg1"/>
                </a:solidFill>
              </a:rPr>
              <a:t>med </a:t>
            </a:r>
            <a:r>
              <a:rPr lang="en-US" sz="2800" dirty="0" err="1">
                <a:solidFill>
                  <a:schemeClr val="bg1"/>
                </a:solidFill>
              </a:rPr>
              <a:t>bl.a</a:t>
            </a:r>
            <a:r>
              <a:rPr lang="en-US" sz="2800" dirty="0">
                <a:solidFill>
                  <a:schemeClr val="bg1"/>
                </a:solidFill>
              </a:rPr>
              <a:t>. </a:t>
            </a:r>
            <a:r>
              <a:rPr lang="en-US" sz="2800" dirty="0" err="1">
                <a:solidFill>
                  <a:schemeClr val="bg1"/>
                </a:solidFill>
              </a:rPr>
              <a:t>förberedande</a:t>
            </a:r>
            <a:r>
              <a:rPr lang="en-US" sz="2800" dirty="0">
                <a:solidFill>
                  <a:schemeClr val="bg1"/>
                </a:solidFill>
              </a:rPr>
              <a:t> </a:t>
            </a:r>
            <a:r>
              <a:rPr lang="en-US" sz="2800" dirty="0" err="1">
                <a:solidFill>
                  <a:schemeClr val="bg1"/>
                </a:solidFill>
              </a:rPr>
              <a:t>behandling</a:t>
            </a:r>
            <a:r>
              <a:rPr lang="en-US" sz="2800" dirty="0">
                <a:solidFill>
                  <a:schemeClr val="bg1"/>
                </a:solidFill>
              </a:rPr>
              <a:t> av </a:t>
            </a:r>
            <a:r>
              <a:rPr lang="en-US" sz="2800" dirty="0" err="1">
                <a:solidFill>
                  <a:schemeClr val="bg1"/>
                </a:solidFill>
              </a:rPr>
              <a:t>motioner</a:t>
            </a:r>
            <a:r>
              <a:rPr lang="en-US" sz="2800" dirty="0">
                <a:solidFill>
                  <a:schemeClr val="bg1"/>
                </a:solidFill>
              </a:rPr>
              <a:t> </a:t>
            </a:r>
            <a:r>
              <a:rPr lang="en-US" sz="2800" dirty="0" err="1">
                <a:solidFill>
                  <a:schemeClr val="bg1"/>
                </a:solidFill>
              </a:rPr>
              <a:t>inför</a:t>
            </a:r>
            <a:endParaRPr lang="en-US" sz="2800" dirty="0">
              <a:solidFill>
                <a:schemeClr val="bg1"/>
              </a:solidFill>
            </a:endParaRPr>
          </a:p>
          <a:p>
            <a:pPr algn="ctr"/>
            <a:r>
              <a:rPr lang="en-US" sz="2800" dirty="0" err="1">
                <a:solidFill>
                  <a:srgbClr val="FFFF00"/>
                </a:solidFill>
              </a:rPr>
              <a:t>Förbundsmötet</a:t>
            </a:r>
            <a:r>
              <a:rPr lang="en-US" sz="2800" dirty="0">
                <a:solidFill>
                  <a:srgbClr val="FFFF00"/>
                </a:solidFill>
              </a:rPr>
              <a:t> 11 </a:t>
            </a:r>
            <a:r>
              <a:rPr lang="en-US" sz="2800" dirty="0" err="1">
                <a:solidFill>
                  <a:srgbClr val="FFFF00"/>
                </a:solidFill>
              </a:rPr>
              <a:t>juni</a:t>
            </a:r>
            <a:r>
              <a:rPr lang="en-US" sz="2800" dirty="0">
                <a:solidFill>
                  <a:srgbClr val="FFFF00"/>
                </a:solidFill>
              </a:rPr>
              <a:t> </a:t>
            </a:r>
          </a:p>
        </p:txBody>
      </p:sp>
      <p:pic>
        <p:nvPicPr>
          <p:cNvPr id="5" name="Platshållare för innehåll 4">
            <a:extLst>
              <a:ext uri="{FF2B5EF4-FFF2-40B4-BE49-F238E27FC236}">
                <a16:creationId xmlns:a16="http://schemas.microsoft.com/office/drawing/2014/main" id="{3B148F49-524C-4306-8FA3-7E9CE77B8227}"/>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62670"/>
          <a:stretch/>
        </p:blipFill>
        <p:spPr>
          <a:xfrm>
            <a:off x="0" y="0"/>
            <a:ext cx="4551363" cy="685800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grpSp>
        <p:nvGrpSpPr>
          <p:cNvPr id="12" name="Group 11">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7" name="Freeform: Shape 12">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13">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193772229"/>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8721891-4D77-42EA-BF4B-880E85C62598}"/>
              </a:ext>
            </a:extLst>
          </p:cNvPr>
          <p:cNvSpPr>
            <a:spLocks noGrp="1"/>
          </p:cNvSpPr>
          <p:nvPr>
            <p:ph type="title"/>
          </p:nvPr>
        </p:nvSpPr>
        <p:spPr>
          <a:xfrm>
            <a:off x="5232400" y="1367673"/>
            <a:ext cx="6124576" cy="2665509"/>
          </a:xfrm>
        </p:spPr>
        <p:txBody>
          <a:bodyPr vert="horz" lIns="91440" tIns="45720" rIns="91440" bIns="45720" rtlCol="0" anchor="b">
            <a:normAutofit/>
          </a:bodyPr>
          <a:lstStyle/>
          <a:p>
            <a:pPr algn="r"/>
            <a:br>
              <a:rPr lang="en-US" sz="4500" b="1">
                <a:solidFill>
                  <a:schemeClr val="bg1"/>
                </a:solidFill>
              </a:rPr>
            </a:br>
            <a:br>
              <a:rPr lang="en-US" sz="4500" b="1">
                <a:solidFill>
                  <a:schemeClr val="bg1"/>
                </a:solidFill>
              </a:rPr>
            </a:br>
            <a:br>
              <a:rPr lang="en-US" sz="4500" b="1">
                <a:solidFill>
                  <a:schemeClr val="bg1"/>
                </a:solidFill>
              </a:rPr>
            </a:br>
            <a:endParaRPr lang="en-US" sz="4500" b="1">
              <a:solidFill>
                <a:schemeClr val="bg1"/>
              </a:solidFill>
            </a:endParaRPr>
          </a:p>
        </p:txBody>
      </p:sp>
      <p:sp>
        <p:nvSpPr>
          <p:cNvPr id="3" name="Platshållare för text 2">
            <a:extLst>
              <a:ext uri="{FF2B5EF4-FFF2-40B4-BE49-F238E27FC236}">
                <a16:creationId xmlns:a16="http://schemas.microsoft.com/office/drawing/2014/main" id="{C928208E-EDBD-4B25-AAE5-408A25DE2924}"/>
              </a:ext>
            </a:extLst>
          </p:cNvPr>
          <p:cNvSpPr>
            <a:spLocks noGrp="1"/>
          </p:cNvSpPr>
          <p:nvPr>
            <p:ph type="body" idx="1"/>
          </p:nvPr>
        </p:nvSpPr>
        <p:spPr>
          <a:xfrm>
            <a:off x="4371971" y="230661"/>
            <a:ext cx="7794624" cy="6079342"/>
          </a:xfrm>
        </p:spPr>
        <p:txBody>
          <a:bodyPr vert="horz" lIns="91440" tIns="45720" rIns="91440" bIns="45720" rtlCol="0">
            <a:noAutofit/>
          </a:bodyPr>
          <a:lstStyle/>
          <a:p>
            <a:pPr algn="ctr"/>
            <a:r>
              <a:rPr lang="en-US" sz="2800" u="sng" dirty="0">
                <a:solidFill>
                  <a:srgbClr val="FFFF00"/>
                </a:solidFill>
              </a:rPr>
              <a:t>SIF </a:t>
            </a:r>
            <a:r>
              <a:rPr lang="en-US" sz="2800" u="sng" dirty="0" err="1">
                <a:solidFill>
                  <a:srgbClr val="FFFF00"/>
                </a:solidFill>
              </a:rPr>
              <a:t>Ordförandekonferensen</a:t>
            </a:r>
            <a:r>
              <a:rPr lang="en-US" sz="2800" u="sng" dirty="0">
                <a:solidFill>
                  <a:srgbClr val="FFFF00"/>
                </a:solidFill>
              </a:rPr>
              <a:t>  16 April</a:t>
            </a:r>
          </a:p>
          <a:p>
            <a:pPr algn="ctr"/>
            <a:r>
              <a:rPr lang="en-US" sz="1800" dirty="0">
                <a:solidFill>
                  <a:srgbClr val="FFFF00"/>
                </a:solidFill>
              </a:rPr>
              <a:t>Cecilia Hager ser </a:t>
            </a:r>
            <a:r>
              <a:rPr lang="en-US" sz="1800" dirty="0" err="1">
                <a:solidFill>
                  <a:srgbClr val="FFFF00"/>
                </a:solidFill>
              </a:rPr>
              <a:t>över</a:t>
            </a:r>
            <a:r>
              <a:rPr lang="en-US" sz="1800" dirty="0">
                <a:solidFill>
                  <a:srgbClr val="FFFF00"/>
                </a:solidFill>
              </a:rPr>
              <a:t> </a:t>
            </a:r>
            <a:r>
              <a:rPr lang="en-US" sz="1800" dirty="0" err="1">
                <a:solidFill>
                  <a:srgbClr val="FFFF00"/>
                </a:solidFill>
              </a:rPr>
              <a:t>stadgarna</a:t>
            </a:r>
            <a:r>
              <a:rPr lang="en-US" sz="1800" dirty="0">
                <a:solidFill>
                  <a:srgbClr val="FFFF00"/>
                </a:solidFill>
              </a:rPr>
              <a:t> </a:t>
            </a:r>
          </a:p>
          <a:p>
            <a:pPr algn="ctr"/>
            <a:r>
              <a:rPr lang="en-US" sz="1800" dirty="0" err="1">
                <a:solidFill>
                  <a:schemeClr val="bg1"/>
                </a:solidFill>
              </a:rPr>
              <a:t>Jämställdhetsperspektiv</a:t>
            </a:r>
            <a:r>
              <a:rPr lang="en-US" sz="1800" dirty="0">
                <a:solidFill>
                  <a:schemeClr val="bg1"/>
                </a:solidFill>
              </a:rPr>
              <a:t> – </a:t>
            </a:r>
          </a:p>
          <a:p>
            <a:pPr algn="ctr"/>
            <a:r>
              <a:rPr lang="en-US" sz="1800" dirty="0">
                <a:solidFill>
                  <a:schemeClr val="bg1"/>
                </a:solidFill>
              </a:rPr>
              <a:t>“</a:t>
            </a:r>
            <a:r>
              <a:rPr lang="en-US" sz="1800" dirty="0" err="1">
                <a:solidFill>
                  <a:schemeClr val="bg1"/>
                </a:solidFill>
              </a:rPr>
              <a:t>Styrelser</a:t>
            </a:r>
            <a:r>
              <a:rPr lang="en-US" sz="1800" dirty="0">
                <a:solidFill>
                  <a:schemeClr val="bg1"/>
                </a:solidFill>
              </a:rPr>
              <a:t> </a:t>
            </a:r>
            <a:r>
              <a:rPr lang="en-US" sz="1800" dirty="0" err="1">
                <a:solidFill>
                  <a:schemeClr val="bg1"/>
                </a:solidFill>
              </a:rPr>
              <a:t>och</a:t>
            </a:r>
            <a:r>
              <a:rPr lang="en-US" sz="1800" dirty="0">
                <a:solidFill>
                  <a:schemeClr val="bg1"/>
                </a:solidFill>
              </a:rPr>
              <a:t> </a:t>
            </a:r>
            <a:r>
              <a:rPr lang="en-US" sz="1800" dirty="0" err="1">
                <a:solidFill>
                  <a:schemeClr val="bg1"/>
                </a:solidFill>
              </a:rPr>
              <a:t>valberedningar</a:t>
            </a:r>
            <a:r>
              <a:rPr lang="en-US" sz="1800" dirty="0">
                <a:solidFill>
                  <a:schemeClr val="bg1"/>
                </a:solidFill>
              </a:rPr>
              <a:t> </a:t>
            </a:r>
            <a:r>
              <a:rPr lang="en-US" sz="1800" dirty="0" err="1">
                <a:solidFill>
                  <a:schemeClr val="bg1"/>
                </a:solidFill>
              </a:rPr>
              <a:t>skall</a:t>
            </a:r>
            <a:r>
              <a:rPr lang="en-US" sz="1800" dirty="0">
                <a:solidFill>
                  <a:schemeClr val="bg1"/>
                </a:solidFill>
              </a:rPr>
              <a:t> </a:t>
            </a:r>
            <a:r>
              <a:rPr lang="en-US" sz="1800" dirty="0" err="1">
                <a:solidFill>
                  <a:schemeClr val="bg1"/>
                </a:solidFill>
              </a:rPr>
              <a:t>bestå</a:t>
            </a:r>
            <a:r>
              <a:rPr lang="en-US" sz="1800" dirty="0">
                <a:solidFill>
                  <a:schemeClr val="bg1"/>
                </a:solidFill>
              </a:rPr>
              <a:t> av “</a:t>
            </a:r>
            <a:r>
              <a:rPr lang="en-US" sz="1800" dirty="0" err="1">
                <a:solidFill>
                  <a:schemeClr val="bg1"/>
                </a:solidFill>
              </a:rPr>
              <a:t>män</a:t>
            </a:r>
            <a:r>
              <a:rPr lang="en-US" sz="1800" dirty="0">
                <a:solidFill>
                  <a:schemeClr val="bg1"/>
                </a:solidFill>
              </a:rPr>
              <a:t> </a:t>
            </a:r>
            <a:r>
              <a:rPr lang="en-US" sz="1800" dirty="0" err="1">
                <a:solidFill>
                  <a:schemeClr val="bg1"/>
                </a:solidFill>
              </a:rPr>
              <a:t>och</a:t>
            </a:r>
            <a:r>
              <a:rPr lang="en-US" sz="1800" dirty="0">
                <a:solidFill>
                  <a:schemeClr val="bg1"/>
                </a:solidFill>
              </a:rPr>
              <a:t> </a:t>
            </a:r>
            <a:r>
              <a:rPr lang="en-US" sz="1800" dirty="0" err="1">
                <a:solidFill>
                  <a:schemeClr val="bg1"/>
                </a:solidFill>
              </a:rPr>
              <a:t>kvinnor</a:t>
            </a:r>
            <a:r>
              <a:rPr lang="en-US" sz="1800" dirty="0">
                <a:solidFill>
                  <a:schemeClr val="bg1"/>
                </a:solidFill>
              </a:rPr>
              <a:t>”</a:t>
            </a:r>
          </a:p>
          <a:p>
            <a:pPr algn="ctr"/>
            <a:r>
              <a:rPr lang="en-US" sz="1800" dirty="0" err="1">
                <a:solidFill>
                  <a:srgbClr val="FFFF00"/>
                </a:solidFill>
              </a:rPr>
              <a:t>Motioner</a:t>
            </a:r>
            <a:endParaRPr lang="en-US" sz="1800" dirty="0">
              <a:solidFill>
                <a:srgbClr val="FFFF00"/>
              </a:solidFill>
            </a:endParaRPr>
          </a:p>
          <a:p>
            <a:pPr algn="ctr"/>
            <a:r>
              <a:rPr lang="en-US" sz="1800" dirty="0">
                <a:solidFill>
                  <a:schemeClr val="bg1"/>
                </a:solidFill>
              </a:rPr>
              <a:t>-HA plats </a:t>
            </a:r>
            <a:r>
              <a:rPr lang="en-US" sz="1800" dirty="0" err="1">
                <a:solidFill>
                  <a:schemeClr val="bg1"/>
                </a:solidFill>
              </a:rPr>
              <a:t>i</a:t>
            </a:r>
            <a:r>
              <a:rPr lang="en-US" sz="1800" dirty="0">
                <a:solidFill>
                  <a:schemeClr val="bg1"/>
                </a:solidFill>
              </a:rPr>
              <a:t> SIF </a:t>
            </a:r>
            <a:r>
              <a:rPr lang="en-US" sz="1800" dirty="0" err="1">
                <a:solidFill>
                  <a:schemeClr val="bg1"/>
                </a:solidFill>
              </a:rPr>
              <a:t>styrelse</a:t>
            </a:r>
            <a:endParaRPr lang="en-US" sz="1800" dirty="0">
              <a:solidFill>
                <a:schemeClr val="bg1"/>
              </a:solidFill>
            </a:endParaRPr>
          </a:p>
          <a:p>
            <a:pPr algn="ctr"/>
            <a:r>
              <a:rPr lang="en-US" sz="1800" dirty="0">
                <a:solidFill>
                  <a:schemeClr val="bg1"/>
                </a:solidFill>
              </a:rPr>
              <a:t>-</a:t>
            </a:r>
            <a:r>
              <a:rPr lang="en-US" sz="1800" dirty="0" err="1">
                <a:solidFill>
                  <a:schemeClr val="bg1"/>
                </a:solidFill>
              </a:rPr>
              <a:t>Röstfördelningen</a:t>
            </a:r>
            <a:r>
              <a:rPr lang="en-US" sz="1800" dirty="0">
                <a:solidFill>
                  <a:schemeClr val="bg1"/>
                </a:solidFill>
              </a:rPr>
              <a:t> – “80 – 20”</a:t>
            </a:r>
          </a:p>
          <a:p>
            <a:pPr algn="ctr"/>
            <a:r>
              <a:rPr lang="en-US" sz="1800" dirty="0">
                <a:solidFill>
                  <a:schemeClr val="bg1"/>
                </a:solidFill>
              </a:rPr>
              <a:t>-</a:t>
            </a:r>
            <a:r>
              <a:rPr lang="en-US" sz="1800" dirty="0" err="1">
                <a:solidFill>
                  <a:schemeClr val="bg1"/>
                </a:solidFill>
              </a:rPr>
              <a:t>Tryggare</a:t>
            </a:r>
            <a:r>
              <a:rPr lang="en-US" sz="1800" dirty="0">
                <a:solidFill>
                  <a:schemeClr val="bg1"/>
                </a:solidFill>
              </a:rPr>
              <a:t> </a:t>
            </a:r>
            <a:r>
              <a:rPr lang="en-US" sz="1800" dirty="0" err="1">
                <a:solidFill>
                  <a:schemeClr val="bg1"/>
                </a:solidFill>
              </a:rPr>
              <a:t>idrottsmiljörer</a:t>
            </a:r>
            <a:endParaRPr lang="en-US" sz="1800" dirty="0">
              <a:solidFill>
                <a:schemeClr val="bg1"/>
              </a:solidFill>
            </a:endParaRPr>
          </a:p>
          <a:p>
            <a:pPr algn="ctr"/>
            <a:r>
              <a:rPr lang="en-US" sz="1800" dirty="0">
                <a:solidFill>
                  <a:schemeClr val="bg1"/>
                </a:solidFill>
              </a:rPr>
              <a:t>-</a:t>
            </a:r>
            <a:r>
              <a:rPr lang="en-US" sz="1800" dirty="0" err="1">
                <a:solidFill>
                  <a:schemeClr val="bg1"/>
                </a:solidFill>
              </a:rPr>
              <a:t>Kraftigt</a:t>
            </a:r>
            <a:r>
              <a:rPr lang="en-US" sz="1800" dirty="0">
                <a:solidFill>
                  <a:schemeClr val="bg1"/>
                </a:solidFill>
              </a:rPr>
              <a:t> </a:t>
            </a:r>
            <a:r>
              <a:rPr lang="en-US" sz="1800" dirty="0" err="1">
                <a:solidFill>
                  <a:schemeClr val="bg1"/>
                </a:solidFill>
              </a:rPr>
              <a:t>förstärkt</a:t>
            </a:r>
            <a:r>
              <a:rPr lang="en-US" sz="1800" dirty="0">
                <a:solidFill>
                  <a:schemeClr val="bg1"/>
                </a:solidFill>
              </a:rPr>
              <a:t> </a:t>
            </a:r>
            <a:r>
              <a:rPr lang="en-US" sz="1800" dirty="0" err="1">
                <a:solidFill>
                  <a:schemeClr val="bg1"/>
                </a:solidFill>
              </a:rPr>
              <a:t>stöd</a:t>
            </a:r>
            <a:r>
              <a:rPr lang="en-US" sz="1800" dirty="0">
                <a:solidFill>
                  <a:schemeClr val="bg1"/>
                </a:solidFill>
              </a:rPr>
              <a:t> till </a:t>
            </a:r>
            <a:r>
              <a:rPr lang="en-US" sz="1800" dirty="0" err="1">
                <a:solidFill>
                  <a:schemeClr val="bg1"/>
                </a:solidFill>
              </a:rPr>
              <a:t>SDF:n</a:t>
            </a:r>
            <a:r>
              <a:rPr lang="en-US" sz="1800" dirty="0">
                <a:solidFill>
                  <a:schemeClr val="bg1"/>
                </a:solidFill>
              </a:rPr>
              <a:t> (</a:t>
            </a:r>
            <a:r>
              <a:rPr lang="en-US" sz="1800" dirty="0" err="1">
                <a:solidFill>
                  <a:schemeClr val="bg1"/>
                </a:solidFill>
              </a:rPr>
              <a:t>inför</a:t>
            </a:r>
            <a:r>
              <a:rPr lang="en-US" sz="1800" dirty="0">
                <a:solidFill>
                  <a:schemeClr val="bg1"/>
                </a:solidFill>
              </a:rPr>
              <a:t> RIM)</a:t>
            </a:r>
          </a:p>
          <a:p>
            <a:pPr algn="ctr"/>
            <a:r>
              <a:rPr lang="en-US" sz="1800" dirty="0">
                <a:solidFill>
                  <a:schemeClr val="bg1"/>
                </a:solidFill>
              </a:rPr>
              <a:t>-”</a:t>
            </a:r>
            <a:r>
              <a:rPr lang="en-US" sz="1800" dirty="0" err="1">
                <a:solidFill>
                  <a:schemeClr val="bg1"/>
                </a:solidFill>
              </a:rPr>
              <a:t>ordentlig</a:t>
            </a:r>
            <a:r>
              <a:rPr lang="en-US" sz="1800" dirty="0">
                <a:solidFill>
                  <a:schemeClr val="bg1"/>
                </a:solidFill>
              </a:rPr>
              <a:t> </a:t>
            </a:r>
            <a:r>
              <a:rPr lang="en-US" sz="1800" dirty="0" err="1">
                <a:solidFill>
                  <a:schemeClr val="bg1"/>
                </a:solidFill>
              </a:rPr>
              <a:t>översyn</a:t>
            </a:r>
            <a:r>
              <a:rPr lang="en-US" sz="1800" dirty="0">
                <a:solidFill>
                  <a:schemeClr val="bg1"/>
                </a:solidFill>
              </a:rPr>
              <a:t> </a:t>
            </a:r>
            <a:r>
              <a:rPr lang="en-US" sz="1800" dirty="0" err="1">
                <a:solidFill>
                  <a:schemeClr val="bg1"/>
                </a:solidFill>
              </a:rPr>
              <a:t>över</a:t>
            </a:r>
            <a:r>
              <a:rPr lang="en-US" sz="1800" dirty="0">
                <a:solidFill>
                  <a:schemeClr val="bg1"/>
                </a:solidFill>
              </a:rPr>
              <a:t> </a:t>
            </a:r>
            <a:r>
              <a:rPr lang="en-US" sz="1800" dirty="0" err="1">
                <a:solidFill>
                  <a:schemeClr val="bg1"/>
                </a:solidFill>
              </a:rPr>
              <a:t>landets</a:t>
            </a:r>
            <a:r>
              <a:rPr lang="en-US" sz="1800" dirty="0">
                <a:solidFill>
                  <a:schemeClr val="bg1"/>
                </a:solidFill>
              </a:rPr>
              <a:t> </a:t>
            </a:r>
            <a:r>
              <a:rPr lang="en-US" sz="1800" dirty="0" err="1">
                <a:solidFill>
                  <a:schemeClr val="bg1"/>
                </a:solidFill>
              </a:rPr>
              <a:t>isytor</a:t>
            </a:r>
            <a:r>
              <a:rPr lang="en-US" sz="1800" dirty="0">
                <a:solidFill>
                  <a:schemeClr val="bg1"/>
                </a:solidFill>
              </a:rPr>
              <a:t>..”</a:t>
            </a:r>
          </a:p>
          <a:p>
            <a:pPr algn="ctr"/>
            <a:r>
              <a:rPr lang="en-US" sz="1800" dirty="0">
                <a:solidFill>
                  <a:schemeClr val="bg1"/>
                </a:solidFill>
              </a:rPr>
              <a:t>-”TV-</a:t>
            </a:r>
            <a:r>
              <a:rPr lang="en-US" sz="1800" dirty="0" err="1">
                <a:solidFill>
                  <a:schemeClr val="bg1"/>
                </a:solidFill>
              </a:rPr>
              <a:t>Pucken</a:t>
            </a:r>
            <a:r>
              <a:rPr lang="en-US" sz="1800" dirty="0">
                <a:solidFill>
                  <a:schemeClr val="bg1"/>
                </a:solidFill>
              </a:rPr>
              <a:t> - SIF / SDF- </a:t>
            </a:r>
            <a:r>
              <a:rPr lang="en-US" sz="1800" dirty="0" err="1">
                <a:solidFill>
                  <a:schemeClr val="bg1"/>
                </a:solidFill>
              </a:rPr>
              <a:t>bl.a</a:t>
            </a:r>
            <a:r>
              <a:rPr lang="en-US" sz="1800" dirty="0">
                <a:solidFill>
                  <a:schemeClr val="bg1"/>
                </a:solidFill>
              </a:rPr>
              <a:t>. </a:t>
            </a:r>
            <a:r>
              <a:rPr lang="en-US" sz="1800" dirty="0" err="1">
                <a:solidFill>
                  <a:schemeClr val="bg1"/>
                </a:solidFill>
              </a:rPr>
              <a:t>ekonomi</a:t>
            </a:r>
            <a:r>
              <a:rPr lang="en-US" sz="1800" dirty="0">
                <a:solidFill>
                  <a:schemeClr val="bg1"/>
                </a:solidFill>
              </a:rPr>
              <a:t> </a:t>
            </a:r>
            <a:r>
              <a:rPr lang="en-US" sz="1800" dirty="0" err="1">
                <a:solidFill>
                  <a:schemeClr val="bg1"/>
                </a:solidFill>
              </a:rPr>
              <a:t>och</a:t>
            </a:r>
            <a:r>
              <a:rPr lang="en-US" sz="1800" dirty="0">
                <a:solidFill>
                  <a:schemeClr val="bg1"/>
                </a:solidFill>
              </a:rPr>
              <a:t> </a:t>
            </a:r>
            <a:r>
              <a:rPr lang="en-US" sz="1800" dirty="0" err="1">
                <a:solidFill>
                  <a:schemeClr val="bg1"/>
                </a:solidFill>
              </a:rPr>
              <a:t>hållbarhet</a:t>
            </a:r>
            <a:r>
              <a:rPr lang="en-US" sz="1800" dirty="0">
                <a:solidFill>
                  <a:schemeClr val="bg1"/>
                </a:solidFill>
              </a:rPr>
              <a:t> </a:t>
            </a:r>
          </a:p>
          <a:p>
            <a:pPr algn="ctr"/>
            <a:r>
              <a:rPr lang="en-US" sz="1800" dirty="0">
                <a:solidFill>
                  <a:srgbClr val="FFFF00"/>
                </a:solidFill>
              </a:rPr>
              <a:t> </a:t>
            </a:r>
            <a:r>
              <a:rPr lang="en-US" sz="1800" dirty="0" err="1">
                <a:solidFill>
                  <a:srgbClr val="FFFF00"/>
                </a:solidFill>
              </a:rPr>
              <a:t>Licensreglerna</a:t>
            </a:r>
            <a:endParaRPr lang="en-US" sz="1800" dirty="0">
              <a:solidFill>
                <a:srgbClr val="FFFF00"/>
              </a:solidFill>
            </a:endParaRPr>
          </a:p>
          <a:p>
            <a:pPr algn="ctr"/>
            <a:r>
              <a:rPr lang="en-US" sz="1800" dirty="0" err="1">
                <a:solidFill>
                  <a:schemeClr val="bg1"/>
                </a:solidFill>
              </a:rPr>
              <a:t>Översyn</a:t>
            </a:r>
            <a:r>
              <a:rPr lang="en-US" sz="1800" dirty="0">
                <a:solidFill>
                  <a:schemeClr val="bg1"/>
                </a:solidFill>
              </a:rPr>
              <a:t> </a:t>
            </a:r>
            <a:r>
              <a:rPr lang="en-US" sz="1800" dirty="0" err="1">
                <a:solidFill>
                  <a:schemeClr val="bg1"/>
                </a:solidFill>
              </a:rPr>
              <a:t>pågår</a:t>
            </a:r>
            <a:r>
              <a:rPr lang="en-US" sz="1800" dirty="0">
                <a:solidFill>
                  <a:schemeClr val="bg1"/>
                </a:solidFill>
              </a:rPr>
              <a:t> – </a:t>
            </a:r>
            <a:r>
              <a:rPr lang="en-US" sz="1800" dirty="0" err="1">
                <a:solidFill>
                  <a:schemeClr val="bg1"/>
                </a:solidFill>
              </a:rPr>
              <a:t>gäller</a:t>
            </a:r>
            <a:r>
              <a:rPr lang="en-US" sz="1800" dirty="0">
                <a:solidFill>
                  <a:schemeClr val="bg1"/>
                </a:solidFill>
              </a:rPr>
              <a:t> SHL, HA </a:t>
            </a:r>
            <a:r>
              <a:rPr lang="en-US" sz="1800" dirty="0" err="1">
                <a:solidFill>
                  <a:schemeClr val="bg1"/>
                </a:solidFill>
              </a:rPr>
              <a:t>och</a:t>
            </a:r>
            <a:r>
              <a:rPr lang="en-US" sz="1800" dirty="0">
                <a:solidFill>
                  <a:schemeClr val="bg1"/>
                </a:solidFill>
              </a:rPr>
              <a:t> HE</a:t>
            </a:r>
          </a:p>
          <a:p>
            <a:pPr algn="ctr"/>
            <a:r>
              <a:rPr lang="en-US" sz="1800" dirty="0">
                <a:solidFill>
                  <a:schemeClr val="bg1"/>
                </a:solidFill>
              </a:rPr>
              <a:t>-”</a:t>
            </a:r>
            <a:r>
              <a:rPr lang="en-US" sz="1800" dirty="0" err="1">
                <a:solidFill>
                  <a:schemeClr val="bg1"/>
                </a:solidFill>
              </a:rPr>
              <a:t>lika</a:t>
            </a:r>
            <a:r>
              <a:rPr lang="en-US" sz="1800" dirty="0">
                <a:solidFill>
                  <a:schemeClr val="bg1"/>
                </a:solidFill>
              </a:rPr>
              <a:t> </a:t>
            </a:r>
            <a:r>
              <a:rPr lang="en-US" sz="1800" dirty="0" err="1">
                <a:solidFill>
                  <a:schemeClr val="bg1"/>
                </a:solidFill>
              </a:rPr>
              <a:t>för</a:t>
            </a:r>
            <a:r>
              <a:rPr lang="en-US" sz="1800" dirty="0">
                <a:solidFill>
                  <a:schemeClr val="bg1"/>
                </a:solidFill>
              </a:rPr>
              <a:t> </a:t>
            </a:r>
            <a:r>
              <a:rPr lang="en-US" sz="1800" dirty="0" err="1">
                <a:solidFill>
                  <a:schemeClr val="bg1"/>
                </a:solidFill>
              </a:rPr>
              <a:t>alla</a:t>
            </a:r>
            <a:r>
              <a:rPr lang="en-US" sz="1800" dirty="0">
                <a:solidFill>
                  <a:schemeClr val="bg1"/>
                </a:solidFill>
              </a:rPr>
              <a:t> </a:t>
            </a:r>
            <a:r>
              <a:rPr lang="en-US" sz="1800" dirty="0" err="1">
                <a:solidFill>
                  <a:schemeClr val="bg1"/>
                </a:solidFill>
              </a:rPr>
              <a:t>ligor</a:t>
            </a:r>
            <a:r>
              <a:rPr lang="en-US" sz="1800" dirty="0">
                <a:solidFill>
                  <a:schemeClr val="bg1"/>
                </a:solidFill>
              </a:rPr>
              <a:t>” – </a:t>
            </a:r>
            <a:r>
              <a:rPr lang="en-US" sz="1800" dirty="0" err="1">
                <a:solidFill>
                  <a:schemeClr val="bg1"/>
                </a:solidFill>
              </a:rPr>
              <a:t>procentsatser</a:t>
            </a:r>
            <a:r>
              <a:rPr lang="en-US" sz="1800" dirty="0">
                <a:solidFill>
                  <a:schemeClr val="bg1"/>
                </a:solidFill>
              </a:rPr>
              <a:t> (</a:t>
            </a:r>
            <a:r>
              <a:rPr lang="en-US" sz="1800" dirty="0" err="1">
                <a:solidFill>
                  <a:schemeClr val="bg1"/>
                </a:solidFill>
              </a:rPr>
              <a:t>eget</a:t>
            </a:r>
            <a:r>
              <a:rPr lang="en-US" sz="1800" dirty="0">
                <a:solidFill>
                  <a:schemeClr val="bg1"/>
                </a:solidFill>
              </a:rPr>
              <a:t> </a:t>
            </a:r>
            <a:r>
              <a:rPr lang="en-US" sz="1800" dirty="0" err="1">
                <a:solidFill>
                  <a:schemeClr val="bg1"/>
                </a:solidFill>
              </a:rPr>
              <a:t>kapital</a:t>
            </a:r>
            <a:r>
              <a:rPr lang="en-US" sz="1800" dirty="0">
                <a:solidFill>
                  <a:schemeClr val="bg1"/>
                </a:solidFill>
              </a:rPr>
              <a:t>/</a:t>
            </a:r>
            <a:r>
              <a:rPr lang="en-US" sz="1800" dirty="0" err="1">
                <a:solidFill>
                  <a:schemeClr val="bg1"/>
                </a:solidFill>
              </a:rPr>
              <a:t>omsättning</a:t>
            </a:r>
            <a:r>
              <a:rPr lang="en-US" sz="1800" dirty="0">
                <a:solidFill>
                  <a:schemeClr val="bg1"/>
                </a:solidFill>
              </a:rPr>
              <a:t>)</a:t>
            </a:r>
          </a:p>
          <a:p>
            <a:pPr algn="ctr"/>
            <a:endParaRPr lang="en-US" sz="1800" dirty="0">
              <a:solidFill>
                <a:schemeClr val="bg1"/>
              </a:solidFill>
            </a:endParaRPr>
          </a:p>
          <a:p>
            <a:pPr algn="ctr"/>
            <a:r>
              <a:rPr lang="en-US" sz="2000" dirty="0" err="1">
                <a:solidFill>
                  <a:srgbClr val="FFFF00"/>
                </a:solidFill>
              </a:rPr>
              <a:t>Förbundsmötet</a:t>
            </a:r>
            <a:r>
              <a:rPr lang="en-US" sz="2000" dirty="0">
                <a:solidFill>
                  <a:srgbClr val="FFFF00"/>
                </a:solidFill>
              </a:rPr>
              <a:t> 11 </a:t>
            </a:r>
            <a:r>
              <a:rPr lang="en-US" sz="2000" dirty="0" err="1">
                <a:solidFill>
                  <a:srgbClr val="FFFF00"/>
                </a:solidFill>
              </a:rPr>
              <a:t>juni</a:t>
            </a:r>
            <a:r>
              <a:rPr lang="en-US" sz="2000" dirty="0">
                <a:solidFill>
                  <a:srgbClr val="FFFF00"/>
                </a:solidFill>
              </a:rPr>
              <a:t>  - </a:t>
            </a:r>
            <a:r>
              <a:rPr lang="en-US" sz="1600" dirty="0">
                <a:solidFill>
                  <a:schemeClr val="bg1"/>
                </a:solidFill>
              </a:rPr>
              <a:t>10.00-13.00 </a:t>
            </a:r>
            <a:r>
              <a:rPr lang="en-US" sz="1600" dirty="0" err="1">
                <a:solidFill>
                  <a:schemeClr val="bg1"/>
                </a:solidFill>
              </a:rPr>
              <a:t>digitalt</a:t>
            </a:r>
            <a:endParaRPr lang="en-US" sz="1600" dirty="0">
              <a:solidFill>
                <a:schemeClr val="bg1"/>
              </a:solidFill>
            </a:endParaRPr>
          </a:p>
        </p:txBody>
      </p:sp>
      <p:pic>
        <p:nvPicPr>
          <p:cNvPr id="5" name="Platshållare för innehåll 4">
            <a:extLst>
              <a:ext uri="{FF2B5EF4-FFF2-40B4-BE49-F238E27FC236}">
                <a16:creationId xmlns:a16="http://schemas.microsoft.com/office/drawing/2014/main" id="{3B148F49-524C-4306-8FA3-7E9CE77B8227}"/>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62670"/>
          <a:stretch/>
        </p:blipFill>
        <p:spPr>
          <a:xfrm>
            <a:off x="0" y="-2"/>
            <a:ext cx="4551363" cy="685800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grpSp>
        <p:nvGrpSpPr>
          <p:cNvPr id="12" name="Group 11">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7" name="Freeform: Shape 12">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13">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425326494"/>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5C0C4DD8-6574-4B50-9C5C-AE5C9EE63C92}"/>
              </a:ext>
            </a:extLst>
          </p:cNvPr>
          <p:cNvSpPr>
            <a:spLocks noGrp="1"/>
          </p:cNvSpPr>
          <p:nvPr>
            <p:ph type="title"/>
          </p:nvPr>
        </p:nvSpPr>
        <p:spPr>
          <a:xfrm>
            <a:off x="5173362" y="214184"/>
            <a:ext cx="6370830" cy="7026875"/>
          </a:xfrm>
        </p:spPr>
        <p:txBody>
          <a:bodyPr vert="horz" lIns="91440" tIns="45720" rIns="91440" bIns="45720" rtlCol="0" anchor="b">
            <a:normAutofit/>
          </a:bodyPr>
          <a:lstStyle/>
          <a:p>
            <a:pPr algn="ctr"/>
            <a:r>
              <a:rPr lang="en-US" sz="4000" b="1" dirty="0" err="1">
                <a:solidFill>
                  <a:srgbClr val="FFFF00"/>
                </a:solidFill>
              </a:rPr>
              <a:t>Årsmöte</a:t>
            </a:r>
            <a:r>
              <a:rPr lang="en-US" sz="4000" b="1" dirty="0">
                <a:solidFill>
                  <a:srgbClr val="FFFF00"/>
                </a:solidFill>
              </a:rPr>
              <a:t> 2021</a:t>
            </a:r>
            <a:br>
              <a:rPr lang="en-US" sz="3600" dirty="0">
                <a:solidFill>
                  <a:schemeClr val="bg1"/>
                </a:solidFill>
              </a:rPr>
            </a:br>
            <a:r>
              <a:rPr lang="en-US" sz="3600" b="1" dirty="0">
                <a:solidFill>
                  <a:srgbClr val="FFFF00"/>
                </a:solidFill>
              </a:rPr>
              <a:t>5 </a:t>
            </a:r>
            <a:r>
              <a:rPr lang="en-US" sz="3600" b="1" dirty="0" err="1">
                <a:solidFill>
                  <a:srgbClr val="FFFF00"/>
                </a:solidFill>
              </a:rPr>
              <a:t>juni</a:t>
            </a:r>
            <a:r>
              <a:rPr lang="en-US" sz="3600" b="1" dirty="0">
                <a:solidFill>
                  <a:srgbClr val="FFFF00"/>
                </a:solidFill>
              </a:rPr>
              <a:t> 2021 ,kl 10.00</a:t>
            </a:r>
            <a:br>
              <a:rPr lang="en-US" sz="2400" dirty="0">
                <a:solidFill>
                  <a:schemeClr val="bg1"/>
                </a:solidFill>
              </a:rPr>
            </a:br>
            <a:r>
              <a:rPr lang="en-US" sz="2400" b="1" dirty="0">
                <a:solidFill>
                  <a:srgbClr val="FFFF00"/>
                </a:solidFill>
              </a:rPr>
              <a:t>Digital</a:t>
            </a:r>
            <a:r>
              <a:rPr lang="en-US" sz="2400" dirty="0">
                <a:solidFill>
                  <a:schemeClr val="bg1"/>
                </a:solidFill>
              </a:rPr>
              <a:t> </a:t>
            </a:r>
            <a:r>
              <a:rPr lang="en-US" sz="1600" dirty="0">
                <a:solidFill>
                  <a:schemeClr val="bg1"/>
                </a:solidFill>
              </a:rPr>
              <a:t>(om </a:t>
            </a:r>
            <a:r>
              <a:rPr lang="en-US" sz="1600" dirty="0" err="1">
                <a:solidFill>
                  <a:schemeClr val="bg1"/>
                </a:solidFill>
              </a:rPr>
              <a:t>ingen</a:t>
            </a:r>
            <a:r>
              <a:rPr lang="en-US" sz="1600" dirty="0">
                <a:solidFill>
                  <a:schemeClr val="bg1"/>
                </a:solidFill>
              </a:rPr>
              <a:t> </a:t>
            </a:r>
            <a:r>
              <a:rPr lang="en-US" sz="1600" dirty="0" err="1">
                <a:solidFill>
                  <a:schemeClr val="bg1"/>
                </a:solidFill>
              </a:rPr>
              <a:t>förändring</a:t>
            </a:r>
            <a:r>
              <a:rPr lang="en-US" sz="1600" dirty="0">
                <a:solidFill>
                  <a:schemeClr val="bg1"/>
                </a:solidFill>
              </a:rPr>
              <a:t> </a:t>
            </a:r>
            <a:r>
              <a:rPr lang="en-US" sz="1600" dirty="0" err="1">
                <a:solidFill>
                  <a:schemeClr val="bg1"/>
                </a:solidFill>
              </a:rPr>
              <a:t>sker</a:t>
            </a:r>
            <a:r>
              <a:rPr lang="en-US" sz="1600" dirty="0">
                <a:solidFill>
                  <a:schemeClr val="bg1"/>
                </a:solidFill>
              </a:rPr>
              <a:t> </a:t>
            </a:r>
            <a:r>
              <a:rPr lang="en-US" sz="1600" dirty="0" err="1">
                <a:solidFill>
                  <a:schemeClr val="bg1"/>
                </a:solidFill>
              </a:rPr>
              <a:t>i</a:t>
            </a:r>
            <a:r>
              <a:rPr lang="en-US" sz="1600" dirty="0">
                <a:solidFill>
                  <a:schemeClr val="bg1"/>
                </a:solidFill>
              </a:rPr>
              <a:t> </a:t>
            </a:r>
            <a:r>
              <a:rPr lang="en-US" sz="1600" dirty="0" err="1">
                <a:solidFill>
                  <a:schemeClr val="bg1"/>
                </a:solidFill>
              </a:rPr>
              <a:t>covidsituationen</a:t>
            </a:r>
            <a:r>
              <a:rPr lang="en-US" sz="1600" dirty="0">
                <a:solidFill>
                  <a:schemeClr val="bg1"/>
                </a:solidFill>
              </a:rPr>
              <a:t>) </a:t>
            </a:r>
            <a:br>
              <a:rPr lang="en-US" sz="1600" dirty="0">
                <a:solidFill>
                  <a:schemeClr val="bg1"/>
                </a:solidFill>
              </a:rPr>
            </a:br>
            <a:br>
              <a:rPr lang="en-US" sz="3600" dirty="0">
                <a:solidFill>
                  <a:schemeClr val="bg1"/>
                </a:solidFill>
              </a:rPr>
            </a:br>
            <a:r>
              <a:rPr lang="en-US" sz="2400" dirty="0" err="1">
                <a:solidFill>
                  <a:srgbClr val="FFFF00"/>
                </a:solidFill>
              </a:rPr>
              <a:t>Motioner</a:t>
            </a:r>
            <a:r>
              <a:rPr lang="en-US" sz="2400" dirty="0">
                <a:solidFill>
                  <a:srgbClr val="FFFF00"/>
                </a:solidFill>
              </a:rPr>
              <a:t>/</a:t>
            </a:r>
            <a:r>
              <a:rPr lang="en-US" sz="2400" dirty="0" err="1">
                <a:solidFill>
                  <a:srgbClr val="FFFF00"/>
                </a:solidFill>
              </a:rPr>
              <a:t>Förslag</a:t>
            </a:r>
            <a:r>
              <a:rPr lang="en-US" sz="2400" dirty="0">
                <a:solidFill>
                  <a:srgbClr val="FFFF00"/>
                </a:solidFill>
              </a:rPr>
              <a:t> till </a:t>
            </a:r>
            <a:r>
              <a:rPr lang="en-US" sz="2400" dirty="0" err="1">
                <a:solidFill>
                  <a:srgbClr val="FFFF00"/>
                </a:solidFill>
              </a:rPr>
              <a:t>årsmötet</a:t>
            </a:r>
            <a:r>
              <a:rPr lang="en-US" sz="2400" dirty="0">
                <a:solidFill>
                  <a:srgbClr val="FFFF00"/>
                </a:solidFill>
              </a:rPr>
              <a:t> </a:t>
            </a:r>
            <a:r>
              <a:rPr lang="en-US" sz="2400" dirty="0" err="1">
                <a:solidFill>
                  <a:srgbClr val="FFFF00"/>
                </a:solidFill>
              </a:rPr>
              <a:t>senast</a:t>
            </a:r>
            <a:r>
              <a:rPr lang="en-US" sz="2400" dirty="0">
                <a:solidFill>
                  <a:srgbClr val="FFFF00"/>
                </a:solidFill>
              </a:rPr>
              <a:t> 5 </a:t>
            </a:r>
            <a:r>
              <a:rPr lang="en-US" sz="2400" dirty="0" err="1">
                <a:solidFill>
                  <a:srgbClr val="FFFF00"/>
                </a:solidFill>
              </a:rPr>
              <a:t>maj</a:t>
            </a:r>
            <a:br>
              <a:rPr lang="en-US" sz="2400" dirty="0">
                <a:solidFill>
                  <a:schemeClr val="bg1"/>
                </a:solidFill>
              </a:rPr>
            </a:br>
            <a:br>
              <a:rPr lang="en-US" sz="2400" dirty="0">
                <a:solidFill>
                  <a:schemeClr val="bg1"/>
                </a:solidFill>
              </a:rPr>
            </a:br>
            <a:r>
              <a:rPr lang="en-US" sz="2400" dirty="0" err="1">
                <a:solidFill>
                  <a:srgbClr val="FFFF00"/>
                </a:solidFill>
              </a:rPr>
              <a:t>Ledamöter</a:t>
            </a:r>
            <a:r>
              <a:rPr lang="en-US" sz="2400" dirty="0">
                <a:solidFill>
                  <a:srgbClr val="FFFF00"/>
                </a:solidFill>
              </a:rPr>
              <a:t> vars </a:t>
            </a:r>
            <a:r>
              <a:rPr lang="en-US" sz="2400" dirty="0" err="1">
                <a:solidFill>
                  <a:srgbClr val="FFFF00"/>
                </a:solidFill>
              </a:rPr>
              <a:t>mandatstid</a:t>
            </a:r>
            <a:r>
              <a:rPr lang="en-US" sz="2400" dirty="0">
                <a:solidFill>
                  <a:srgbClr val="FFFF00"/>
                </a:solidFill>
              </a:rPr>
              <a:t> </a:t>
            </a:r>
            <a:r>
              <a:rPr lang="en-US" sz="2400" dirty="0" err="1">
                <a:solidFill>
                  <a:srgbClr val="FFFF00"/>
                </a:solidFill>
              </a:rPr>
              <a:t>går</a:t>
            </a:r>
            <a:r>
              <a:rPr lang="en-US" sz="2400" dirty="0">
                <a:solidFill>
                  <a:srgbClr val="FFFF00"/>
                </a:solidFill>
              </a:rPr>
              <a:t> </a:t>
            </a:r>
            <a:r>
              <a:rPr lang="en-US" sz="2400" dirty="0" err="1">
                <a:solidFill>
                  <a:srgbClr val="FFFF00"/>
                </a:solidFill>
              </a:rPr>
              <a:t>ut</a:t>
            </a:r>
            <a:r>
              <a:rPr lang="en-US" sz="2400" dirty="0">
                <a:solidFill>
                  <a:srgbClr val="FFFF00"/>
                </a:solidFill>
              </a:rPr>
              <a:t>:</a:t>
            </a:r>
            <a:br>
              <a:rPr lang="en-US" sz="2400" dirty="0">
                <a:solidFill>
                  <a:srgbClr val="FFFF00"/>
                </a:solidFill>
              </a:rPr>
            </a:br>
            <a:br>
              <a:rPr lang="en-US" sz="2700" dirty="0">
                <a:solidFill>
                  <a:schemeClr val="bg1"/>
                </a:solidFill>
              </a:rPr>
            </a:br>
            <a:r>
              <a:rPr lang="en-US" sz="2700" dirty="0">
                <a:solidFill>
                  <a:schemeClr val="bg1"/>
                </a:solidFill>
              </a:rPr>
              <a:t>  </a:t>
            </a:r>
            <a:r>
              <a:rPr lang="en-US" sz="2400" dirty="0">
                <a:solidFill>
                  <a:schemeClr val="bg1"/>
                </a:solidFill>
              </a:rPr>
              <a:t>Rolf Rickmo (</a:t>
            </a:r>
            <a:r>
              <a:rPr lang="en-US" sz="2400" dirty="0" err="1">
                <a:solidFill>
                  <a:schemeClr val="bg1"/>
                </a:solidFill>
              </a:rPr>
              <a:t>ordf</a:t>
            </a:r>
            <a:r>
              <a:rPr lang="en-US" sz="2400" dirty="0">
                <a:solidFill>
                  <a:schemeClr val="bg1"/>
                </a:solidFill>
              </a:rPr>
              <a:t>. 1 </a:t>
            </a:r>
            <a:r>
              <a:rPr lang="en-US" sz="2400" dirty="0" err="1">
                <a:solidFill>
                  <a:schemeClr val="bg1"/>
                </a:solidFill>
              </a:rPr>
              <a:t>år</a:t>
            </a:r>
            <a:r>
              <a:rPr lang="en-US" sz="2400" dirty="0">
                <a:solidFill>
                  <a:schemeClr val="bg1"/>
                </a:solidFill>
              </a:rPr>
              <a:t>)</a:t>
            </a:r>
            <a:br>
              <a:rPr lang="en-US" sz="2400" dirty="0">
                <a:solidFill>
                  <a:schemeClr val="bg1"/>
                </a:solidFill>
              </a:rPr>
            </a:br>
            <a:r>
              <a:rPr lang="en-US" sz="2400" dirty="0">
                <a:solidFill>
                  <a:schemeClr val="bg1"/>
                </a:solidFill>
              </a:rPr>
              <a:t>Jan Eljas (</a:t>
            </a:r>
            <a:r>
              <a:rPr lang="en-US" sz="2400" dirty="0" err="1">
                <a:solidFill>
                  <a:schemeClr val="bg1"/>
                </a:solidFill>
              </a:rPr>
              <a:t>Utveckling</a:t>
            </a:r>
            <a:r>
              <a:rPr lang="en-US" sz="2400" dirty="0">
                <a:solidFill>
                  <a:schemeClr val="bg1"/>
                </a:solidFill>
              </a:rPr>
              <a:t>)</a:t>
            </a:r>
            <a:br>
              <a:rPr lang="en-US" sz="2400" dirty="0">
                <a:solidFill>
                  <a:schemeClr val="bg1"/>
                </a:solidFill>
              </a:rPr>
            </a:br>
            <a:r>
              <a:rPr lang="en-US" sz="2400" dirty="0">
                <a:solidFill>
                  <a:schemeClr val="bg1"/>
                </a:solidFill>
              </a:rPr>
              <a:t>   Jyrki Sivenius  (Tävling)</a:t>
            </a:r>
            <a:br>
              <a:rPr lang="en-US" sz="2400" dirty="0">
                <a:solidFill>
                  <a:schemeClr val="bg1"/>
                </a:solidFill>
              </a:rPr>
            </a:br>
            <a:r>
              <a:rPr lang="en-US" sz="2400" dirty="0">
                <a:solidFill>
                  <a:schemeClr val="bg1"/>
                </a:solidFill>
              </a:rPr>
              <a:t>        Conny Midér (</a:t>
            </a:r>
            <a:r>
              <a:rPr lang="en-US" sz="2400" dirty="0" err="1">
                <a:solidFill>
                  <a:schemeClr val="bg1"/>
                </a:solidFill>
              </a:rPr>
              <a:t>Funktionär</a:t>
            </a:r>
            <a:r>
              <a:rPr lang="en-US" sz="2400" dirty="0">
                <a:solidFill>
                  <a:schemeClr val="bg1"/>
                </a:solidFill>
              </a:rPr>
              <a:t>)</a:t>
            </a:r>
            <a:br>
              <a:rPr lang="en-US" sz="2400" dirty="0">
                <a:solidFill>
                  <a:schemeClr val="bg1"/>
                </a:solidFill>
              </a:rPr>
            </a:br>
            <a:r>
              <a:rPr lang="en-US" sz="2400" dirty="0">
                <a:solidFill>
                  <a:schemeClr val="bg1"/>
                </a:solidFill>
              </a:rPr>
              <a:t>              Malin Andersson (</a:t>
            </a:r>
            <a:r>
              <a:rPr lang="en-US" sz="2400" dirty="0" err="1">
                <a:solidFill>
                  <a:schemeClr val="bg1"/>
                </a:solidFill>
              </a:rPr>
              <a:t>Utbildning</a:t>
            </a:r>
            <a:r>
              <a:rPr lang="en-US" sz="2400" dirty="0">
                <a:solidFill>
                  <a:schemeClr val="bg1"/>
                </a:solidFill>
              </a:rPr>
              <a:t>)</a:t>
            </a:r>
            <a:br>
              <a:rPr lang="en-US" sz="2400" dirty="0">
                <a:solidFill>
                  <a:schemeClr val="bg1"/>
                </a:solidFill>
              </a:rPr>
            </a:br>
            <a:br>
              <a:rPr lang="en-US" sz="2400" dirty="0">
                <a:solidFill>
                  <a:schemeClr val="bg1"/>
                </a:solidFill>
              </a:rPr>
            </a:br>
            <a:br>
              <a:rPr lang="en-US" sz="2400" dirty="0">
                <a:solidFill>
                  <a:schemeClr val="bg1"/>
                </a:solidFill>
              </a:rPr>
            </a:br>
            <a:r>
              <a:rPr lang="en-US" sz="2400" dirty="0" err="1">
                <a:solidFill>
                  <a:srgbClr val="00B0F0"/>
                </a:solidFill>
              </a:rPr>
              <a:t>Valberedning</a:t>
            </a:r>
            <a:r>
              <a:rPr lang="en-US" sz="2400" dirty="0">
                <a:solidFill>
                  <a:srgbClr val="00B0F0"/>
                </a:solidFill>
              </a:rPr>
              <a:t>: Rolf Laki, Ann-Christin Östlund-Bäckehag </a:t>
            </a:r>
            <a:r>
              <a:rPr lang="en-US" sz="2400" dirty="0" err="1">
                <a:solidFill>
                  <a:srgbClr val="00B0F0"/>
                </a:solidFill>
              </a:rPr>
              <a:t>och</a:t>
            </a:r>
            <a:r>
              <a:rPr lang="en-US" sz="2400" dirty="0">
                <a:solidFill>
                  <a:srgbClr val="00B0F0"/>
                </a:solidFill>
              </a:rPr>
              <a:t> Lars Lisspers</a:t>
            </a:r>
            <a:br>
              <a:rPr lang="en-US" sz="2400" dirty="0">
                <a:solidFill>
                  <a:schemeClr val="bg1"/>
                </a:solidFill>
              </a:rPr>
            </a:br>
            <a:br>
              <a:rPr lang="en-US" sz="2400" dirty="0">
                <a:solidFill>
                  <a:schemeClr val="bg1"/>
                </a:solidFill>
              </a:rPr>
            </a:br>
            <a:endParaRPr lang="en-US" sz="2400" dirty="0">
              <a:solidFill>
                <a:schemeClr val="bg1"/>
              </a:solidFill>
            </a:endParaRPr>
          </a:p>
        </p:txBody>
      </p:sp>
      <p:pic>
        <p:nvPicPr>
          <p:cNvPr id="5" name="Platshållare för innehåll 4">
            <a:extLst>
              <a:ext uri="{FF2B5EF4-FFF2-40B4-BE49-F238E27FC236}">
                <a16:creationId xmlns:a16="http://schemas.microsoft.com/office/drawing/2014/main" id="{1879AEEB-B930-42F6-83E3-89FB4E661AC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2670"/>
          <a:stretch/>
        </p:blipFill>
        <p:spPr>
          <a:xfrm>
            <a:off x="0"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grpSp>
        <p:nvGrpSpPr>
          <p:cNvPr id="12" name="Group 11">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3" name="Freeform: Shape 12">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40476990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tshållare för innehåll 4">
            <a:extLst>
              <a:ext uri="{FF2B5EF4-FFF2-40B4-BE49-F238E27FC236}">
                <a16:creationId xmlns:a16="http://schemas.microsoft.com/office/drawing/2014/main" id="{C8453C2F-0624-4F89-8840-AA736FCFF5D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3049" y="0"/>
            <a:ext cx="12191999" cy="7059609"/>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394E8BE-92D0-4A05-BB7E-A2D1213E970B}"/>
              </a:ext>
            </a:extLst>
          </p:cNvPr>
          <p:cNvSpPr>
            <a:spLocks noGrp="1"/>
          </p:cNvSpPr>
          <p:nvPr>
            <p:ph type="title"/>
          </p:nvPr>
        </p:nvSpPr>
        <p:spPr>
          <a:xfrm>
            <a:off x="313039" y="90617"/>
            <a:ext cx="9844216" cy="7391400"/>
          </a:xfrm>
          <a:effectLst>
            <a:outerShdw blurRad="50800" dist="38100" dir="2700000" algn="tl" rotWithShape="0">
              <a:prstClr val="black">
                <a:alpha val="40000"/>
              </a:prstClr>
            </a:outerShdw>
          </a:effectLst>
        </p:spPr>
        <p:txBody>
          <a:bodyPr vert="horz" lIns="91440" tIns="45720" rIns="91440" bIns="45720" rtlCol="0" anchor="b">
            <a:noAutofit/>
          </a:bodyPr>
          <a:lstStyle/>
          <a:p>
            <a:r>
              <a:rPr lang="en-US" sz="3600" dirty="0">
                <a:solidFill>
                  <a:srgbClr val="FFFFFF"/>
                </a:solidFill>
              </a:rPr>
              <a:t>                                   </a:t>
            </a:r>
            <a:r>
              <a:rPr lang="en-US" sz="2400" dirty="0" err="1">
                <a:solidFill>
                  <a:srgbClr val="FFFFFF"/>
                </a:solidFill>
              </a:rPr>
              <a:t>Dagordning</a:t>
            </a:r>
            <a:br>
              <a:rPr lang="en-US" sz="2400" dirty="0">
                <a:solidFill>
                  <a:srgbClr val="FFFFFF"/>
                </a:solidFill>
              </a:rPr>
            </a:br>
            <a:r>
              <a:rPr lang="en-US" sz="2800" dirty="0">
                <a:solidFill>
                  <a:srgbClr val="FFFFFF"/>
                </a:solidFill>
              </a:rPr>
              <a:t>1.  </a:t>
            </a:r>
            <a:r>
              <a:rPr lang="en-US" sz="2800" dirty="0" err="1">
                <a:solidFill>
                  <a:srgbClr val="FFFFFF"/>
                </a:solidFill>
              </a:rPr>
              <a:t>Inledning</a:t>
            </a:r>
            <a:r>
              <a:rPr lang="en-US" sz="2800" dirty="0">
                <a:solidFill>
                  <a:srgbClr val="FFFFFF"/>
                </a:solidFill>
              </a:rPr>
              <a:t>                                                     RR</a:t>
            </a:r>
            <a:br>
              <a:rPr lang="en-US" sz="2800" dirty="0">
                <a:solidFill>
                  <a:srgbClr val="FFFFFF"/>
                </a:solidFill>
              </a:rPr>
            </a:br>
            <a:r>
              <a:rPr lang="en-US" sz="2800" dirty="0">
                <a:solidFill>
                  <a:srgbClr val="FFFFFF"/>
                </a:solidFill>
              </a:rPr>
              <a:t>2.  </a:t>
            </a:r>
            <a:r>
              <a:rPr lang="en-US" sz="2800" dirty="0" err="1">
                <a:solidFill>
                  <a:srgbClr val="FFFFFF"/>
                </a:solidFill>
              </a:rPr>
              <a:t>Upprop</a:t>
            </a:r>
            <a:r>
              <a:rPr lang="en-US" sz="2800" dirty="0">
                <a:solidFill>
                  <a:srgbClr val="FFFFFF"/>
                </a:solidFill>
              </a:rPr>
              <a:t>                                                        MFA  </a:t>
            </a:r>
            <a:br>
              <a:rPr lang="en-US" sz="2800" dirty="0">
                <a:solidFill>
                  <a:srgbClr val="FFFFFF"/>
                </a:solidFill>
              </a:rPr>
            </a:br>
            <a:r>
              <a:rPr lang="en-US" sz="2800" dirty="0">
                <a:solidFill>
                  <a:srgbClr val="FFFFFF"/>
                </a:solidFill>
              </a:rPr>
              <a:t>3.  Covid-</a:t>
            </a:r>
            <a:r>
              <a:rPr lang="en-US" sz="2800" dirty="0" err="1">
                <a:solidFill>
                  <a:srgbClr val="FFFFFF"/>
                </a:solidFill>
              </a:rPr>
              <a:t>läget</a:t>
            </a:r>
            <a:r>
              <a:rPr lang="en-US" sz="2800" dirty="0">
                <a:solidFill>
                  <a:srgbClr val="FFFFFF"/>
                </a:solidFill>
              </a:rPr>
              <a:t>                                                  RR </a:t>
            </a:r>
            <a:br>
              <a:rPr lang="en-US" sz="2800" dirty="0">
                <a:solidFill>
                  <a:srgbClr val="FFFFFF"/>
                </a:solidFill>
              </a:rPr>
            </a:br>
            <a:r>
              <a:rPr lang="en-US" sz="2800" dirty="0">
                <a:solidFill>
                  <a:srgbClr val="FFFFFF"/>
                </a:solidFill>
              </a:rPr>
              <a:t>4.  </a:t>
            </a:r>
            <a:r>
              <a:rPr lang="en-US" sz="2800" dirty="0" err="1">
                <a:solidFill>
                  <a:srgbClr val="FFFFFF"/>
                </a:solidFill>
              </a:rPr>
              <a:t>Återblick</a:t>
            </a:r>
            <a:r>
              <a:rPr lang="en-US" sz="2800" dirty="0">
                <a:solidFill>
                  <a:srgbClr val="FFFFFF"/>
                </a:solidFill>
              </a:rPr>
              <a:t> </a:t>
            </a:r>
            <a:r>
              <a:rPr lang="en-US" sz="2800" dirty="0" err="1">
                <a:solidFill>
                  <a:srgbClr val="FFFFFF"/>
                </a:solidFill>
              </a:rPr>
              <a:t>på</a:t>
            </a:r>
            <a:r>
              <a:rPr lang="en-US" sz="2800" dirty="0">
                <a:solidFill>
                  <a:srgbClr val="FFFFFF"/>
                </a:solidFill>
              </a:rPr>
              <a:t> </a:t>
            </a:r>
            <a:r>
              <a:rPr lang="en-US" sz="2800" dirty="0" err="1">
                <a:solidFill>
                  <a:srgbClr val="FFFFFF"/>
                </a:solidFill>
              </a:rPr>
              <a:t>förra</a:t>
            </a:r>
            <a:r>
              <a:rPr lang="en-US" sz="2800" dirty="0">
                <a:solidFill>
                  <a:srgbClr val="FFFFFF"/>
                </a:solidFill>
              </a:rPr>
              <a:t> </a:t>
            </a:r>
            <a:r>
              <a:rPr lang="en-US" sz="2800" dirty="0" err="1">
                <a:solidFill>
                  <a:srgbClr val="FFFFFF"/>
                </a:solidFill>
              </a:rPr>
              <a:t>mötet</a:t>
            </a:r>
            <a:r>
              <a:rPr lang="en-US" sz="2800" dirty="0">
                <a:solidFill>
                  <a:srgbClr val="FFFFFF"/>
                </a:solidFill>
              </a:rPr>
              <a:t>                            RR</a:t>
            </a:r>
            <a:br>
              <a:rPr lang="en-US" sz="2800" dirty="0">
                <a:solidFill>
                  <a:srgbClr val="FFFFFF"/>
                </a:solidFill>
              </a:rPr>
            </a:br>
            <a:r>
              <a:rPr lang="en-US" sz="2800" dirty="0">
                <a:solidFill>
                  <a:srgbClr val="FFFFFF"/>
                </a:solidFill>
              </a:rPr>
              <a:t>5.  Tre </a:t>
            </a:r>
            <a:r>
              <a:rPr lang="en-US" sz="2800" dirty="0" err="1">
                <a:solidFill>
                  <a:srgbClr val="FFFFFF"/>
                </a:solidFill>
              </a:rPr>
              <a:t>Puckar</a:t>
            </a:r>
            <a:r>
              <a:rPr lang="en-US" sz="2800" dirty="0">
                <a:solidFill>
                  <a:srgbClr val="FFFFFF"/>
                </a:solidFill>
              </a:rPr>
              <a:t>- SIF:s </a:t>
            </a:r>
            <a:r>
              <a:rPr lang="en-US" sz="2800" dirty="0" err="1">
                <a:solidFill>
                  <a:srgbClr val="FFFFFF"/>
                </a:solidFill>
              </a:rPr>
              <a:t>projekt</a:t>
            </a:r>
            <a:r>
              <a:rPr lang="en-US" sz="2800" dirty="0">
                <a:solidFill>
                  <a:srgbClr val="FFFFFF"/>
                </a:solidFill>
              </a:rPr>
              <a:t> </a:t>
            </a:r>
            <a:r>
              <a:rPr lang="en-US" sz="2800" dirty="0" err="1">
                <a:solidFill>
                  <a:srgbClr val="FFFFFF"/>
                </a:solidFill>
              </a:rPr>
              <a:t>för</a:t>
            </a:r>
            <a:r>
              <a:rPr lang="en-US" sz="2800" dirty="0">
                <a:solidFill>
                  <a:srgbClr val="FFFFFF"/>
                </a:solidFill>
              </a:rPr>
              <a:t> </a:t>
            </a:r>
            <a:r>
              <a:rPr lang="en-US" sz="2800" dirty="0" err="1">
                <a:solidFill>
                  <a:srgbClr val="FFFFFF"/>
                </a:solidFill>
              </a:rPr>
              <a:t>framtiden</a:t>
            </a:r>
            <a:r>
              <a:rPr lang="en-US" sz="2800" dirty="0">
                <a:solidFill>
                  <a:srgbClr val="FFFFFF"/>
                </a:solidFill>
              </a:rPr>
              <a:t>    Anders Larsson</a:t>
            </a:r>
            <a:br>
              <a:rPr lang="en-US" sz="2800" dirty="0">
                <a:solidFill>
                  <a:srgbClr val="FFFFFF"/>
                </a:solidFill>
              </a:rPr>
            </a:br>
            <a:r>
              <a:rPr lang="en-US" sz="2800" dirty="0">
                <a:solidFill>
                  <a:srgbClr val="FFFFFF"/>
                </a:solidFill>
              </a:rPr>
              <a:t>6.  </a:t>
            </a:r>
            <a:r>
              <a:rPr lang="en-US" sz="2800" dirty="0" err="1">
                <a:solidFill>
                  <a:srgbClr val="FFFFFF"/>
                </a:solidFill>
              </a:rPr>
              <a:t>Projektstöd</a:t>
            </a:r>
            <a:r>
              <a:rPr lang="en-US" sz="2800" dirty="0">
                <a:solidFill>
                  <a:srgbClr val="FFFFFF"/>
                </a:solidFill>
              </a:rPr>
              <a:t> RF </a:t>
            </a:r>
            <a:r>
              <a:rPr lang="en-US" sz="2800" dirty="0" err="1">
                <a:solidFill>
                  <a:srgbClr val="FFFFFF"/>
                </a:solidFill>
              </a:rPr>
              <a:t>Skolsamverkan</a:t>
            </a:r>
            <a:r>
              <a:rPr lang="en-US" sz="2800" dirty="0">
                <a:solidFill>
                  <a:srgbClr val="FFFFFF"/>
                </a:solidFill>
              </a:rPr>
              <a:t>                  RR</a:t>
            </a:r>
            <a:br>
              <a:rPr lang="en-US" sz="2800" dirty="0">
                <a:solidFill>
                  <a:srgbClr val="FFFFFF"/>
                </a:solidFill>
              </a:rPr>
            </a:br>
            <a:r>
              <a:rPr lang="en-US" sz="2800" dirty="0">
                <a:solidFill>
                  <a:srgbClr val="FFFFFF"/>
                </a:solidFill>
              </a:rPr>
              <a:t>7.  </a:t>
            </a:r>
            <a:r>
              <a:rPr lang="en-US" sz="2800" dirty="0" err="1">
                <a:solidFill>
                  <a:srgbClr val="FFFFFF"/>
                </a:solidFill>
              </a:rPr>
              <a:t>Samverkan</a:t>
            </a:r>
            <a:r>
              <a:rPr lang="en-US" sz="2800" dirty="0">
                <a:solidFill>
                  <a:srgbClr val="FFFFFF"/>
                </a:solidFill>
              </a:rPr>
              <a:t> RF/SISU-</a:t>
            </a:r>
            <a:r>
              <a:rPr lang="en-US" sz="2800" dirty="0" err="1">
                <a:solidFill>
                  <a:srgbClr val="FFFFFF"/>
                </a:solidFill>
              </a:rPr>
              <a:t>kommuner</a:t>
            </a:r>
            <a:r>
              <a:rPr lang="en-US" sz="2800" dirty="0">
                <a:solidFill>
                  <a:srgbClr val="FFFFFF"/>
                </a:solidFill>
              </a:rPr>
              <a:t>-SDF        RR</a:t>
            </a:r>
            <a:br>
              <a:rPr lang="en-US" sz="2800" dirty="0">
                <a:solidFill>
                  <a:srgbClr val="FFFFFF"/>
                </a:solidFill>
              </a:rPr>
            </a:br>
            <a:r>
              <a:rPr lang="en-US" sz="2800" dirty="0">
                <a:solidFill>
                  <a:srgbClr val="FFFFFF"/>
                </a:solidFill>
              </a:rPr>
              <a:t>8.  RFIV – </a:t>
            </a:r>
            <a:r>
              <a:rPr lang="en-US" sz="2800" dirty="0" err="1">
                <a:solidFill>
                  <a:srgbClr val="FFFFFF"/>
                </a:solidFill>
              </a:rPr>
              <a:t>Hockeykontorsläget</a:t>
            </a:r>
            <a:r>
              <a:rPr lang="en-US" sz="2800" dirty="0">
                <a:solidFill>
                  <a:srgbClr val="FFFFFF"/>
                </a:solidFill>
              </a:rPr>
              <a:t>                        RR</a:t>
            </a:r>
            <a:br>
              <a:rPr lang="en-US" sz="2800" dirty="0">
                <a:solidFill>
                  <a:srgbClr val="FFFFFF"/>
                </a:solidFill>
              </a:rPr>
            </a:br>
            <a:r>
              <a:rPr lang="en-US" sz="2800" dirty="0">
                <a:solidFill>
                  <a:srgbClr val="FFFFFF"/>
                </a:solidFill>
              </a:rPr>
              <a:t>9.  </a:t>
            </a:r>
            <a:r>
              <a:rPr lang="en-US" sz="2800" dirty="0" err="1">
                <a:solidFill>
                  <a:srgbClr val="FFFFFF"/>
                </a:solidFill>
              </a:rPr>
              <a:t>Enkätfrågorna</a:t>
            </a:r>
            <a:r>
              <a:rPr lang="en-US" sz="2800" dirty="0">
                <a:solidFill>
                  <a:srgbClr val="FFFFFF"/>
                </a:solidFill>
              </a:rPr>
              <a:t>   (</a:t>
            </a:r>
            <a:r>
              <a:rPr lang="en-US" sz="2800" dirty="0" err="1">
                <a:solidFill>
                  <a:srgbClr val="FFFFFF"/>
                </a:solidFill>
              </a:rPr>
              <a:t>utsända</a:t>
            </a:r>
            <a:r>
              <a:rPr lang="en-US" sz="2800" dirty="0">
                <a:solidFill>
                  <a:srgbClr val="FFFFFF"/>
                </a:solidFill>
              </a:rPr>
              <a:t>)                          MFA</a:t>
            </a:r>
            <a:br>
              <a:rPr lang="en-US" sz="2800" dirty="0">
                <a:solidFill>
                  <a:srgbClr val="FFFFFF"/>
                </a:solidFill>
              </a:rPr>
            </a:br>
            <a:r>
              <a:rPr lang="en-US" sz="2800" dirty="0">
                <a:solidFill>
                  <a:srgbClr val="FFFFFF"/>
                </a:solidFill>
              </a:rPr>
              <a:t>10. </a:t>
            </a:r>
            <a:r>
              <a:rPr lang="en-US" sz="2800" dirty="0" err="1">
                <a:solidFill>
                  <a:srgbClr val="FFFFFF"/>
                </a:solidFill>
              </a:rPr>
              <a:t>Möte</a:t>
            </a:r>
            <a:r>
              <a:rPr lang="en-US" sz="2800" dirty="0">
                <a:solidFill>
                  <a:srgbClr val="FFFFFF"/>
                </a:solidFill>
              </a:rPr>
              <a:t> med </a:t>
            </a:r>
            <a:r>
              <a:rPr lang="en-US" sz="2800" dirty="0" err="1">
                <a:solidFill>
                  <a:srgbClr val="FFFFFF"/>
                </a:solidFill>
              </a:rPr>
              <a:t>sportsansvariga</a:t>
            </a:r>
            <a:r>
              <a:rPr lang="en-US" sz="2800" dirty="0">
                <a:solidFill>
                  <a:srgbClr val="FFFFFF"/>
                </a:solidFill>
              </a:rPr>
              <a:t>                       JE</a:t>
            </a:r>
            <a:br>
              <a:rPr lang="en-US" sz="2800" dirty="0">
                <a:solidFill>
                  <a:srgbClr val="FFFFFF"/>
                </a:solidFill>
              </a:rPr>
            </a:br>
            <a:r>
              <a:rPr lang="en-US" sz="2800" dirty="0">
                <a:solidFill>
                  <a:srgbClr val="FFFFFF"/>
                </a:solidFill>
              </a:rPr>
              <a:t>11. </a:t>
            </a:r>
            <a:r>
              <a:rPr lang="en-US" sz="2800" dirty="0" err="1">
                <a:solidFill>
                  <a:srgbClr val="FF0000"/>
                </a:solidFill>
              </a:rPr>
              <a:t>Utbildningskommittén</a:t>
            </a:r>
            <a:r>
              <a:rPr lang="en-US" sz="2800" dirty="0">
                <a:solidFill>
                  <a:srgbClr val="FF0000"/>
                </a:solidFill>
              </a:rPr>
              <a:t>    </a:t>
            </a:r>
            <a:r>
              <a:rPr lang="en-US" sz="2800" dirty="0">
                <a:solidFill>
                  <a:srgbClr val="FFFFFF"/>
                </a:solidFill>
              </a:rPr>
              <a:t>                          MA</a:t>
            </a:r>
            <a:br>
              <a:rPr lang="en-US" sz="2800" dirty="0">
                <a:solidFill>
                  <a:srgbClr val="FFFFFF"/>
                </a:solidFill>
              </a:rPr>
            </a:br>
            <a:r>
              <a:rPr lang="en-US" sz="2800" dirty="0">
                <a:solidFill>
                  <a:srgbClr val="FFFFFF"/>
                </a:solidFill>
              </a:rPr>
              <a:t>12. </a:t>
            </a:r>
            <a:r>
              <a:rPr lang="en-US" sz="2800" dirty="0" err="1">
                <a:solidFill>
                  <a:srgbClr val="FFFFFF"/>
                </a:solidFill>
              </a:rPr>
              <a:t>Nationell</a:t>
            </a:r>
            <a:r>
              <a:rPr lang="en-US" sz="2800" dirty="0">
                <a:solidFill>
                  <a:srgbClr val="FFFFFF"/>
                </a:solidFill>
              </a:rPr>
              <a:t> information </a:t>
            </a:r>
            <a:r>
              <a:rPr lang="en-US" sz="2800" dirty="0" err="1">
                <a:solidFill>
                  <a:srgbClr val="FFFFFF"/>
                </a:solidFill>
              </a:rPr>
              <a:t>från</a:t>
            </a:r>
            <a:r>
              <a:rPr lang="en-US" sz="2800" dirty="0">
                <a:solidFill>
                  <a:srgbClr val="FFFFFF"/>
                </a:solidFill>
              </a:rPr>
              <a:t> SIF                  RR</a:t>
            </a:r>
            <a:br>
              <a:rPr lang="en-US" sz="2800" dirty="0">
                <a:solidFill>
                  <a:srgbClr val="FFFFFF"/>
                </a:solidFill>
              </a:rPr>
            </a:br>
            <a:r>
              <a:rPr lang="en-US" sz="2800" dirty="0">
                <a:solidFill>
                  <a:srgbClr val="FFFFFF"/>
                </a:solidFill>
              </a:rPr>
              <a:t>13. </a:t>
            </a:r>
            <a:r>
              <a:rPr lang="en-US" sz="2800" dirty="0" err="1">
                <a:solidFill>
                  <a:srgbClr val="FFFFFF"/>
                </a:solidFill>
              </a:rPr>
              <a:t>Årsmöte</a:t>
            </a:r>
            <a:r>
              <a:rPr lang="en-US" sz="2800" dirty="0">
                <a:solidFill>
                  <a:srgbClr val="FFFFFF"/>
                </a:solidFill>
              </a:rPr>
              <a:t> 2021 – 5 </a:t>
            </a:r>
            <a:r>
              <a:rPr lang="en-US" sz="2800" dirty="0" err="1">
                <a:solidFill>
                  <a:srgbClr val="FFFFFF"/>
                </a:solidFill>
              </a:rPr>
              <a:t>juni</a:t>
            </a:r>
            <a:r>
              <a:rPr lang="en-US" sz="2800" dirty="0">
                <a:solidFill>
                  <a:srgbClr val="FFFFFF"/>
                </a:solidFill>
              </a:rPr>
              <a:t>, kl 10.00               RR   </a:t>
            </a:r>
            <a:br>
              <a:rPr lang="en-US" sz="2800" dirty="0">
                <a:solidFill>
                  <a:srgbClr val="FFFFFF"/>
                </a:solidFill>
              </a:rPr>
            </a:br>
            <a:r>
              <a:rPr lang="en-US" sz="2800" dirty="0">
                <a:solidFill>
                  <a:srgbClr val="FFFFFF"/>
                </a:solidFill>
              </a:rPr>
              <a:t>14. </a:t>
            </a:r>
            <a:r>
              <a:rPr lang="en-US" sz="2800" dirty="0" err="1">
                <a:solidFill>
                  <a:srgbClr val="FFFFFF"/>
                </a:solidFill>
              </a:rPr>
              <a:t>Inkomna</a:t>
            </a:r>
            <a:r>
              <a:rPr lang="en-US" sz="2800" dirty="0">
                <a:solidFill>
                  <a:srgbClr val="FFFFFF"/>
                </a:solidFill>
              </a:rPr>
              <a:t> </a:t>
            </a:r>
            <a:r>
              <a:rPr lang="en-US" sz="2800" dirty="0" err="1">
                <a:solidFill>
                  <a:srgbClr val="FFFFFF"/>
                </a:solidFill>
              </a:rPr>
              <a:t>frågor</a:t>
            </a:r>
            <a:r>
              <a:rPr lang="en-US" sz="2800" dirty="0">
                <a:solidFill>
                  <a:srgbClr val="FFFFFF"/>
                </a:solidFill>
              </a:rPr>
              <a:t> </a:t>
            </a:r>
            <a:br>
              <a:rPr lang="en-US" sz="2800" dirty="0">
                <a:solidFill>
                  <a:srgbClr val="FFFFFF"/>
                </a:solidFill>
              </a:rPr>
            </a:br>
            <a:r>
              <a:rPr lang="en-US" sz="2800" dirty="0">
                <a:solidFill>
                  <a:srgbClr val="FFFFFF"/>
                </a:solidFill>
              </a:rPr>
              <a:t>15. </a:t>
            </a:r>
            <a:r>
              <a:rPr lang="en-US" sz="2800" dirty="0" err="1">
                <a:solidFill>
                  <a:srgbClr val="FFFFFF"/>
                </a:solidFill>
              </a:rPr>
              <a:t>Nytt</a:t>
            </a:r>
            <a:r>
              <a:rPr lang="en-US" sz="2800" dirty="0">
                <a:solidFill>
                  <a:srgbClr val="FFFFFF"/>
                </a:solidFill>
              </a:rPr>
              <a:t> </a:t>
            </a:r>
            <a:r>
              <a:rPr lang="en-US" sz="2800" dirty="0" err="1">
                <a:solidFill>
                  <a:srgbClr val="FFFFFF"/>
                </a:solidFill>
              </a:rPr>
              <a:t>mötesdatum</a:t>
            </a:r>
            <a:r>
              <a:rPr lang="en-US" sz="2800" dirty="0">
                <a:solidFill>
                  <a:srgbClr val="FFFFFF"/>
                </a:solidFill>
              </a:rPr>
              <a:t>                                       RR                                   </a:t>
            </a:r>
            <a:br>
              <a:rPr lang="en-US" sz="2800" dirty="0">
                <a:solidFill>
                  <a:srgbClr val="FFFFFF"/>
                </a:solidFill>
              </a:rPr>
            </a:br>
            <a:r>
              <a:rPr lang="en-US" sz="2800" dirty="0">
                <a:solidFill>
                  <a:srgbClr val="FFFFFF"/>
                </a:solidFill>
              </a:rPr>
              <a:t>16. </a:t>
            </a:r>
            <a:r>
              <a:rPr lang="en-US" sz="2800" dirty="0" err="1">
                <a:solidFill>
                  <a:srgbClr val="FFFFFF"/>
                </a:solidFill>
              </a:rPr>
              <a:t>Avslutning</a:t>
            </a:r>
            <a:r>
              <a:rPr lang="en-US" sz="2800" dirty="0">
                <a:solidFill>
                  <a:srgbClr val="FFFFFF"/>
                </a:solidFill>
              </a:rPr>
              <a:t>                                                  </a:t>
            </a:r>
            <a:r>
              <a:rPr lang="en-US" sz="2800" dirty="0">
                <a:solidFill>
                  <a:srgbClr val="002060"/>
                </a:solidFill>
              </a:rPr>
              <a:t>RR</a:t>
            </a:r>
            <a:br>
              <a:rPr lang="en-US" sz="2800" dirty="0">
                <a:solidFill>
                  <a:srgbClr val="FFFFFF"/>
                </a:solidFill>
              </a:rPr>
            </a:br>
            <a:br>
              <a:rPr lang="en-US" sz="2800" dirty="0">
                <a:solidFill>
                  <a:srgbClr val="FFFFFF"/>
                </a:solidFill>
              </a:rPr>
            </a:br>
            <a:endParaRPr lang="en-US" sz="2800" dirty="0">
              <a:solidFill>
                <a:srgbClr val="FFFFFF"/>
              </a:solidFill>
            </a:endParaRPr>
          </a:p>
        </p:txBody>
      </p:sp>
    </p:spTree>
    <p:extLst>
      <p:ext uri="{BB962C8B-B14F-4D97-AF65-F5344CB8AC3E}">
        <p14:creationId xmlns:p14="http://schemas.microsoft.com/office/powerpoint/2010/main" val="38040993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43418183-6368-4C74-B003-2559A9475B65}"/>
              </a:ext>
            </a:extLst>
          </p:cNvPr>
          <p:cNvSpPr>
            <a:spLocks noGrp="1"/>
          </p:cNvSpPr>
          <p:nvPr>
            <p:ph type="title"/>
          </p:nvPr>
        </p:nvSpPr>
        <p:spPr>
          <a:xfrm>
            <a:off x="5099222" y="790832"/>
            <a:ext cx="6720273" cy="4539049"/>
          </a:xfrm>
        </p:spPr>
        <p:txBody>
          <a:bodyPr vert="horz" lIns="91440" tIns="45720" rIns="91440" bIns="45720" rtlCol="0" anchor="b">
            <a:normAutofit/>
          </a:bodyPr>
          <a:lstStyle/>
          <a:p>
            <a:pPr algn="ctr"/>
            <a:r>
              <a:rPr lang="en-US" sz="4800" b="1" u="sng" dirty="0" err="1">
                <a:solidFill>
                  <a:srgbClr val="FFFF00"/>
                </a:solidFill>
              </a:rPr>
              <a:t>Övriga</a:t>
            </a:r>
            <a:r>
              <a:rPr lang="en-US" sz="4800" b="1" u="sng" dirty="0">
                <a:solidFill>
                  <a:srgbClr val="FFFF00"/>
                </a:solidFill>
              </a:rPr>
              <a:t> </a:t>
            </a:r>
            <a:r>
              <a:rPr lang="en-US" sz="4800" b="1" u="sng" dirty="0" err="1">
                <a:solidFill>
                  <a:srgbClr val="FFFF00"/>
                </a:solidFill>
              </a:rPr>
              <a:t>frågor</a:t>
            </a:r>
            <a:r>
              <a:rPr lang="en-US" sz="4800" b="1" u="sng" dirty="0">
                <a:solidFill>
                  <a:srgbClr val="FFFF00"/>
                </a:solidFill>
              </a:rPr>
              <a:t>?</a:t>
            </a:r>
            <a:br>
              <a:rPr lang="en-US" sz="4800" b="1" u="sng" dirty="0">
                <a:solidFill>
                  <a:srgbClr val="FFFF00"/>
                </a:solidFill>
              </a:rPr>
            </a:br>
            <a:r>
              <a:rPr lang="en-US" sz="2800" dirty="0">
                <a:solidFill>
                  <a:schemeClr val="bg1"/>
                </a:solidFill>
              </a:rPr>
              <a:t>VM </a:t>
            </a:r>
            <a:r>
              <a:rPr lang="en-US" sz="2800" dirty="0" err="1">
                <a:solidFill>
                  <a:schemeClr val="bg1"/>
                </a:solidFill>
              </a:rPr>
              <a:t>herrar</a:t>
            </a:r>
            <a:r>
              <a:rPr lang="en-US" sz="2800" dirty="0">
                <a:solidFill>
                  <a:schemeClr val="bg1"/>
                </a:solidFill>
              </a:rPr>
              <a:t> 18 – </a:t>
            </a:r>
            <a:r>
              <a:rPr lang="en-US" sz="2800" dirty="0" err="1">
                <a:solidFill>
                  <a:schemeClr val="bg1"/>
                </a:solidFill>
              </a:rPr>
              <a:t>sändningar</a:t>
            </a:r>
            <a:r>
              <a:rPr lang="en-US" sz="2800" dirty="0">
                <a:solidFill>
                  <a:schemeClr val="bg1"/>
                </a:solidFill>
              </a:rPr>
              <a:t>?</a:t>
            </a:r>
            <a:br>
              <a:rPr lang="en-US" sz="2800" dirty="0">
                <a:solidFill>
                  <a:schemeClr val="bg1"/>
                </a:solidFill>
              </a:rPr>
            </a:br>
            <a:br>
              <a:rPr lang="en-US" sz="4800" b="1" dirty="0">
                <a:solidFill>
                  <a:srgbClr val="FFFF00"/>
                </a:solidFill>
              </a:rPr>
            </a:br>
            <a:br>
              <a:rPr lang="en-US" sz="3600" dirty="0">
                <a:solidFill>
                  <a:schemeClr val="bg1"/>
                </a:solidFill>
              </a:rPr>
            </a:br>
            <a:br>
              <a:rPr lang="en-US" sz="2800" dirty="0">
                <a:solidFill>
                  <a:schemeClr val="bg1"/>
                </a:solidFill>
              </a:rPr>
            </a:br>
            <a:endParaRPr lang="en-US" sz="3600" dirty="0">
              <a:solidFill>
                <a:schemeClr val="bg1"/>
              </a:solidFill>
            </a:endParaRPr>
          </a:p>
        </p:txBody>
      </p:sp>
      <p:pic>
        <p:nvPicPr>
          <p:cNvPr id="5" name="Platshållare för innehåll 4">
            <a:extLst>
              <a:ext uri="{FF2B5EF4-FFF2-40B4-BE49-F238E27FC236}">
                <a16:creationId xmlns:a16="http://schemas.microsoft.com/office/drawing/2014/main" id="{D599A98F-7A1C-4E84-BC97-77187E9C3A3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2670"/>
          <a:stretch/>
        </p:blipFill>
        <p:spPr>
          <a:xfrm>
            <a:off x="0" y="-2"/>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grpSp>
        <p:nvGrpSpPr>
          <p:cNvPr id="12" name="Group 11">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3" name="Freeform: Shape 12">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527940845"/>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FB581CA2-CB04-4557-873E-6E699849CE87}"/>
              </a:ext>
            </a:extLst>
          </p:cNvPr>
          <p:cNvSpPr>
            <a:spLocks noGrp="1"/>
          </p:cNvSpPr>
          <p:nvPr>
            <p:ph type="title"/>
          </p:nvPr>
        </p:nvSpPr>
        <p:spPr>
          <a:xfrm>
            <a:off x="4978000" y="708454"/>
            <a:ext cx="6582563" cy="6319708"/>
          </a:xfrm>
        </p:spPr>
        <p:txBody>
          <a:bodyPr vert="horz" lIns="91440" tIns="45720" rIns="91440" bIns="45720" rtlCol="0" anchor="b">
            <a:normAutofit fontScale="90000"/>
          </a:bodyPr>
          <a:lstStyle/>
          <a:p>
            <a:pPr algn="ctr"/>
            <a:br>
              <a:rPr lang="en-US" sz="3600" dirty="0">
                <a:solidFill>
                  <a:srgbClr val="FFFF00"/>
                </a:solidFill>
                <a:latin typeface="Arial Black" panose="020B0A04020102020204" pitchFamily="34" charset="0"/>
              </a:rPr>
            </a:br>
            <a:br>
              <a:rPr lang="en-US" sz="3600" dirty="0">
                <a:solidFill>
                  <a:srgbClr val="FFFF00"/>
                </a:solidFill>
                <a:latin typeface="Arial Black" panose="020B0A04020102020204" pitchFamily="34" charset="0"/>
              </a:rPr>
            </a:br>
            <a:br>
              <a:rPr lang="en-US" sz="3600" dirty="0">
                <a:solidFill>
                  <a:srgbClr val="FFFF00"/>
                </a:solidFill>
                <a:latin typeface="Arial Black" panose="020B0A04020102020204" pitchFamily="34" charset="0"/>
              </a:rPr>
            </a:br>
            <a:r>
              <a:rPr lang="en-US" sz="3600" dirty="0" err="1">
                <a:solidFill>
                  <a:srgbClr val="FFFF00"/>
                </a:solidFill>
                <a:latin typeface="Arial Black" panose="020B0A04020102020204" pitchFamily="34" charset="0"/>
              </a:rPr>
              <a:t>Nytt</a:t>
            </a:r>
            <a:r>
              <a:rPr lang="en-US" sz="3600" dirty="0">
                <a:solidFill>
                  <a:srgbClr val="FFFF00"/>
                </a:solidFill>
                <a:latin typeface="Arial Black" panose="020B0A04020102020204" pitchFamily="34" charset="0"/>
              </a:rPr>
              <a:t> </a:t>
            </a:r>
            <a:r>
              <a:rPr lang="en-US" sz="3600" dirty="0" err="1">
                <a:solidFill>
                  <a:srgbClr val="FFFF00"/>
                </a:solidFill>
                <a:latin typeface="Arial Black" panose="020B0A04020102020204" pitchFamily="34" charset="0"/>
              </a:rPr>
              <a:t>mötesdatum</a:t>
            </a:r>
            <a:r>
              <a:rPr lang="en-US" sz="3600" dirty="0">
                <a:solidFill>
                  <a:srgbClr val="FFFF00"/>
                </a:solidFill>
                <a:latin typeface="Arial Black" panose="020B0A04020102020204" pitchFamily="34" charset="0"/>
              </a:rPr>
              <a:t>?</a:t>
            </a:r>
            <a:br>
              <a:rPr lang="en-US" sz="3600" dirty="0">
                <a:solidFill>
                  <a:srgbClr val="FFFF00"/>
                </a:solidFill>
                <a:latin typeface="Arial Black" panose="020B0A04020102020204" pitchFamily="34" charset="0"/>
              </a:rPr>
            </a:br>
            <a:br>
              <a:rPr lang="en-US" sz="3600" dirty="0">
                <a:solidFill>
                  <a:srgbClr val="FFFF00"/>
                </a:solidFill>
                <a:latin typeface="Arial Black" panose="020B0A04020102020204" pitchFamily="34" charset="0"/>
              </a:rPr>
            </a:br>
            <a:r>
              <a:rPr lang="en-US" sz="3600" dirty="0">
                <a:solidFill>
                  <a:srgbClr val="FFFF00"/>
                </a:solidFill>
                <a:latin typeface="Arial Black" panose="020B0A04020102020204" pitchFamily="34" charset="0"/>
              </a:rPr>
              <a:t>Tack </a:t>
            </a:r>
            <a:r>
              <a:rPr lang="en-US" sz="3600" dirty="0" err="1">
                <a:solidFill>
                  <a:srgbClr val="FFFF00"/>
                </a:solidFill>
                <a:latin typeface="Arial Black" panose="020B0A04020102020204" pitchFamily="34" charset="0"/>
              </a:rPr>
              <a:t>för</a:t>
            </a:r>
            <a:r>
              <a:rPr lang="en-US" sz="3600" dirty="0">
                <a:solidFill>
                  <a:srgbClr val="FFFF00"/>
                </a:solidFill>
                <a:latin typeface="Arial Black" panose="020B0A04020102020204" pitchFamily="34" charset="0"/>
              </a:rPr>
              <a:t> </a:t>
            </a:r>
            <a:r>
              <a:rPr lang="en-US" sz="3600" dirty="0" err="1">
                <a:solidFill>
                  <a:srgbClr val="FFFF00"/>
                </a:solidFill>
                <a:latin typeface="Arial Black" panose="020B0A04020102020204" pitchFamily="34" charset="0"/>
              </a:rPr>
              <a:t>att</a:t>
            </a:r>
            <a:r>
              <a:rPr lang="en-US" sz="3600" dirty="0">
                <a:solidFill>
                  <a:srgbClr val="FFFF00"/>
                </a:solidFill>
                <a:latin typeface="Arial Black" panose="020B0A04020102020204" pitchFamily="34" charset="0"/>
              </a:rPr>
              <a:t> Ni tog Er </a:t>
            </a:r>
            <a:r>
              <a:rPr lang="en-US" sz="3600" dirty="0" err="1">
                <a:solidFill>
                  <a:srgbClr val="FFFF00"/>
                </a:solidFill>
                <a:latin typeface="Arial Black" panose="020B0A04020102020204" pitchFamily="34" charset="0"/>
              </a:rPr>
              <a:t>tid</a:t>
            </a:r>
            <a:r>
              <a:rPr lang="en-US" sz="3600" dirty="0">
                <a:solidFill>
                  <a:srgbClr val="FFFF00"/>
                </a:solidFill>
                <a:latin typeface="Arial Black" panose="020B0A04020102020204" pitchFamily="34" charset="0"/>
              </a:rPr>
              <a:t> till </a:t>
            </a:r>
            <a:r>
              <a:rPr lang="en-US" sz="3600" dirty="0" err="1">
                <a:solidFill>
                  <a:srgbClr val="FFFF00"/>
                </a:solidFill>
                <a:latin typeface="Arial Black" panose="020B0A04020102020204" pitchFamily="34" charset="0"/>
              </a:rPr>
              <a:t>att</a:t>
            </a:r>
            <a:r>
              <a:rPr lang="en-US" sz="3600" dirty="0">
                <a:solidFill>
                  <a:srgbClr val="FFFF00"/>
                </a:solidFill>
                <a:latin typeface="Arial Black" panose="020B0A04020102020204" pitchFamily="34" charset="0"/>
              </a:rPr>
              <a:t> </a:t>
            </a:r>
            <a:r>
              <a:rPr lang="en-US" sz="3600" dirty="0" err="1">
                <a:solidFill>
                  <a:srgbClr val="FFFF00"/>
                </a:solidFill>
                <a:latin typeface="Arial Black" panose="020B0A04020102020204" pitchFamily="34" charset="0"/>
              </a:rPr>
              <a:t>också</a:t>
            </a:r>
            <a:r>
              <a:rPr lang="en-US" sz="3600" dirty="0">
                <a:solidFill>
                  <a:srgbClr val="FFFF00"/>
                </a:solidFill>
                <a:latin typeface="Arial Black" panose="020B0A04020102020204" pitchFamily="34" charset="0"/>
              </a:rPr>
              <a:t> delta vid </a:t>
            </a:r>
            <a:r>
              <a:rPr lang="en-US" sz="3600" dirty="0" err="1">
                <a:solidFill>
                  <a:srgbClr val="FFFF00"/>
                </a:solidFill>
                <a:latin typeface="Arial Black" panose="020B0A04020102020204" pitchFamily="34" charset="0"/>
              </a:rPr>
              <a:t>detta</a:t>
            </a:r>
            <a:r>
              <a:rPr lang="en-US" sz="3600" dirty="0">
                <a:solidFill>
                  <a:srgbClr val="FFFF00"/>
                </a:solidFill>
                <a:latin typeface="Arial Black" panose="020B0A04020102020204" pitchFamily="34" charset="0"/>
              </a:rPr>
              <a:t> </a:t>
            </a:r>
            <a:r>
              <a:rPr lang="en-US" sz="3600" dirty="0" err="1">
                <a:solidFill>
                  <a:srgbClr val="FFFF00"/>
                </a:solidFill>
                <a:latin typeface="Arial Black" panose="020B0A04020102020204" pitchFamily="34" charset="0"/>
              </a:rPr>
              <a:t>möte</a:t>
            </a:r>
            <a:r>
              <a:rPr lang="en-US" sz="3600" dirty="0">
                <a:solidFill>
                  <a:srgbClr val="FFFF00"/>
                </a:solidFill>
                <a:latin typeface="Arial Black" panose="020B0A04020102020204" pitchFamily="34" charset="0"/>
              </a:rPr>
              <a:t>!</a:t>
            </a:r>
            <a:br>
              <a:rPr lang="en-US" sz="3600" dirty="0">
                <a:solidFill>
                  <a:srgbClr val="FFFF00"/>
                </a:solidFill>
                <a:latin typeface="Arial Black" panose="020B0A04020102020204" pitchFamily="34" charset="0"/>
              </a:rPr>
            </a:br>
            <a:br>
              <a:rPr lang="en-US" sz="3600" dirty="0">
                <a:solidFill>
                  <a:srgbClr val="FFFF00"/>
                </a:solidFill>
                <a:latin typeface="Arial Black" panose="020B0A04020102020204" pitchFamily="34" charset="0"/>
              </a:rPr>
            </a:br>
            <a:r>
              <a:rPr lang="en-US" sz="2400" dirty="0" err="1">
                <a:solidFill>
                  <a:srgbClr val="FFFF00"/>
                </a:solidFill>
                <a:latin typeface="Arial Black" panose="020B0A04020102020204" pitchFamily="34" charset="0"/>
              </a:rPr>
              <a:t>PP:n</a:t>
            </a:r>
            <a:r>
              <a:rPr lang="en-US" sz="2400" dirty="0">
                <a:solidFill>
                  <a:srgbClr val="FFFF00"/>
                </a:solidFill>
                <a:latin typeface="Arial Black" panose="020B0A04020102020204" pitchFamily="34" charset="0"/>
              </a:rPr>
              <a:t> </a:t>
            </a:r>
            <a:r>
              <a:rPr lang="en-US" sz="2400" dirty="0" err="1">
                <a:solidFill>
                  <a:srgbClr val="FFFF00"/>
                </a:solidFill>
                <a:latin typeface="Arial Black" panose="020B0A04020102020204" pitchFamily="34" charset="0"/>
              </a:rPr>
              <a:t>kan</a:t>
            </a:r>
            <a:r>
              <a:rPr lang="en-US" sz="2400" dirty="0">
                <a:solidFill>
                  <a:srgbClr val="FFFF00"/>
                </a:solidFill>
                <a:latin typeface="Arial Black" panose="020B0A04020102020204" pitchFamily="34" charset="0"/>
              </a:rPr>
              <a:t> </a:t>
            </a:r>
            <a:r>
              <a:rPr lang="en-US" sz="2400" dirty="0" err="1">
                <a:solidFill>
                  <a:srgbClr val="FFFF00"/>
                </a:solidFill>
                <a:latin typeface="Arial Black" panose="020B0A04020102020204" pitchFamily="34" charset="0"/>
              </a:rPr>
              <a:t>skickas</a:t>
            </a:r>
            <a:r>
              <a:rPr lang="en-US" sz="2400" dirty="0">
                <a:solidFill>
                  <a:srgbClr val="FFFF00"/>
                </a:solidFill>
                <a:latin typeface="Arial Black" panose="020B0A04020102020204" pitchFamily="34" charset="0"/>
              </a:rPr>
              <a:t> </a:t>
            </a:r>
            <a:r>
              <a:rPr lang="en-US" sz="2400" dirty="0" err="1">
                <a:solidFill>
                  <a:srgbClr val="FFFF00"/>
                </a:solidFill>
                <a:latin typeface="Arial Black" panose="020B0A04020102020204" pitchFamily="34" charset="0"/>
              </a:rPr>
              <a:t>ut</a:t>
            </a:r>
            <a:r>
              <a:rPr lang="en-US" sz="2400" dirty="0">
                <a:solidFill>
                  <a:srgbClr val="FFFF00"/>
                </a:solidFill>
                <a:latin typeface="Arial Black" panose="020B0A04020102020204" pitchFamily="34" charset="0"/>
              </a:rPr>
              <a:t> till Er!</a:t>
            </a:r>
            <a:br>
              <a:rPr lang="en-US" sz="2400" dirty="0">
                <a:solidFill>
                  <a:srgbClr val="FFFF00"/>
                </a:solidFill>
                <a:latin typeface="Arial Black" panose="020B0A04020102020204" pitchFamily="34" charset="0"/>
              </a:rPr>
            </a:br>
            <a:br>
              <a:rPr lang="en-US" sz="2400" dirty="0">
                <a:solidFill>
                  <a:srgbClr val="FFFF00"/>
                </a:solidFill>
                <a:latin typeface="Arial Black" panose="020B0A04020102020204" pitchFamily="34" charset="0"/>
              </a:rPr>
            </a:br>
            <a:br>
              <a:rPr lang="en-US" sz="2400" dirty="0">
                <a:solidFill>
                  <a:srgbClr val="FFFF00"/>
                </a:solidFill>
                <a:latin typeface="Arial Black" panose="020B0A04020102020204" pitchFamily="34" charset="0"/>
              </a:rPr>
            </a:br>
            <a:br>
              <a:rPr lang="en-US" sz="2400" dirty="0">
                <a:solidFill>
                  <a:srgbClr val="FFFF00"/>
                </a:solidFill>
                <a:latin typeface="Arial Black" panose="020B0A04020102020204" pitchFamily="34" charset="0"/>
              </a:rPr>
            </a:br>
            <a:br>
              <a:rPr lang="en-US" sz="2400" dirty="0">
                <a:solidFill>
                  <a:srgbClr val="FFFF00"/>
                </a:solidFill>
                <a:latin typeface="Arial Black" panose="020B0A04020102020204" pitchFamily="34" charset="0"/>
              </a:rPr>
            </a:br>
            <a:br>
              <a:rPr lang="en-US" sz="2400" dirty="0">
                <a:solidFill>
                  <a:srgbClr val="FFFF00"/>
                </a:solidFill>
                <a:latin typeface="Arial Black" panose="020B0A04020102020204" pitchFamily="34" charset="0"/>
              </a:rPr>
            </a:br>
            <a:br>
              <a:rPr lang="en-US" sz="2400" dirty="0">
                <a:solidFill>
                  <a:srgbClr val="FFFF00"/>
                </a:solidFill>
                <a:latin typeface="Arial Black" panose="020B0A04020102020204" pitchFamily="34" charset="0"/>
              </a:rPr>
            </a:br>
            <a:br>
              <a:rPr lang="en-US" sz="2400" dirty="0">
                <a:solidFill>
                  <a:srgbClr val="FFFF00"/>
                </a:solidFill>
                <a:latin typeface="Arial Black" panose="020B0A04020102020204" pitchFamily="34" charset="0"/>
              </a:rPr>
            </a:br>
            <a:br>
              <a:rPr lang="en-US" sz="2400" dirty="0">
                <a:solidFill>
                  <a:srgbClr val="FFFF00"/>
                </a:solidFill>
                <a:latin typeface="Arial Black" panose="020B0A04020102020204" pitchFamily="34" charset="0"/>
              </a:rPr>
            </a:br>
            <a:endParaRPr lang="en-US" sz="2400" dirty="0">
              <a:solidFill>
                <a:srgbClr val="FFFF00"/>
              </a:solidFill>
              <a:latin typeface="Arial Black" panose="020B0A04020102020204" pitchFamily="34" charset="0"/>
            </a:endParaRPr>
          </a:p>
        </p:txBody>
      </p:sp>
      <p:pic>
        <p:nvPicPr>
          <p:cNvPr id="5" name="Platshållare för innehåll 4">
            <a:extLst>
              <a:ext uri="{FF2B5EF4-FFF2-40B4-BE49-F238E27FC236}">
                <a16:creationId xmlns:a16="http://schemas.microsoft.com/office/drawing/2014/main" id="{3EF116B2-CE4C-4F98-98D6-E4B2B9BB652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2670"/>
          <a:stretch/>
        </p:blipFill>
        <p:spPr>
          <a:xfrm>
            <a:off x="1"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grpSp>
        <p:nvGrpSpPr>
          <p:cNvPr id="12" name="Group 11">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3" name="Freeform: Shape 12">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Bildobjekt 3" descr="Hej Mjau">
            <a:extLst>
              <a:ext uri="{FF2B5EF4-FFF2-40B4-BE49-F238E27FC236}">
                <a16:creationId xmlns:a16="http://schemas.microsoft.com/office/drawing/2014/main" id="{B0C62968-6FD4-4C21-AB72-97EC034E89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610" y="830179"/>
            <a:ext cx="3810000" cy="3810000"/>
          </a:xfrm>
          <a:prstGeom prst="rect">
            <a:avLst/>
          </a:prstGeom>
        </p:spPr>
      </p:pic>
    </p:spTree>
    <p:extLst>
      <p:ext uri="{BB962C8B-B14F-4D97-AF65-F5344CB8AC3E}">
        <p14:creationId xmlns:p14="http://schemas.microsoft.com/office/powerpoint/2010/main" val="249741945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36137905-9134-44D6-8792-A7B87F1D66E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047" y="10"/>
            <a:ext cx="12191999" cy="6857990"/>
          </a:xfrm>
          <a:prstGeom prst="rect">
            <a:avLst/>
          </a:prstGeom>
        </p:spPr>
      </p:pic>
      <p:sp>
        <p:nvSpPr>
          <p:cNvPr id="2" name="Rubrik 1">
            <a:extLst>
              <a:ext uri="{FF2B5EF4-FFF2-40B4-BE49-F238E27FC236}">
                <a16:creationId xmlns:a16="http://schemas.microsoft.com/office/drawing/2014/main" id="{8FB8A5EE-840B-4ABC-9EEB-8D2DB8BA397D}"/>
              </a:ext>
            </a:extLst>
          </p:cNvPr>
          <p:cNvSpPr>
            <a:spLocks noGrp="1"/>
          </p:cNvSpPr>
          <p:nvPr>
            <p:ph type="ctrTitle"/>
          </p:nvPr>
        </p:nvSpPr>
        <p:spPr>
          <a:xfrm>
            <a:off x="397063" y="172995"/>
            <a:ext cx="10501595" cy="6128951"/>
          </a:xfrm>
          <a:effectLst>
            <a:outerShdw blurRad="50800" dist="38100" dir="2700000" algn="tl" rotWithShape="0">
              <a:prstClr val="black">
                <a:alpha val="40000"/>
              </a:prstClr>
            </a:outerShdw>
          </a:effectLst>
        </p:spPr>
        <p:txBody>
          <a:bodyPr>
            <a:normAutofit fontScale="90000"/>
          </a:bodyPr>
          <a:lstStyle/>
          <a:p>
            <a:pPr algn="l"/>
            <a:r>
              <a:rPr lang="sv-SE" sz="2000" b="1" dirty="0">
                <a:solidFill>
                  <a:srgbClr val="FFFF00"/>
                </a:solidFill>
              </a:rPr>
              <a:t>Avesta BK                                            </a:t>
            </a:r>
            <a:r>
              <a:rPr lang="sv-SE" sz="2000" b="1" dirty="0">
                <a:solidFill>
                  <a:schemeClr val="bg1"/>
                </a:solidFill>
              </a:rPr>
              <a:t>Johan Söder</a:t>
            </a:r>
            <a:br>
              <a:rPr lang="sv-SE" sz="2000" b="1" dirty="0">
                <a:solidFill>
                  <a:srgbClr val="FFFF00"/>
                </a:solidFill>
              </a:rPr>
            </a:br>
            <a:r>
              <a:rPr lang="sv-SE" sz="2000" b="1" dirty="0">
                <a:solidFill>
                  <a:srgbClr val="FFFF00"/>
                </a:solidFill>
              </a:rPr>
              <a:t>Björbo IF                                             </a:t>
            </a:r>
            <a:r>
              <a:rPr lang="sv-SE" sz="2000" b="1" dirty="0">
                <a:solidFill>
                  <a:schemeClr val="bg1"/>
                </a:solidFill>
              </a:rPr>
              <a:t>Mikael Hellgren</a:t>
            </a:r>
            <a:br>
              <a:rPr lang="sv-SE" sz="2000" b="1" dirty="0">
                <a:solidFill>
                  <a:srgbClr val="FFFF00"/>
                </a:solidFill>
              </a:rPr>
            </a:br>
            <a:r>
              <a:rPr lang="sv-SE" sz="2000" b="1" dirty="0">
                <a:solidFill>
                  <a:srgbClr val="FFFF00"/>
                </a:solidFill>
              </a:rPr>
              <a:t>Falu IF                                                 </a:t>
            </a:r>
            <a:r>
              <a:rPr lang="sv-SE" sz="2000" b="1" dirty="0">
                <a:solidFill>
                  <a:schemeClr val="bg1"/>
                </a:solidFill>
              </a:rPr>
              <a:t>Conny Tillman</a:t>
            </a:r>
            <a:br>
              <a:rPr lang="sv-SE" sz="2000" b="1" dirty="0">
                <a:solidFill>
                  <a:srgbClr val="FFFF00"/>
                </a:solidFill>
              </a:rPr>
            </a:br>
            <a:r>
              <a:rPr lang="sv-SE" sz="2000" b="1" dirty="0">
                <a:solidFill>
                  <a:srgbClr val="FFFF00"/>
                </a:solidFill>
              </a:rPr>
              <a:t>Falu IF                                                 Martin </a:t>
            </a:r>
            <a:r>
              <a:rPr lang="sv-SE" sz="2000" b="1" dirty="0" err="1">
                <a:solidFill>
                  <a:srgbClr val="FFFF00"/>
                </a:solidFill>
              </a:rPr>
              <a:t>Ogemar</a:t>
            </a:r>
            <a:br>
              <a:rPr lang="sv-SE" sz="2000" b="1" dirty="0">
                <a:solidFill>
                  <a:srgbClr val="FFFF00"/>
                </a:solidFill>
              </a:rPr>
            </a:br>
            <a:r>
              <a:rPr lang="sv-SE" sz="2000" b="1" dirty="0">
                <a:solidFill>
                  <a:srgbClr val="FFFF00"/>
                </a:solidFill>
              </a:rPr>
              <a:t>Hedemora SK                                     Mikael Gråbo</a:t>
            </a:r>
            <a:br>
              <a:rPr lang="sv-SE" sz="2000" b="1" dirty="0">
                <a:solidFill>
                  <a:srgbClr val="FFFF00"/>
                </a:solidFill>
              </a:rPr>
            </a:br>
            <a:r>
              <a:rPr lang="sv-SE" sz="2000" b="1" dirty="0">
                <a:solidFill>
                  <a:srgbClr val="FFFF00"/>
                </a:solidFill>
              </a:rPr>
              <a:t>Leksands IF                                         Ulrika </a:t>
            </a:r>
            <a:r>
              <a:rPr lang="sv-SE" sz="2000" b="1" dirty="0" err="1">
                <a:solidFill>
                  <a:srgbClr val="FFFF00"/>
                </a:solidFill>
              </a:rPr>
              <a:t>Gärdsback</a:t>
            </a:r>
            <a:br>
              <a:rPr lang="sv-SE" sz="2000" b="1" dirty="0">
                <a:solidFill>
                  <a:srgbClr val="FFFF00"/>
                </a:solidFill>
              </a:rPr>
            </a:br>
            <a:r>
              <a:rPr lang="sv-SE" sz="2000" b="1" dirty="0">
                <a:solidFill>
                  <a:srgbClr val="FFFF00"/>
                </a:solidFill>
              </a:rPr>
              <a:t>Ludvika HF                                          Mattias Holmström</a:t>
            </a:r>
            <a:br>
              <a:rPr lang="sv-SE" sz="2000" b="1" dirty="0">
                <a:solidFill>
                  <a:srgbClr val="FFFF00"/>
                </a:solidFill>
              </a:rPr>
            </a:br>
            <a:r>
              <a:rPr lang="sv-SE" sz="2000" b="1" dirty="0">
                <a:solidFill>
                  <a:srgbClr val="FFFF00"/>
                </a:solidFill>
              </a:rPr>
              <a:t>Mora IK                                               Lars Lisspers</a:t>
            </a:r>
            <a:br>
              <a:rPr lang="sv-SE" sz="2000" b="1" dirty="0">
                <a:solidFill>
                  <a:srgbClr val="FFFF00"/>
                </a:solidFill>
              </a:rPr>
            </a:br>
            <a:r>
              <a:rPr lang="sv-SE" sz="2000" b="1" dirty="0">
                <a:solidFill>
                  <a:srgbClr val="FFFF00"/>
                </a:solidFill>
              </a:rPr>
              <a:t>Orsa IK                                                Dennis </a:t>
            </a:r>
            <a:r>
              <a:rPr lang="sv-SE" sz="2000" b="1" dirty="0" err="1">
                <a:solidFill>
                  <a:srgbClr val="FFFF00"/>
                </a:solidFill>
              </a:rPr>
              <a:t>Färnström</a:t>
            </a:r>
            <a:br>
              <a:rPr lang="sv-SE" sz="2000" b="1" dirty="0">
                <a:solidFill>
                  <a:srgbClr val="FFFF00"/>
                </a:solidFill>
              </a:rPr>
            </a:br>
            <a:r>
              <a:rPr lang="sv-SE" sz="2000" b="1" dirty="0">
                <a:solidFill>
                  <a:srgbClr val="FFFF00"/>
                </a:solidFill>
              </a:rPr>
              <a:t>Skogsbo SK                                         </a:t>
            </a:r>
            <a:r>
              <a:rPr lang="sv-SE" sz="2000" b="1" dirty="0">
                <a:solidFill>
                  <a:schemeClr val="bg1"/>
                </a:solidFill>
              </a:rPr>
              <a:t>Rolf Laki</a:t>
            </a:r>
            <a:br>
              <a:rPr lang="sv-SE" sz="2000" b="1" dirty="0">
                <a:solidFill>
                  <a:srgbClr val="FFFF00"/>
                </a:solidFill>
              </a:rPr>
            </a:br>
            <a:r>
              <a:rPr lang="sv-SE" sz="2000" b="1" dirty="0">
                <a:solidFill>
                  <a:srgbClr val="FFFF00"/>
                </a:solidFill>
              </a:rPr>
              <a:t>Svegs IK                                              </a:t>
            </a:r>
            <a:r>
              <a:rPr lang="sv-SE" sz="2000" b="1" dirty="0" err="1">
                <a:solidFill>
                  <a:srgbClr val="FFFF00"/>
                </a:solidFill>
              </a:rPr>
              <a:t>Pärra</a:t>
            </a:r>
            <a:r>
              <a:rPr lang="sv-SE" sz="2000" b="1" dirty="0">
                <a:solidFill>
                  <a:srgbClr val="FFFF00"/>
                </a:solidFill>
              </a:rPr>
              <a:t> Jonsson</a:t>
            </a:r>
            <a:br>
              <a:rPr lang="sv-SE" sz="2000" b="1" dirty="0">
                <a:solidFill>
                  <a:srgbClr val="FFFF00"/>
                </a:solidFill>
              </a:rPr>
            </a:br>
            <a:r>
              <a:rPr lang="sv-SE" sz="2000" b="1" dirty="0">
                <a:solidFill>
                  <a:srgbClr val="FFFF00"/>
                </a:solidFill>
              </a:rPr>
              <a:t>Säters IF                                             Helena Åkerberg</a:t>
            </a:r>
            <a:br>
              <a:rPr lang="sv-SE" sz="2000" b="1" dirty="0">
                <a:solidFill>
                  <a:srgbClr val="FFFF00"/>
                </a:solidFill>
              </a:rPr>
            </a:br>
            <a:r>
              <a:rPr lang="sv-SE" sz="2000" b="1" dirty="0">
                <a:solidFill>
                  <a:srgbClr val="FFFF00"/>
                </a:solidFill>
              </a:rPr>
              <a:t>Älvdalens HC                                     Lars-Erik Wiik</a:t>
            </a:r>
            <a:br>
              <a:rPr lang="sv-SE" sz="2000" b="1" dirty="0">
                <a:solidFill>
                  <a:srgbClr val="FFFF00"/>
                </a:solidFill>
              </a:rPr>
            </a:br>
            <a:br>
              <a:rPr lang="sv-SE" sz="2000" b="1" dirty="0">
                <a:solidFill>
                  <a:srgbClr val="FFFF00"/>
                </a:solidFill>
              </a:rPr>
            </a:br>
            <a:r>
              <a:rPr lang="sv-SE" sz="2000" b="1" dirty="0">
                <a:solidFill>
                  <a:srgbClr val="FFFF00"/>
                </a:solidFill>
              </a:rPr>
              <a:t>Svenska Ishockeyförbundet            Anders Larsson          Ordförande</a:t>
            </a:r>
            <a:br>
              <a:rPr lang="sv-SE" sz="2000" b="1" dirty="0">
                <a:solidFill>
                  <a:srgbClr val="FFFF00"/>
                </a:solidFill>
              </a:rPr>
            </a:br>
            <a:br>
              <a:rPr lang="sv-SE" sz="2000" b="1" dirty="0">
                <a:solidFill>
                  <a:srgbClr val="FFFF00"/>
                </a:solidFill>
              </a:rPr>
            </a:br>
            <a:r>
              <a:rPr lang="sv-SE" sz="2000" b="1" dirty="0">
                <a:solidFill>
                  <a:srgbClr val="FFFF00"/>
                </a:solidFill>
              </a:rPr>
              <a:t>Dalarnas Ishockeyförbund              Rolf Rickmo                Ordförande</a:t>
            </a:r>
            <a:br>
              <a:rPr lang="sv-SE" sz="2000" b="1" dirty="0">
                <a:solidFill>
                  <a:srgbClr val="FFFF00"/>
                </a:solidFill>
              </a:rPr>
            </a:br>
            <a:r>
              <a:rPr lang="sv-SE" sz="2000" b="1" dirty="0">
                <a:solidFill>
                  <a:srgbClr val="FFFF00"/>
                </a:solidFill>
              </a:rPr>
              <a:t>                                                            Maria F Andersson    kanslist </a:t>
            </a:r>
            <a:br>
              <a:rPr lang="sv-SE" sz="2000" b="1" dirty="0">
                <a:solidFill>
                  <a:srgbClr val="FFFF00"/>
                </a:solidFill>
              </a:rPr>
            </a:br>
            <a:r>
              <a:rPr lang="sv-SE" sz="2000" b="1" dirty="0">
                <a:solidFill>
                  <a:srgbClr val="FFFF00"/>
                </a:solidFill>
              </a:rPr>
              <a:t>                                                            Jan Eljas                       Vice </a:t>
            </a:r>
            <a:r>
              <a:rPr lang="sv-SE" sz="2000" b="1" dirty="0" err="1">
                <a:solidFill>
                  <a:srgbClr val="FFFF00"/>
                </a:solidFill>
              </a:rPr>
              <a:t>ordf</a:t>
            </a:r>
            <a:r>
              <a:rPr lang="sv-SE" sz="2000" b="1" dirty="0">
                <a:solidFill>
                  <a:srgbClr val="FFFF00"/>
                </a:solidFill>
              </a:rPr>
              <a:t>/</a:t>
            </a:r>
            <a:r>
              <a:rPr lang="sv-SE" sz="2000" b="1" dirty="0" err="1">
                <a:solidFill>
                  <a:srgbClr val="FFFF00"/>
                </a:solidFill>
              </a:rPr>
              <a:t>Utvecklingskommitten</a:t>
            </a:r>
            <a:br>
              <a:rPr lang="sv-SE" sz="2000" b="1" dirty="0">
                <a:solidFill>
                  <a:srgbClr val="FFFF00"/>
                </a:solidFill>
              </a:rPr>
            </a:br>
            <a:r>
              <a:rPr lang="sv-SE" sz="2000" b="1" dirty="0">
                <a:solidFill>
                  <a:srgbClr val="FFFF00"/>
                </a:solidFill>
              </a:rPr>
              <a:t>                                                            David Holst                 Ansvarig för </a:t>
            </a:r>
            <a:r>
              <a:rPr lang="sv-SE" sz="2000" b="1" dirty="0">
                <a:solidFill>
                  <a:schemeClr val="bg1"/>
                </a:solidFill>
              </a:rPr>
              <a:t>Anpassade</a:t>
            </a:r>
            <a:r>
              <a:rPr lang="sv-SE" sz="2000" b="1" dirty="0">
                <a:solidFill>
                  <a:schemeClr val="bg1"/>
                </a:solidFill>
                <a:highlight>
                  <a:srgbClr val="000000"/>
                </a:highlight>
              </a:rPr>
              <a:t> </a:t>
            </a:r>
            <a:r>
              <a:rPr lang="sv-SE" sz="2000" b="1" dirty="0">
                <a:solidFill>
                  <a:schemeClr val="bg1"/>
                </a:solidFill>
              </a:rPr>
              <a:t>Spelformer </a:t>
            </a:r>
            <a:br>
              <a:rPr lang="sv-SE" sz="2000" b="1" dirty="0">
                <a:solidFill>
                  <a:srgbClr val="0070C0"/>
                </a:solidFill>
              </a:rPr>
            </a:br>
            <a:r>
              <a:rPr lang="sv-SE" sz="2000" b="1" dirty="0">
                <a:solidFill>
                  <a:srgbClr val="FFFF00"/>
                </a:solidFill>
              </a:rPr>
              <a:t>                                                            Malin Andersson       Utbildningskommittén</a:t>
            </a:r>
            <a:br>
              <a:rPr lang="sv-SE" sz="2000" b="1" dirty="0">
                <a:solidFill>
                  <a:srgbClr val="FFFF00"/>
                </a:solidFill>
              </a:rPr>
            </a:br>
            <a:r>
              <a:rPr lang="sv-SE" sz="2000" b="1" dirty="0">
                <a:solidFill>
                  <a:srgbClr val="FFFF00"/>
                </a:solidFill>
              </a:rPr>
              <a:t>                                                            Conny Midér              Funktionärskommittén  </a:t>
            </a:r>
            <a:br>
              <a:rPr lang="sv-SE" sz="2000" b="1" dirty="0">
                <a:solidFill>
                  <a:srgbClr val="FFFF00"/>
                </a:solidFill>
              </a:rPr>
            </a:br>
            <a:endParaRPr lang="sv-SE" sz="2000" b="1" dirty="0">
              <a:solidFill>
                <a:srgbClr val="FFFF00"/>
              </a:solidFill>
            </a:endParaRPr>
          </a:p>
        </p:txBody>
      </p:sp>
    </p:spTree>
    <p:extLst>
      <p:ext uri="{BB962C8B-B14F-4D97-AF65-F5344CB8AC3E}">
        <p14:creationId xmlns:p14="http://schemas.microsoft.com/office/powerpoint/2010/main" val="118231030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DD290D-1502-4426-8BB1-ACB26A2C5809}"/>
              </a:ext>
            </a:extLst>
          </p:cNvPr>
          <p:cNvSpPr>
            <a:spLocks noGrp="1"/>
          </p:cNvSpPr>
          <p:nvPr>
            <p:ph type="ctrTitle"/>
          </p:nvPr>
        </p:nvSpPr>
        <p:spPr/>
        <p:txBody>
          <a:bodyPr/>
          <a:lstStyle/>
          <a:p>
            <a:endParaRPr lang="sv-SE" dirty="0"/>
          </a:p>
        </p:txBody>
      </p:sp>
      <p:sp>
        <p:nvSpPr>
          <p:cNvPr id="3" name="Underrubrik 2">
            <a:extLst>
              <a:ext uri="{FF2B5EF4-FFF2-40B4-BE49-F238E27FC236}">
                <a16:creationId xmlns:a16="http://schemas.microsoft.com/office/drawing/2014/main" id="{165A02A5-27E9-4EB8-8307-C839E2755055}"/>
              </a:ext>
            </a:extLst>
          </p:cNvPr>
          <p:cNvSpPr>
            <a:spLocks noGrp="1"/>
          </p:cNvSpPr>
          <p:nvPr>
            <p:ph type="subTitle" idx="1"/>
          </p:nvPr>
        </p:nvSpPr>
        <p:spPr/>
        <p:txBody>
          <a:bodyPr/>
          <a:lstStyle/>
          <a:p>
            <a:endParaRPr lang="sv-SE"/>
          </a:p>
        </p:txBody>
      </p:sp>
      <p:pic>
        <p:nvPicPr>
          <p:cNvPr id="5" name="Bildobjekt 4">
            <a:extLst>
              <a:ext uri="{FF2B5EF4-FFF2-40B4-BE49-F238E27FC236}">
                <a16:creationId xmlns:a16="http://schemas.microsoft.com/office/drawing/2014/main" id="{4D23A344-A54C-42ED-9119-0DB26916CF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ruta 6">
            <a:extLst>
              <a:ext uri="{FF2B5EF4-FFF2-40B4-BE49-F238E27FC236}">
                <a16:creationId xmlns:a16="http://schemas.microsoft.com/office/drawing/2014/main" id="{CB0A2715-988E-4B37-BD9E-12979F964EA4}"/>
              </a:ext>
            </a:extLst>
          </p:cNvPr>
          <p:cNvSpPr txBox="1"/>
          <p:nvPr/>
        </p:nvSpPr>
        <p:spPr>
          <a:xfrm>
            <a:off x="205946" y="326900"/>
            <a:ext cx="10274037" cy="6204199"/>
          </a:xfrm>
          <a:prstGeom prst="rect">
            <a:avLst/>
          </a:prstGeom>
          <a:noFill/>
        </p:spPr>
        <p:txBody>
          <a:bodyPr wrap="square">
            <a:spAutoFit/>
          </a:bodyPr>
          <a:lstStyle/>
          <a:p>
            <a:pPr algn="ctr">
              <a:lnSpc>
                <a:spcPct val="107000"/>
              </a:lnSpc>
              <a:spcAft>
                <a:spcPts val="800"/>
              </a:spcAft>
            </a:pPr>
            <a:r>
              <a:rPr lang="sv-SE" sz="3600" dirty="0" err="1">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Covid</a:t>
            </a:r>
            <a:r>
              <a:rPr lang="sv-SE" sz="36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 19</a:t>
            </a:r>
            <a:endParaRPr lang="sv-SE" sz="2000" b="1" u="sng" dirty="0">
              <a:solidFill>
                <a:srgbClr val="FFFF0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sv-SE" sz="2000" b="1" u="sng"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Läget i Region Dalarna den  </a:t>
            </a:r>
            <a:r>
              <a:rPr lang="sv-SE" sz="20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24 april </a:t>
            </a:r>
            <a:r>
              <a:rPr lang="sv-SE" sz="2000" b="1" u="sng" dirty="0">
                <a:solidFill>
                  <a:srgbClr val="FFC000"/>
                </a:solidFill>
                <a:effectLst/>
                <a:latin typeface="Arial" panose="020B0604020202020204" pitchFamily="34" charset="0"/>
                <a:ea typeface="Times New Roman" panose="02020603050405020304" pitchFamily="18" charset="0"/>
                <a:cs typeface="Times New Roman" panose="02020603050405020304" pitchFamily="18" charset="0"/>
              </a:rPr>
              <a:t>(21 april):</a:t>
            </a:r>
          </a:p>
          <a:p>
            <a:pPr>
              <a:lnSpc>
                <a:spcPct val="107000"/>
              </a:lnSpc>
              <a:spcAft>
                <a:spcPts val="800"/>
              </a:spcAft>
            </a:pPr>
            <a:br>
              <a:rPr lang="sv-SE" sz="2000" b="1" u="sng"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br>
            <a:r>
              <a:rPr lang="sv-SE" sz="20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Alla uppgifter nedan hämtas från Region Dalarnas journalsystem och avser konstaterade fall av covid-19 via provsvar eller diagnos. Efterregistrering av uppgifter kan förekomma.</a:t>
            </a:r>
            <a:endParaRPr lang="sv-SE" sz="2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20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Totalt antal konstaterade fall: </a:t>
            </a:r>
            <a:r>
              <a:rPr lang="sv-SE" sz="2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22 911 personer  </a:t>
            </a:r>
            <a:r>
              <a:rPr lang="sv-SE" sz="2400" dirty="0">
                <a:solidFill>
                  <a:srgbClr val="FFC000"/>
                </a:solidFill>
                <a:effectLst/>
                <a:latin typeface="Arial" panose="020B0604020202020204" pitchFamily="34" charset="0"/>
                <a:ea typeface="Times New Roman" panose="02020603050405020304" pitchFamily="18" charset="0"/>
                <a:cs typeface="Times New Roman" panose="02020603050405020304" pitchFamily="18" charset="0"/>
              </a:rPr>
              <a:t>(</a:t>
            </a:r>
            <a:r>
              <a:rPr lang="sv-SE" sz="2400" b="1" dirty="0">
                <a:solidFill>
                  <a:srgbClr val="FFC000"/>
                </a:solidFill>
                <a:effectLst/>
                <a:latin typeface="Arial" panose="020B0604020202020204" pitchFamily="34" charset="0"/>
                <a:ea typeface="Times New Roman" panose="02020603050405020304" pitchFamily="18" charset="0"/>
                <a:cs typeface="Times New Roman" panose="02020603050405020304" pitchFamily="18" charset="0"/>
              </a:rPr>
              <a:t>22 472</a:t>
            </a:r>
            <a:r>
              <a:rPr lang="sv-SE" sz="2400" dirty="0">
                <a:solidFill>
                  <a:srgbClr val="FFC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sv-SE" sz="2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20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Aktuellt antal inskrivna patienter </a:t>
            </a:r>
            <a:r>
              <a:rPr lang="sv-SE" sz="2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inom slutenvården </a:t>
            </a:r>
            <a:r>
              <a:rPr lang="sv-SE" sz="20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(exklusive intensivvårdsavdelning</a:t>
            </a:r>
            <a:r>
              <a:rPr lang="sv-SE" sz="24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       </a:t>
            </a:r>
            <a:r>
              <a:rPr lang="sv-SE" sz="2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77  </a:t>
            </a:r>
            <a:r>
              <a:rPr lang="sv-SE" sz="2400" b="1" dirty="0">
                <a:solidFill>
                  <a:srgbClr val="FFC000"/>
                </a:solidFill>
                <a:effectLst/>
                <a:latin typeface="Arial" panose="020B0604020202020204" pitchFamily="34" charset="0"/>
                <a:ea typeface="Times New Roman" panose="02020603050405020304" pitchFamily="18" charset="0"/>
                <a:cs typeface="Times New Roman" panose="02020603050405020304" pitchFamily="18" charset="0"/>
              </a:rPr>
              <a:t>(71)</a:t>
            </a:r>
            <a:endParaRPr lang="sv-SE" sz="24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20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Aktuellt antal patienter på </a:t>
            </a:r>
            <a:r>
              <a:rPr lang="sv-SE" sz="2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intensivvårdsavdelning Falun</a:t>
            </a:r>
            <a:r>
              <a:rPr lang="sv-SE" sz="20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 </a:t>
            </a:r>
            <a:r>
              <a:rPr lang="sv-SE" sz="2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14 </a:t>
            </a:r>
            <a:r>
              <a:rPr lang="sv-SE" sz="2800" b="1" dirty="0">
                <a:solidFill>
                  <a:srgbClr val="FFC000"/>
                </a:solidFill>
                <a:effectLst/>
                <a:latin typeface="Arial" panose="020B0604020202020204" pitchFamily="34" charset="0"/>
                <a:ea typeface="Times New Roman" panose="02020603050405020304" pitchFamily="18" charset="0"/>
                <a:cs typeface="Times New Roman" panose="02020603050405020304" pitchFamily="18" charset="0"/>
              </a:rPr>
              <a:t>(17)</a:t>
            </a:r>
            <a:endParaRPr lang="sv-SE" sz="28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20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Aktuellt antal patienter på </a:t>
            </a:r>
            <a:r>
              <a:rPr lang="sv-SE" sz="2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intensivvårdsavdelning Mora</a:t>
            </a:r>
            <a:r>
              <a:rPr lang="sv-SE" sz="20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  </a:t>
            </a:r>
            <a:r>
              <a:rPr lang="sv-SE" sz="2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3   </a:t>
            </a:r>
            <a:r>
              <a:rPr lang="sv-SE" sz="2800" b="1" dirty="0">
                <a:solidFill>
                  <a:srgbClr val="FFC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sv-SE" sz="28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20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Totalt antal patienter som </a:t>
            </a:r>
            <a:r>
              <a:rPr lang="sv-SE" sz="20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avlidit</a:t>
            </a:r>
            <a:r>
              <a:rPr lang="sv-SE" sz="2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sv-SE" sz="20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inom Region Dalarnas slutenvård: </a:t>
            </a:r>
            <a:r>
              <a:rPr lang="sv-SE" sz="2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193*  </a:t>
            </a:r>
            <a:r>
              <a:rPr lang="sv-SE" sz="28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(191*)</a:t>
            </a:r>
            <a:endParaRPr lang="sv-SE" sz="2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20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Totalt antal patienter som varit inneliggande men blivit utskrivna:  </a:t>
            </a:r>
            <a:r>
              <a:rPr lang="sv-SE" sz="2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1 231 </a:t>
            </a:r>
            <a:r>
              <a:rPr lang="sv-SE" sz="2800" b="1" dirty="0">
                <a:effectLst/>
                <a:latin typeface="Arial" panose="020B0604020202020204" pitchFamily="34" charset="0"/>
                <a:ea typeface="Times New Roman" panose="02020603050405020304" pitchFamily="18" charset="0"/>
                <a:cs typeface="Times New Roman" panose="02020603050405020304" pitchFamily="18" charset="0"/>
              </a:rPr>
              <a:t>(1</a:t>
            </a:r>
            <a:r>
              <a:rPr lang="sv-SE" sz="2800" b="1"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 </a:t>
            </a:r>
            <a:r>
              <a:rPr lang="sv-SE" sz="2800" b="1" dirty="0">
                <a:effectLst/>
                <a:latin typeface="Arial" panose="020B0604020202020204" pitchFamily="34" charset="0"/>
                <a:ea typeface="Times New Roman" panose="02020603050405020304" pitchFamily="18" charset="0"/>
                <a:cs typeface="Times New Roman" panose="02020603050405020304" pitchFamily="18" charset="0"/>
              </a:rPr>
              <a:t>224)</a:t>
            </a:r>
            <a:endParaRPr lang="sv-SE" sz="2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2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02722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fade">
                                      <p:cBhvr>
                                        <p:cTn id="17" dur="500"/>
                                        <p:tgtEl>
                                          <p:spTgt spid="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5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fade">
                                      <p:cBhvr>
                                        <p:cTn id="27" dur="500"/>
                                        <p:tgtEl>
                                          <p:spTgt spid="7">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8" end="8"/>
                                            </p:txEl>
                                          </p:spTgt>
                                        </p:tgtEl>
                                        <p:attrNameLst>
                                          <p:attrName>style.visibility</p:attrName>
                                        </p:attrNameLst>
                                      </p:cBhvr>
                                      <p:to>
                                        <p:strVal val="visible"/>
                                      </p:to>
                                    </p:set>
                                    <p:animEffect transition="in" filter="fade">
                                      <p:cBhvr>
                                        <p:cTn id="3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B88FE17C-F1A8-4C57-BC89-9C3A0A7419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extruta 15">
            <a:extLst>
              <a:ext uri="{FF2B5EF4-FFF2-40B4-BE49-F238E27FC236}">
                <a16:creationId xmlns:a16="http://schemas.microsoft.com/office/drawing/2014/main" id="{E91308E9-EEFA-4AB7-9D39-4582188B7121}"/>
              </a:ext>
            </a:extLst>
          </p:cNvPr>
          <p:cNvSpPr txBox="1"/>
          <p:nvPr/>
        </p:nvSpPr>
        <p:spPr>
          <a:xfrm>
            <a:off x="871369" y="462579"/>
            <a:ext cx="9886278" cy="5262979"/>
          </a:xfrm>
          <a:prstGeom prst="rect">
            <a:avLst/>
          </a:prstGeom>
          <a:noFill/>
        </p:spPr>
        <p:txBody>
          <a:bodyPr wrap="square" rtlCol="0">
            <a:spAutoFit/>
          </a:bodyPr>
          <a:lstStyle/>
          <a:p>
            <a:r>
              <a:rPr lang="sv-SE" sz="2800" dirty="0">
                <a:solidFill>
                  <a:srgbClr val="FFFF00"/>
                </a:solidFill>
              </a:rPr>
              <a:t>Därför vet vi inte hur närmaste månadernas kommer att se ut.</a:t>
            </a:r>
          </a:p>
          <a:p>
            <a:r>
              <a:rPr lang="sv-SE" sz="2800" dirty="0">
                <a:solidFill>
                  <a:srgbClr val="FFFF00"/>
                </a:solidFill>
              </a:rPr>
              <a:t>- Cup-spel?</a:t>
            </a:r>
          </a:p>
          <a:p>
            <a:r>
              <a:rPr lang="sv-SE" sz="2800" dirty="0">
                <a:solidFill>
                  <a:srgbClr val="FFFF00"/>
                </a:solidFill>
              </a:rPr>
              <a:t>- Sommarhockeyskolor?</a:t>
            </a:r>
          </a:p>
          <a:p>
            <a:r>
              <a:rPr lang="sv-SE" sz="2800" dirty="0">
                <a:solidFill>
                  <a:srgbClr val="FFFF00"/>
                </a:solidFill>
              </a:rPr>
              <a:t>- </a:t>
            </a:r>
            <a:r>
              <a:rPr lang="sv-SE" sz="2800" dirty="0" err="1">
                <a:solidFill>
                  <a:srgbClr val="FFFF00"/>
                </a:solidFill>
              </a:rPr>
              <a:t>Camper</a:t>
            </a:r>
            <a:r>
              <a:rPr lang="sv-SE" sz="2800" dirty="0">
                <a:solidFill>
                  <a:srgbClr val="FFFF00"/>
                </a:solidFill>
              </a:rPr>
              <a:t> för distriktslagsverksamheten?</a:t>
            </a:r>
          </a:p>
          <a:p>
            <a:r>
              <a:rPr lang="sv-SE" sz="2800" dirty="0">
                <a:solidFill>
                  <a:srgbClr val="FFFF00"/>
                </a:solidFill>
              </a:rPr>
              <a:t>- När kan vi ha återstart?</a:t>
            </a:r>
          </a:p>
          <a:p>
            <a:endParaRPr lang="sv-SE" sz="2800" dirty="0">
              <a:solidFill>
                <a:srgbClr val="FFFF00"/>
              </a:solidFill>
            </a:endParaRPr>
          </a:p>
          <a:p>
            <a:r>
              <a:rPr lang="sv-SE" sz="2800" dirty="0">
                <a:solidFill>
                  <a:srgbClr val="FFFF00"/>
                </a:solidFill>
              </a:rPr>
              <a:t>Vi följer Folkhälsomyndighetens råd och Region Dalarnas smittskyddsläkares råd och beslut från regeringen.</a:t>
            </a:r>
          </a:p>
          <a:p>
            <a:r>
              <a:rPr lang="sv-SE" sz="2800" dirty="0">
                <a:solidFill>
                  <a:srgbClr val="FFFF00"/>
                </a:solidFill>
              </a:rPr>
              <a:t>Rutinen är idag att Riksidrottsförbundet kommer ut med</a:t>
            </a:r>
            <a:r>
              <a:rPr lang="sv-SE" sz="2800" dirty="0"/>
              <a:t> råd som </a:t>
            </a:r>
            <a:r>
              <a:rPr lang="sv-SE" sz="2800" dirty="0">
                <a:solidFill>
                  <a:srgbClr val="FFFF00"/>
                </a:solidFill>
              </a:rPr>
              <a:t>bearbetas av Svenska Ishockeyförbundet som sedan de</a:t>
            </a:r>
            <a:r>
              <a:rPr lang="sv-SE" sz="2800" dirty="0"/>
              <a:t>lger oss på</a:t>
            </a:r>
            <a:r>
              <a:rPr lang="sv-SE" sz="2800" dirty="0">
                <a:solidFill>
                  <a:srgbClr val="FFFF00"/>
                </a:solidFill>
              </a:rPr>
              <a:t> distriktsnivå.</a:t>
            </a:r>
          </a:p>
          <a:p>
            <a:endParaRPr lang="sv-SE" sz="2800" dirty="0">
              <a:solidFill>
                <a:srgbClr val="FFFF00"/>
              </a:solidFill>
            </a:endParaRPr>
          </a:p>
        </p:txBody>
      </p:sp>
    </p:spTree>
    <p:extLst>
      <p:ext uri="{BB962C8B-B14F-4D97-AF65-F5344CB8AC3E}">
        <p14:creationId xmlns:p14="http://schemas.microsoft.com/office/powerpoint/2010/main" val="339104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500"/>
                                        <p:tgtEl>
                                          <p:spTgt spid="1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fade">
                                      <p:cBhvr>
                                        <p:cTn id="13" dur="500"/>
                                        <p:tgtEl>
                                          <p:spTgt spid="1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xEl>
                                              <p:pRg st="3" end="3"/>
                                            </p:txEl>
                                          </p:spTgt>
                                        </p:tgtEl>
                                        <p:attrNameLst>
                                          <p:attrName>style.visibility</p:attrName>
                                        </p:attrNameLst>
                                      </p:cBhvr>
                                      <p:to>
                                        <p:strVal val="visible"/>
                                      </p:to>
                                    </p:set>
                                    <p:animEffect transition="in" filter="fade">
                                      <p:cBhvr>
                                        <p:cTn id="16" dur="500"/>
                                        <p:tgtEl>
                                          <p:spTgt spid="1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animEffect transition="in" filter="fade">
                                      <p:cBhvr>
                                        <p:cTn id="19" dur="500"/>
                                        <p:tgtEl>
                                          <p:spTgt spid="1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
                                            <p:txEl>
                                              <p:pRg st="6" end="6"/>
                                            </p:txEl>
                                          </p:spTgt>
                                        </p:tgtEl>
                                        <p:attrNameLst>
                                          <p:attrName>style.visibility</p:attrName>
                                        </p:attrNameLst>
                                      </p:cBhvr>
                                      <p:to>
                                        <p:strVal val="visible"/>
                                      </p:to>
                                    </p:set>
                                    <p:animEffect transition="in" filter="fade">
                                      <p:cBhvr>
                                        <p:cTn id="24" dur="500"/>
                                        <p:tgtEl>
                                          <p:spTgt spid="16">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xEl>
                                              <p:pRg st="7" end="7"/>
                                            </p:txEl>
                                          </p:spTgt>
                                        </p:tgtEl>
                                        <p:attrNameLst>
                                          <p:attrName>style.visibility</p:attrName>
                                        </p:attrNameLst>
                                      </p:cBhvr>
                                      <p:to>
                                        <p:strVal val="visible"/>
                                      </p:to>
                                    </p:set>
                                    <p:animEffect transition="in" filter="fade">
                                      <p:cBhvr>
                                        <p:cTn id="27"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F80B4FB5-369F-41D4-A525-F209DD76A64A}"/>
              </a:ext>
            </a:extLst>
          </p:cNvPr>
          <p:cNvSpPr>
            <a:spLocks noGrp="1"/>
          </p:cNvSpPr>
          <p:nvPr>
            <p:ph type="title"/>
          </p:nvPr>
        </p:nvSpPr>
        <p:spPr>
          <a:xfrm>
            <a:off x="5224924" y="234775"/>
            <a:ext cx="6500610" cy="6388436"/>
          </a:xfrm>
        </p:spPr>
        <p:txBody>
          <a:bodyPr vert="horz" lIns="91440" tIns="45720" rIns="91440" bIns="45720" rtlCol="0" anchor="b">
            <a:noAutofit/>
          </a:bodyPr>
          <a:lstStyle/>
          <a:p>
            <a:pPr algn="ctr"/>
            <a:br>
              <a:rPr lang="en-US" sz="2800" dirty="0">
                <a:solidFill>
                  <a:srgbClr val="FFFF00"/>
                </a:solidFill>
              </a:rPr>
            </a:br>
            <a:br>
              <a:rPr lang="en-US" sz="2800" dirty="0">
                <a:solidFill>
                  <a:srgbClr val="FFFF00"/>
                </a:solidFill>
              </a:rPr>
            </a:br>
            <a:br>
              <a:rPr lang="en-US" sz="2800" dirty="0">
                <a:solidFill>
                  <a:srgbClr val="FFFF00"/>
                </a:solidFill>
              </a:rPr>
            </a:br>
            <a:br>
              <a:rPr lang="en-US" sz="2800" dirty="0">
                <a:solidFill>
                  <a:srgbClr val="FFFF00"/>
                </a:solidFill>
              </a:rPr>
            </a:br>
            <a:br>
              <a:rPr lang="en-US" sz="2800" dirty="0">
                <a:solidFill>
                  <a:srgbClr val="FFFF00"/>
                </a:solidFill>
              </a:rPr>
            </a:br>
            <a:br>
              <a:rPr lang="en-US" sz="2800" dirty="0">
                <a:solidFill>
                  <a:srgbClr val="FFFF00"/>
                </a:solidFill>
              </a:rPr>
            </a:br>
            <a:br>
              <a:rPr lang="en-US" sz="2800" dirty="0">
                <a:solidFill>
                  <a:srgbClr val="FFFF00"/>
                </a:solidFill>
              </a:rPr>
            </a:br>
            <a:br>
              <a:rPr lang="en-US" sz="2800" dirty="0">
                <a:solidFill>
                  <a:srgbClr val="FFFF00"/>
                </a:solidFill>
              </a:rPr>
            </a:br>
            <a:r>
              <a:rPr lang="en-US" sz="2800" dirty="0">
                <a:solidFill>
                  <a:srgbClr val="FFFF00"/>
                </a:solidFill>
              </a:rPr>
              <a:t>-</a:t>
            </a:r>
            <a:r>
              <a:rPr lang="en-US" sz="2800" b="1" dirty="0">
                <a:solidFill>
                  <a:srgbClr val="FFFF00"/>
                </a:solidFill>
              </a:rPr>
              <a:t>RF/SISU </a:t>
            </a:r>
            <a:r>
              <a:rPr lang="en-US" sz="2800" b="1" dirty="0" err="1">
                <a:solidFill>
                  <a:srgbClr val="FFFF00"/>
                </a:solidFill>
              </a:rPr>
              <a:t>Rörelsesatsning</a:t>
            </a:r>
            <a:br>
              <a:rPr lang="en-US" sz="2800" dirty="0">
                <a:solidFill>
                  <a:srgbClr val="FFFF00"/>
                </a:solidFill>
              </a:rPr>
            </a:br>
            <a:r>
              <a:rPr lang="en-US" sz="1600" b="1" dirty="0" err="1">
                <a:solidFill>
                  <a:schemeClr val="bg1"/>
                </a:solidFill>
              </a:rPr>
              <a:t>återblick</a:t>
            </a:r>
            <a:r>
              <a:rPr lang="en-US" sz="1600" b="1" dirty="0">
                <a:solidFill>
                  <a:schemeClr val="bg1"/>
                </a:solidFill>
              </a:rPr>
              <a:t> </a:t>
            </a:r>
            <a:r>
              <a:rPr lang="en-US" sz="1600" b="1" dirty="0" err="1">
                <a:solidFill>
                  <a:schemeClr val="bg1"/>
                </a:solidFill>
              </a:rPr>
              <a:t>idag</a:t>
            </a:r>
            <a:r>
              <a:rPr lang="en-US" sz="1600" b="1" dirty="0">
                <a:solidFill>
                  <a:schemeClr val="bg1"/>
                </a:solidFill>
              </a:rPr>
              <a:t>… </a:t>
            </a:r>
            <a:br>
              <a:rPr lang="en-US" sz="2800" dirty="0">
                <a:solidFill>
                  <a:srgbClr val="FFFF00"/>
                </a:solidFill>
              </a:rPr>
            </a:br>
            <a:r>
              <a:rPr lang="en-US" sz="2800" dirty="0">
                <a:solidFill>
                  <a:srgbClr val="FFFF00"/>
                </a:solidFill>
              </a:rPr>
              <a:t>-</a:t>
            </a:r>
            <a:r>
              <a:rPr lang="en-US" sz="2800" b="1" dirty="0" err="1">
                <a:solidFill>
                  <a:srgbClr val="FFFF00"/>
                </a:solidFill>
              </a:rPr>
              <a:t>Distriktslagsverksamheten</a:t>
            </a:r>
            <a:br>
              <a:rPr lang="en-US" sz="3600" b="1" u="sng" dirty="0">
                <a:solidFill>
                  <a:srgbClr val="FFFF00"/>
                </a:solidFill>
              </a:rPr>
            </a:br>
            <a:r>
              <a:rPr lang="en-US" sz="1600" b="1" dirty="0" err="1">
                <a:solidFill>
                  <a:schemeClr val="bg1"/>
                </a:solidFill>
              </a:rPr>
              <a:t>Erbjudande</a:t>
            </a:r>
            <a:r>
              <a:rPr lang="en-US" sz="1600" b="1" dirty="0">
                <a:solidFill>
                  <a:schemeClr val="bg1"/>
                </a:solidFill>
              </a:rPr>
              <a:t> </a:t>
            </a:r>
            <a:r>
              <a:rPr lang="en-US" sz="1600" b="1" dirty="0" err="1">
                <a:solidFill>
                  <a:schemeClr val="bg1"/>
                </a:solidFill>
              </a:rPr>
              <a:t>är</a:t>
            </a:r>
            <a:r>
              <a:rPr lang="en-US" sz="1600" b="1" dirty="0">
                <a:solidFill>
                  <a:schemeClr val="bg1"/>
                </a:solidFill>
              </a:rPr>
              <a:t> </a:t>
            </a:r>
            <a:r>
              <a:rPr lang="en-US" sz="1600" b="1" dirty="0" err="1">
                <a:solidFill>
                  <a:schemeClr val="bg1"/>
                </a:solidFill>
              </a:rPr>
              <a:t>att</a:t>
            </a:r>
            <a:r>
              <a:rPr lang="en-US" sz="1600" b="1" dirty="0">
                <a:solidFill>
                  <a:schemeClr val="bg1"/>
                </a:solidFill>
              </a:rPr>
              <a:t> </a:t>
            </a:r>
            <a:r>
              <a:rPr lang="en-US" sz="1600" b="1" dirty="0" err="1">
                <a:solidFill>
                  <a:schemeClr val="bg1"/>
                </a:solidFill>
              </a:rPr>
              <a:t>distriktslagstränare</a:t>
            </a:r>
            <a:r>
              <a:rPr lang="en-US" sz="1600" b="1" dirty="0">
                <a:solidFill>
                  <a:schemeClr val="bg1"/>
                </a:solidFill>
              </a:rPr>
              <a:t> </a:t>
            </a:r>
            <a:r>
              <a:rPr lang="en-US" sz="1600" b="1" dirty="0" err="1">
                <a:solidFill>
                  <a:schemeClr val="bg1"/>
                </a:solidFill>
              </a:rPr>
              <a:t>kan</a:t>
            </a:r>
            <a:r>
              <a:rPr lang="en-US" sz="1600" b="1" dirty="0">
                <a:solidFill>
                  <a:schemeClr val="bg1"/>
                </a:solidFill>
              </a:rPr>
              <a:t> </a:t>
            </a:r>
            <a:r>
              <a:rPr lang="en-US" sz="1600" b="1" dirty="0" err="1">
                <a:solidFill>
                  <a:schemeClr val="bg1"/>
                </a:solidFill>
              </a:rPr>
              <a:t>komma</a:t>
            </a:r>
            <a:r>
              <a:rPr lang="en-US" sz="1600" b="1" dirty="0">
                <a:solidFill>
                  <a:schemeClr val="bg1"/>
                </a:solidFill>
              </a:rPr>
              <a:t> </a:t>
            </a:r>
            <a:r>
              <a:rPr lang="en-US" sz="1600" b="1" dirty="0" err="1">
                <a:solidFill>
                  <a:schemeClr val="bg1"/>
                </a:solidFill>
              </a:rPr>
              <a:t>ut</a:t>
            </a:r>
            <a:r>
              <a:rPr lang="en-US" sz="1600" b="1" dirty="0">
                <a:solidFill>
                  <a:schemeClr val="bg1"/>
                </a:solidFill>
              </a:rPr>
              <a:t> till </a:t>
            </a:r>
            <a:r>
              <a:rPr lang="en-US" sz="1600" b="1" dirty="0" err="1">
                <a:solidFill>
                  <a:schemeClr val="bg1"/>
                </a:solidFill>
              </a:rPr>
              <a:t>föreningarna</a:t>
            </a:r>
            <a:br>
              <a:rPr lang="en-US" sz="1600" dirty="0">
                <a:solidFill>
                  <a:schemeClr val="bg1"/>
                </a:solidFill>
              </a:rPr>
            </a:br>
            <a:r>
              <a:rPr lang="en-US" sz="1600" dirty="0">
                <a:solidFill>
                  <a:schemeClr val="bg1"/>
                </a:solidFill>
              </a:rPr>
              <a:t>-</a:t>
            </a:r>
            <a:r>
              <a:rPr lang="en-US" sz="2800" b="1" dirty="0">
                <a:solidFill>
                  <a:srgbClr val="FFFF00"/>
                </a:solidFill>
              </a:rPr>
              <a:t>TV-</a:t>
            </a:r>
            <a:r>
              <a:rPr lang="en-US" sz="2800" b="1" dirty="0" err="1">
                <a:solidFill>
                  <a:srgbClr val="FFFF00"/>
                </a:solidFill>
              </a:rPr>
              <a:t>Pucken</a:t>
            </a:r>
            <a:r>
              <a:rPr lang="en-US" sz="2800" b="1" dirty="0">
                <a:solidFill>
                  <a:srgbClr val="FFFF00"/>
                </a:solidFill>
              </a:rPr>
              <a:t> </a:t>
            </a:r>
            <a:r>
              <a:rPr lang="en-US" sz="2800" b="1" dirty="0" err="1">
                <a:solidFill>
                  <a:srgbClr val="FFFF00"/>
                </a:solidFill>
              </a:rPr>
              <a:t>Kval</a:t>
            </a:r>
            <a:r>
              <a:rPr lang="en-US" sz="2800" b="1" dirty="0">
                <a:solidFill>
                  <a:srgbClr val="FFFF00"/>
                </a:solidFill>
              </a:rPr>
              <a:t> 2021</a:t>
            </a:r>
            <a:br>
              <a:rPr lang="en-US" sz="2800" b="1" dirty="0">
                <a:solidFill>
                  <a:srgbClr val="FFFF00"/>
                </a:solidFill>
              </a:rPr>
            </a:br>
            <a:r>
              <a:rPr lang="en-US" sz="1600" b="1" dirty="0" err="1">
                <a:solidFill>
                  <a:schemeClr val="bg1"/>
                </a:solidFill>
              </a:rPr>
              <a:t>Killar</a:t>
            </a:r>
            <a:r>
              <a:rPr lang="en-US" sz="1600" b="1" dirty="0">
                <a:solidFill>
                  <a:schemeClr val="bg1"/>
                </a:solidFill>
              </a:rPr>
              <a:t> 1079-12/9 – </a:t>
            </a:r>
            <a:r>
              <a:rPr lang="en-US" sz="1600" b="1" dirty="0" err="1">
                <a:solidFill>
                  <a:schemeClr val="bg1"/>
                </a:solidFill>
              </a:rPr>
              <a:t>Tjejer</a:t>
            </a:r>
            <a:r>
              <a:rPr lang="en-US" sz="1600" b="1" dirty="0">
                <a:solidFill>
                  <a:schemeClr val="bg1"/>
                </a:solidFill>
              </a:rPr>
              <a:t> 24/9-26/9</a:t>
            </a:r>
            <a:br>
              <a:rPr lang="en-US" sz="1600" b="1" dirty="0">
                <a:solidFill>
                  <a:schemeClr val="bg1"/>
                </a:solidFill>
              </a:rPr>
            </a:br>
            <a:r>
              <a:rPr lang="en-US" sz="1600" b="1" dirty="0">
                <a:solidFill>
                  <a:schemeClr val="bg1"/>
                </a:solidFill>
              </a:rPr>
              <a:t>-</a:t>
            </a:r>
            <a:r>
              <a:rPr lang="en-US" sz="2800" b="1" dirty="0" err="1">
                <a:solidFill>
                  <a:srgbClr val="FFFF00"/>
                </a:solidFill>
              </a:rPr>
              <a:t>Funktionärskommittén</a:t>
            </a:r>
            <a:br>
              <a:rPr lang="en-US" sz="2800" b="1" dirty="0">
                <a:solidFill>
                  <a:srgbClr val="FFFF00"/>
                </a:solidFill>
              </a:rPr>
            </a:br>
            <a:r>
              <a:rPr lang="en-US" sz="1600" b="1" dirty="0">
                <a:solidFill>
                  <a:schemeClr val="bg1"/>
                </a:solidFill>
              </a:rPr>
              <a:t>Oro </a:t>
            </a:r>
            <a:r>
              <a:rPr lang="en-US" sz="1600" b="1" dirty="0" err="1">
                <a:solidFill>
                  <a:schemeClr val="bg1"/>
                </a:solidFill>
              </a:rPr>
              <a:t>för</a:t>
            </a:r>
            <a:r>
              <a:rPr lang="en-US" sz="1600" b="1" dirty="0">
                <a:solidFill>
                  <a:schemeClr val="bg1"/>
                </a:solidFill>
              </a:rPr>
              <a:t> </a:t>
            </a:r>
            <a:r>
              <a:rPr lang="en-US" sz="1600" b="1" dirty="0" err="1">
                <a:solidFill>
                  <a:schemeClr val="bg1"/>
                </a:solidFill>
              </a:rPr>
              <a:t>tillgång</a:t>
            </a:r>
            <a:r>
              <a:rPr lang="en-US" sz="1600" b="1" dirty="0">
                <a:solidFill>
                  <a:schemeClr val="bg1"/>
                </a:solidFill>
              </a:rPr>
              <a:t> </a:t>
            </a:r>
            <a:r>
              <a:rPr lang="en-US" sz="1600" b="1" dirty="0" err="1">
                <a:solidFill>
                  <a:schemeClr val="bg1"/>
                </a:solidFill>
              </a:rPr>
              <a:t>domare</a:t>
            </a:r>
            <a:r>
              <a:rPr lang="en-US" sz="1600" b="1" dirty="0">
                <a:solidFill>
                  <a:schemeClr val="bg1"/>
                </a:solidFill>
              </a:rPr>
              <a:t>– DAIF- “</a:t>
            </a:r>
            <a:r>
              <a:rPr lang="en-US" sz="1600" b="1" dirty="0" err="1">
                <a:solidFill>
                  <a:schemeClr val="bg1"/>
                </a:solidFill>
              </a:rPr>
              <a:t>ProvaPå</a:t>
            </a:r>
            <a:r>
              <a:rPr lang="en-US" sz="1600" b="1" dirty="0">
                <a:solidFill>
                  <a:schemeClr val="bg1"/>
                </a:solidFill>
              </a:rPr>
              <a:t>”</a:t>
            </a:r>
            <a:br>
              <a:rPr lang="en-US" sz="1600" b="1" dirty="0">
                <a:solidFill>
                  <a:schemeClr val="bg1"/>
                </a:solidFill>
              </a:rPr>
            </a:br>
            <a:r>
              <a:rPr lang="en-US" sz="1600" b="1" dirty="0">
                <a:solidFill>
                  <a:schemeClr val="bg1"/>
                </a:solidFill>
              </a:rPr>
              <a:t>-</a:t>
            </a:r>
            <a:r>
              <a:rPr lang="en-US" sz="2800" b="1" dirty="0" err="1">
                <a:solidFill>
                  <a:srgbClr val="FFFF00"/>
                </a:solidFill>
              </a:rPr>
              <a:t>Utbildningakommittén</a:t>
            </a:r>
            <a:br>
              <a:rPr lang="en-US" sz="1600" b="1" dirty="0">
                <a:solidFill>
                  <a:schemeClr val="bg1"/>
                </a:solidFill>
              </a:rPr>
            </a:br>
            <a:r>
              <a:rPr lang="en-US" sz="1600" b="1" dirty="0">
                <a:solidFill>
                  <a:schemeClr val="bg1"/>
                </a:solidFill>
              </a:rPr>
              <a:t>Digital </a:t>
            </a:r>
            <a:r>
              <a:rPr lang="en-US" sz="1600" b="1" dirty="0" err="1">
                <a:solidFill>
                  <a:schemeClr val="bg1"/>
                </a:solidFill>
              </a:rPr>
              <a:t>plattform</a:t>
            </a:r>
            <a:r>
              <a:rPr lang="en-US" sz="1600" b="1" dirty="0">
                <a:solidFill>
                  <a:schemeClr val="bg1"/>
                </a:solidFill>
              </a:rPr>
              <a:t> – </a:t>
            </a:r>
            <a:r>
              <a:rPr lang="en-US" sz="1600" b="1" dirty="0" err="1">
                <a:solidFill>
                  <a:schemeClr val="bg1"/>
                </a:solidFill>
              </a:rPr>
              <a:t>Distriktstränarutbildning</a:t>
            </a:r>
            <a:br>
              <a:rPr lang="en-US" sz="1600" b="1" dirty="0">
                <a:solidFill>
                  <a:schemeClr val="bg1"/>
                </a:solidFill>
              </a:rPr>
            </a:br>
            <a:r>
              <a:rPr lang="en-US" sz="1600" b="1" dirty="0">
                <a:solidFill>
                  <a:schemeClr val="bg1"/>
                </a:solidFill>
              </a:rPr>
              <a:t>-</a:t>
            </a:r>
            <a:r>
              <a:rPr lang="en-US" sz="2800" b="1" dirty="0">
                <a:solidFill>
                  <a:srgbClr val="FFFF00"/>
                </a:solidFill>
              </a:rPr>
              <a:t>RFIV – </a:t>
            </a:r>
            <a:r>
              <a:rPr lang="en-US" sz="2800" b="1" dirty="0" err="1">
                <a:solidFill>
                  <a:srgbClr val="FFFF00"/>
                </a:solidFill>
              </a:rPr>
              <a:t>Hockeykontor</a:t>
            </a:r>
            <a:br>
              <a:rPr lang="en-US" sz="2800" b="1" dirty="0">
                <a:solidFill>
                  <a:srgbClr val="FFFF00"/>
                </a:solidFill>
              </a:rPr>
            </a:br>
            <a:r>
              <a:rPr lang="en-US" sz="1600" b="1" dirty="0" err="1">
                <a:solidFill>
                  <a:schemeClr val="bg1"/>
                </a:solidFill>
              </a:rPr>
              <a:t>Återkommer</a:t>
            </a:r>
            <a:r>
              <a:rPr lang="en-US" sz="1600" b="1" dirty="0">
                <a:solidFill>
                  <a:schemeClr val="bg1"/>
                </a:solidFill>
              </a:rPr>
              <a:t> </a:t>
            </a:r>
            <a:r>
              <a:rPr lang="en-US" sz="1600" b="1" dirty="0" err="1">
                <a:solidFill>
                  <a:schemeClr val="bg1"/>
                </a:solidFill>
              </a:rPr>
              <a:t>idag</a:t>
            </a:r>
            <a:r>
              <a:rPr lang="en-US" sz="1600" b="1" dirty="0">
                <a:solidFill>
                  <a:schemeClr val="bg1"/>
                </a:solidFill>
              </a:rPr>
              <a:t>…</a:t>
            </a:r>
            <a:br>
              <a:rPr lang="en-US" sz="1600" b="1" dirty="0">
                <a:solidFill>
                  <a:schemeClr val="bg1"/>
                </a:solidFill>
              </a:rPr>
            </a:br>
            <a:r>
              <a:rPr lang="en-US" sz="1600" b="1" dirty="0">
                <a:solidFill>
                  <a:schemeClr val="bg1"/>
                </a:solidFill>
              </a:rPr>
              <a:t>-</a:t>
            </a:r>
            <a:r>
              <a:rPr lang="en-US" sz="2800" b="1" dirty="0" err="1">
                <a:solidFill>
                  <a:srgbClr val="FFFF00"/>
                </a:solidFill>
              </a:rPr>
              <a:t>Klipp</a:t>
            </a:r>
            <a:r>
              <a:rPr lang="en-US" sz="2800" b="1" dirty="0">
                <a:solidFill>
                  <a:srgbClr val="FFFF00"/>
                </a:solidFill>
              </a:rPr>
              <a:t> </a:t>
            </a:r>
            <a:r>
              <a:rPr lang="en-US" sz="2800" b="1" dirty="0" err="1">
                <a:solidFill>
                  <a:srgbClr val="FFFF00"/>
                </a:solidFill>
              </a:rPr>
              <a:t>från</a:t>
            </a:r>
            <a:r>
              <a:rPr lang="en-US" sz="2800" b="1" dirty="0">
                <a:solidFill>
                  <a:srgbClr val="FFFF00"/>
                </a:solidFill>
              </a:rPr>
              <a:t> SIF </a:t>
            </a:r>
            <a:r>
              <a:rPr lang="en-US" sz="2800" b="1" dirty="0" err="1">
                <a:solidFill>
                  <a:srgbClr val="FFFF00"/>
                </a:solidFill>
              </a:rPr>
              <a:t>ordförande</a:t>
            </a:r>
            <a:r>
              <a:rPr lang="en-US" sz="2800" b="1" dirty="0">
                <a:solidFill>
                  <a:srgbClr val="FFFF00"/>
                </a:solidFill>
              </a:rPr>
              <a:t> Konferens 9 mars</a:t>
            </a:r>
            <a:br>
              <a:rPr lang="en-US" sz="1600" b="1" dirty="0">
                <a:solidFill>
                  <a:schemeClr val="bg1"/>
                </a:solidFill>
              </a:rPr>
            </a:br>
            <a:r>
              <a:rPr lang="en-US" sz="1600" b="1" dirty="0" err="1">
                <a:solidFill>
                  <a:schemeClr val="bg1"/>
                </a:solidFill>
              </a:rPr>
              <a:t>Viktig</a:t>
            </a:r>
            <a:r>
              <a:rPr lang="en-US" sz="1600" b="1" dirty="0">
                <a:solidFill>
                  <a:schemeClr val="bg1"/>
                </a:solidFill>
              </a:rPr>
              <a:t> </a:t>
            </a:r>
            <a:r>
              <a:rPr lang="en-US" sz="1600" b="1" dirty="0" err="1">
                <a:solidFill>
                  <a:schemeClr val="bg1"/>
                </a:solidFill>
              </a:rPr>
              <a:t>punkt</a:t>
            </a:r>
            <a:r>
              <a:rPr lang="en-US" sz="1600" b="1" dirty="0">
                <a:solidFill>
                  <a:schemeClr val="bg1"/>
                </a:solidFill>
              </a:rPr>
              <a:t> Tre </a:t>
            </a:r>
            <a:r>
              <a:rPr lang="en-US" sz="1600" b="1" dirty="0" err="1">
                <a:solidFill>
                  <a:schemeClr val="bg1"/>
                </a:solidFill>
              </a:rPr>
              <a:t>Puckar</a:t>
            </a:r>
            <a:r>
              <a:rPr lang="en-US" sz="1600" b="1" dirty="0">
                <a:solidFill>
                  <a:schemeClr val="bg1"/>
                </a:solidFill>
              </a:rPr>
              <a:t> </a:t>
            </a:r>
            <a:r>
              <a:rPr lang="en-US" sz="1600" b="1" dirty="0" err="1">
                <a:solidFill>
                  <a:schemeClr val="bg1"/>
                </a:solidFill>
              </a:rPr>
              <a:t>återkommer</a:t>
            </a:r>
            <a:r>
              <a:rPr lang="en-US" sz="1600" b="1" dirty="0">
                <a:solidFill>
                  <a:schemeClr val="bg1"/>
                </a:solidFill>
              </a:rPr>
              <a:t> </a:t>
            </a:r>
            <a:r>
              <a:rPr lang="en-US" sz="1600" b="1" dirty="0" err="1">
                <a:solidFill>
                  <a:schemeClr val="bg1"/>
                </a:solidFill>
              </a:rPr>
              <a:t>idag</a:t>
            </a:r>
            <a:r>
              <a:rPr lang="en-US" sz="1600" b="1" dirty="0">
                <a:solidFill>
                  <a:schemeClr val="bg1"/>
                </a:solidFill>
              </a:rPr>
              <a:t>…</a:t>
            </a:r>
            <a:br>
              <a:rPr lang="en-US" sz="1600" b="1" dirty="0">
                <a:solidFill>
                  <a:schemeClr val="bg1"/>
                </a:solidFill>
              </a:rPr>
            </a:br>
            <a:r>
              <a:rPr lang="en-US" sz="1600" b="1" dirty="0">
                <a:solidFill>
                  <a:schemeClr val="bg1"/>
                </a:solidFill>
              </a:rPr>
              <a:t>-</a:t>
            </a:r>
            <a:r>
              <a:rPr lang="en-US" sz="2800" b="1" dirty="0" err="1">
                <a:solidFill>
                  <a:srgbClr val="FFFF00"/>
                </a:solidFill>
              </a:rPr>
              <a:t>Årsmötet</a:t>
            </a:r>
            <a:r>
              <a:rPr lang="en-US" sz="2800" b="1" dirty="0">
                <a:solidFill>
                  <a:srgbClr val="FFFF00"/>
                </a:solidFill>
              </a:rPr>
              <a:t> 5/6 kl 10.00 –digital</a:t>
            </a:r>
            <a:br>
              <a:rPr lang="en-US" sz="2800" b="1" dirty="0">
                <a:solidFill>
                  <a:srgbClr val="FFFF00"/>
                </a:solidFill>
              </a:rPr>
            </a:br>
            <a:r>
              <a:rPr lang="en-US" sz="1600" b="1" dirty="0" err="1">
                <a:solidFill>
                  <a:schemeClr val="bg1"/>
                </a:solidFill>
              </a:rPr>
              <a:t>Återkommer</a:t>
            </a:r>
            <a:r>
              <a:rPr lang="en-US" sz="1600" b="1" dirty="0">
                <a:solidFill>
                  <a:schemeClr val="bg1"/>
                </a:solidFill>
              </a:rPr>
              <a:t> </a:t>
            </a:r>
            <a:r>
              <a:rPr lang="en-US" sz="1600" b="1" dirty="0" err="1">
                <a:solidFill>
                  <a:schemeClr val="bg1"/>
                </a:solidFill>
              </a:rPr>
              <a:t>idag</a:t>
            </a:r>
            <a:r>
              <a:rPr lang="en-US" sz="1600" b="1" dirty="0">
                <a:solidFill>
                  <a:schemeClr val="bg1"/>
                </a:solidFill>
              </a:rPr>
              <a:t>…</a:t>
            </a:r>
            <a:br>
              <a:rPr lang="en-US" sz="1600" b="1" dirty="0">
                <a:solidFill>
                  <a:schemeClr val="bg1"/>
                </a:solidFill>
              </a:rPr>
            </a:br>
            <a:r>
              <a:rPr lang="en-US" sz="1600" b="1" dirty="0">
                <a:solidFill>
                  <a:schemeClr val="bg1"/>
                </a:solidFill>
              </a:rPr>
              <a:t>-</a:t>
            </a:r>
            <a:r>
              <a:rPr lang="en-US" sz="2800" b="1" dirty="0" err="1">
                <a:solidFill>
                  <a:srgbClr val="FFFF00"/>
                </a:solidFill>
              </a:rPr>
              <a:t>Inkomna</a:t>
            </a:r>
            <a:r>
              <a:rPr lang="en-US" sz="2800" b="1" dirty="0">
                <a:solidFill>
                  <a:srgbClr val="FFFF00"/>
                </a:solidFill>
              </a:rPr>
              <a:t> </a:t>
            </a:r>
            <a:r>
              <a:rPr lang="en-US" sz="2800" b="1" dirty="0" err="1">
                <a:solidFill>
                  <a:srgbClr val="FFFF00"/>
                </a:solidFill>
              </a:rPr>
              <a:t>frågor</a:t>
            </a:r>
            <a:br>
              <a:rPr lang="en-US" sz="1600" b="1" dirty="0">
                <a:solidFill>
                  <a:schemeClr val="bg1"/>
                </a:solidFill>
              </a:rPr>
            </a:br>
            <a:r>
              <a:rPr lang="en-US" sz="1600" b="1" dirty="0" err="1">
                <a:solidFill>
                  <a:schemeClr val="bg1"/>
                </a:solidFill>
              </a:rPr>
              <a:t>Enkätutskick</a:t>
            </a:r>
            <a:r>
              <a:rPr lang="en-US" sz="1600" b="1" dirty="0">
                <a:solidFill>
                  <a:schemeClr val="bg1"/>
                </a:solidFill>
              </a:rPr>
              <a:t> har </a:t>
            </a:r>
            <a:r>
              <a:rPr lang="en-US" sz="1600" b="1" dirty="0" err="1">
                <a:solidFill>
                  <a:schemeClr val="bg1"/>
                </a:solidFill>
              </a:rPr>
              <a:t>gjorts</a:t>
            </a:r>
            <a:r>
              <a:rPr lang="en-US" sz="1600" b="1" dirty="0">
                <a:solidFill>
                  <a:schemeClr val="bg1"/>
                </a:solidFill>
              </a:rPr>
              <a:t>…</a:t>
            </a:r>
            <a:br>
              <a:rPr lang="en-US" sz="1600" b="1" dirty="0">
                <a:solidFill>
                  <a:schemeClr val="bg1"/>
                </a:solidFill>
              </a:rPr>
            </a:br>
            <a:r>
              <a:rPr lang="en-US" sz="1600" b="1" dirty="0">
                <a:solidFill>
                  <a:schemeClr val="bg1"/>
                </a:solidFill>
              </a:rPr>
              <a:t>-</a:t>
            </a:r>
            <a:r>
              <a:rPr lang="en-US" sz="2800" b="1" dirty="0" err="1">
                <a:solidFill>
                  <a:srgbClr val="FFFF00"/>
                </a:solidFill>
              </a:rPr>
              <a:t>Utmärkelser</a:t>
            </a:r>
            <a:r>
              <a:rPr lang="en-US" sz="2800" b="1" dirty="0">
                <a:solidFill>
                  <a:srgbClr val="FFFF00"/>
                </a:solidFill>
              </a:rPr>
              <a:t> –</a:t>
            </a:r>
            <a:r>
              <a:rPr lang="en-US" sz="2800" b="1" dirty="0" err="1">
                <a:solidFill>
                  <a:srgbClr val="FFFF00"/>
                </a:solidFill>
              </a:rPr>
              <a:t>Föreningsjubileum</a:t>
            </a:r>
            <a:br>
              <a:rPr lang="en-US" sz="1600" b="1" dirty="0">
                <a:solidFill>
                  <a:schemeClr val="bg1"/>
                </a:solidFill>
              </a:rPr>
            </a:br>
            <a:r>
              <a:rPr lang="en-US" sz="1600" b="1" dirty="0" err="1">
                <a:solidFill>
                  <a:schemeClr val="bg1"/>
                </a:solidFill>
              </a:rPr>
              <a:t>Uppmaningen</a:t>
            </a:r>
            <a:r>
              <a:rPr lang="en-US" sz="1600" b="1" dirty="0">
                <a:solidFill>
                  <a:schemeClr val="bg1"/>
                </a:solidFill>
              </a:rPr>
              <a:t>…</a:t>
            </a:r>
            <a:br>
              <a:rPr lang="en-US" sz="1800" b="1" dirty="0">
                <a:solidFill>
                  <a:schemeClr val="bg1"/>
                </a:solidFill>
              </a:rPr>
            </a:br>
            <a:endParaRPr lang="en-US" sz="1800" dirty="0">
              <a:solidFill>
                <a:schemeClr val="bg1"/>
              </a:solidFill>
            </a:endParaRPr>
          </a:p>
        </p:txBody>
      </p:sp>
      <p:pic>
        <p:nvPicPr>
          <p:cNvPr id="5" name="Platshållare för innehåll 4">
            <a:extLst>
              <a:ext uri="{FF2B5EF4-FFF2-40B4-BE49-F238E27FC236}">
                <a16:creationId xmlns:a16="http://schemas.microsoft.com/office/drawing/2014/main" id="{5F374469-673B-4415-BE77-5836A5E5711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2670"/>
          <a:stretch/>
        </p:blipFill>
        <p:spPr>
          <a:xfrm>
            <a:off x="0" y="-2"/>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grpSp>
        <p:nvGrpSpPr>
          <p:cNvPr id="12" name="Group 11">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3" name="Freeform: Shape 12">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extruta 2">
            <a:extLst>
              <a:ext uri="{FF2B5EF4-FFF2-40B4-BE49-F238E27FC236}">
                <a16:creationId xmlns:a16="http://schemas.microsoft.com/office/drawing/2014/main" id="{1FE24F3D-29DA-4552-9C72-35E2C3D4279C}"/>
              </a:ext>
            </a:extLst>
          </p:cNvPr>
          <p:cNvSpPr txBox="1"/>
          <p:nvPr/>
        </p:nvSpPr>
        <p:spPr>
          <a:xfrm>
            <a:off x="238897" y="683742"/>
            <a:ext cx="3097427" cy="1200329"/>
          </a:xfrm>
          <a:prstGeom prst="rect">
            <a:avLst/>
          </a:prstGeom>
          <a:noFill/>
        </p:spPr>
        <p:txBody>
          <a:bodyPr wrap="square" rtlCol="0">
            <a:spAutoFit/>
          </a:bodyPr>
          <a:lstStyle/>
          <a:p>
            <a:r>
              <a:rPr lang="sv-SE" sz="3600" b="1" dirty="0">
                <a:solidFill>
                  <a:srgbClr val="FFFF00"/>
                </a:solidFill>
              </a:rPr>
              <a:t>Återblick från mötet 21 mars</a:t>
            </a:r>
          </a:p>
        </p:txBody>
      </p:sp>
    </p:spTree>
    <p:extLst>
      <p:ext uri="{BB962C8B-B14F-4D97-AF65-F5344CB8AC3E}">
        <p14:creationId xmlns:p14="http://schemas.microsoft.com/office/powerpoint/2010/main" val="20404274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6A058DD-0A75-4E5C-829F-3CB5E33E9A55}"/>
              </a:ext>
            </a:extLst>
          </p:cNvPr>
          <p:cNvSpPr>
            <a:spLocks noGrp="1"/>
          </p:cNvSpPr>
          <p:nvPr>
            <p:ph type="ctrTitle"/>
          </p:nvPr>
        </p:nvSpPr>
        <p:spPr>
          <a:xfrm>
            <a:off x="280840" y="349010"/>
            <a:ext cx="8574836" cy="2890520"/>
          </a:xfrm>
        </p:spPr>
        <p:txBody>
          <a:bodyPr>
            <a:normAutofit fontScale="90000"/>
          </a:bodyPr>
          <a:lstStyle/>
          <a:p>
            <a:pPr algn="ctr"/>
            <a:br>
              <a:rPr lang="sv-SE" sz="3200" dirty="0"/>
            </a:br>
            <a:r>
              <a:rPr lang="sv-SE" sz="4000" b="1" dirty="0">
                <a:solidFill>
                  <a:srgbClr val="7030A0"/>
                </a:solidFill>
              </a:rPr>
              <a:t>Återblicken från förra mötet med SR/SISU distriktschef Peter Berglund.</a:t>
            </a:r>
            <a:br>
              <a:rPr lang="sv-SE" sz="4000" b="1" dirty="0">
                <a:solidFill>
                  <a:srgbClr val="7030A0"/>
                </a:solidFill>
              </a:rPr>
            </a:br>
            <a:br>
              <a:rPr lang="sv-SE" sz="3200" dirty="0"/>
            </a:br>
            <a:r>
              <a:rPr lang="sv-SE" sz="4900" b="1" dirty="0">
                <a:solidFill>
                  <a:schemeClr val="accent6">
                    <a:lumMod val="50000"/>
                  </a:schemeClr>
                </a:solidFill>
              </a:rPr>
              <a:t>-Rörelsesatsningen i skolan-</a:t>
            </a:r>
            <a:br>
              <a:rPr lang="sv-SE" sz="4900" b="1" dirty="0">
                <a:solidFill>
                  <a:schemeClr val="accent6">
                    <a:lumMod val="50000"/>
                  </a:schemeClr>
                </a:solidFill>
              </a:rPr>
            </a:br>
            <a:br>
              <a:rPr lang="sv-SE" sz="4900" b="1" dirty="0">
                <a:solidFill>
                  <a:schemeClr val="accent6">
                    <a:lumMod val="50000"/>
                  </a:schemeClr>
                </a:solidFill>
              </a:rPr>
            </a:br>
            <a:r>
              <a:rPr lang="sv-SE" sz="4900" b="1" dirty="0">
                <a:solidFill>
                  <a:schemeClr val="accent6">
                    <a:lumMod val="50000"/>
                  </a:schemeClr>
                </a:solidFill>
              </a:rPr>
              <a:t>ett unikt utvecklingsarbete i Dalarna</a:t>
            </a:r>
            <a:br>
              <a:rPr lang="sv-SE" sz="4900" b="1" dirty="0">
                <a:solidFill>
                  <a:schemeClr val="accent6">
                    <a:lumMod val="50000"/>
                  </a:schemeClr>
                </a:solidFill>
              </a:rPr>
            </a:br>
            <a:br>
              <a:rPr lang="sv-SE" sz="3200" dirty="0"/>
            </a:br>
            <a:endParaRPr lang="sv-SE" sz="3200" dirty="0">
              <a:latin typeface="+mn-lt"/>
            </a:endParaRPr>
          </a:p>
        </p:txBody>
      </p:sp>
    </p:spTree>
    <p:extLst>
      <p:ext uri="{BB962C8B-B14F-4D97-AF65-F5344CB8AC3E}">
        <p14:creationId xmlns:p14="http://schemas.microsoft.com/office/powerpoint/2010/main" val="324913913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6073C9-C507-4AE3-B065-B1D6BC316766}"/>
              </a:ext>
            </a:extLst>
          </p:cNvPr>
          <p:cNvSpPr>
            <a:spLocks noGrp="1"/>
          </p:cNvSpPr>
          <p:nvPr>
            <p:ph type="title"/>
          </p:nvPr>
        </p:nvSpPr>
        <p:spPr>
          <a:xfrm>
            <a:off x="637628" y="152318"/>
            <a:ext cx="9581486" cy="474749"/>
          </a:xfrm>
        </p:spPr>
        <p:txBody>
          <a:bodyPr>
            <a:normAutofit fontScale="90000"/>
          </a:bodyPr>
          <a:lstStyle/>
          <a:p>
            <a:r>
              <a:rPr lang="sv-SE" sz="2800" dirty="0"/>
              <a:t>Resultat hittills enligt pedagoger och skolledare</a:t>
            </a:r>
          </a:p>
        </p:txBody>
      </p:sp>
      <p:sp>
        <p:nvSpPr>
          <p:cNvPr id="41" name="Rulle: lodrät 40">
            <a:extLst>
              <a:ext uri="{FF2B5EF4-FFF2-40B4-BE49-F238E27FC236}">
                <a16:creationId xmlns:a16="http://schemas.microsoft.com/office/drawing/2014/main" id="{F64F5AEB-61B0-4129-8573-9E04F7EA532E}"/>
              </a:ext>
            </a:extLst>
          </p:cNvPr>
          <p:cNvSpPr/>
          <p:nvPr/>
        </p:nvSpPr>
        <p:spPr>
          <a:xfrm>
            <a:off x="76151" y="748583"/>
            <a:ext cx="7100501" cy="5957099"/>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solidFill>
                <a:schemeClr val="tx1"/>
              </a:solidFill>
            </a:endParaRPr>
          </a:p>
        </p:txBody>
      </p:sp>
      <p:sp>
        <p:nvSpPr>
          <p:cNvPr id="42" name="Textruta 3">
            <a:extLst>
              <a:ext uri="{FF2B5EF4-FFF2-40B4-BE49-F238E27FC236}">
                <a16:creationId xmlns:a16="http://schemas.microsoft.com/office/drawing/2014/main" id="{A18E7B9F-3BD3-4E46-88B6-C0B2912D8F78}"/>
              </a:ext>
            </a:extLst>
          </p:cNvPr>
          <p:cNvSpPr txBox="1"/>
          <p:nvPr/>
        </p:nvSpPr>
        <p:spPr>
          <a:xfrm>
            <a:off x="2106584" y="951045"/>
            <a:ext cx="3390900" cy="38544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sv-SE" sz="1600" b="1" dirty="0">
                <a:effectLst/>
                <a:latin typeface="Calibri" panose="020F0502020204030204" pitchFamily="34" charset="0"/>
                <a:ea typeface="Calibri" panose="020F0502020204030204" pitchFamily="34" charset="0"/>
                <a:cs typeface="Times New Roman" panose="02020603050405020304" pitchFamily="18" charset="0"/>
              </a:rPr>
              <a:t>Effekter av rastaktiviteterna!</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ruta 2">
            <a:extLst>
              <a:ext uri="{FF2B5EF4-FFF2-40B4-BE49-F238E27FC236}">
                <a16:creationId xmlns:a16="http://schemas.microsoft.com/office/drawing/2014/main" id="{61B5F5F7-A823-451C-BF54-2B825B6993D1}"/>
              </a:ext>
            </a:extLst>
          </p:cNvPr>
          <p:cNvSpPr txBox="1"/>
          <p:nvPr/>
        </p:nvSpPr>
        <p:spPr>
          <a:xfrm>
            <a:off x="1047464" y="1535784"/>
            <a:ext cx="5157873" cy="4777882"/>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spcAft>
                <a:spcPts val="0"/>
              </a:spcAft>
              <a:buFont typeface="Wingdings" panose="05000000000000000000" pitchFamily="2" charset="2"/>
              <a:buChar char=""/>
            </a:pPr>
            <a:r>
              <a:rPr lang="sv-SE" sz="1200" dirty="0">
                <a:effectLst/>
                <a:latin typeface="Calibri" panose="020F0502020204030204" pitchFamily="34" charset="0"/>
                <a:ea typeface="Calibri" panose="020F0502020204030204" pitchFamily="34" charset="0"/>
              </a:rPr>
              <a:t>Pedagogiskt organiserade, rasterna blir en viktig del av skoldagen</a:t>
            </a:r>
          </a:p>
          <a:p>
            <a:pPr marL="342900" lvl="0" indent="-342900">
              <a:spcAft>
                <a:spcPts val="0"/>
              </a:spcAft>
              <a:buFont typeface="Wingdings" panose="05000000000000000000" pitchFamily="2" charset="2"/>
              <a:buChar char=""/>
            </a:pPr>
            <a:r>
              <a:rPr lang="sv-SE" sz="1200" dirty="0">
                <a:effectLst/>
                <a:latin typeface="Calibri" panose="020F0502020204030204" pitchFamily="34" charset="0"/>
                <a:ea typeface="Calibri" panose="020F0502020204030204" pitchFamily="34" charset="0"/>
              </a:rPr>
              <a:t>Tränar elever i social utveckling</a:t>
            </a:r>
          </a:p>
          <a:p>
            <a:pPr marL="342900" lvl="0" indent="-342900">
              <a:spcAft>
                <a:spcPts val="0"/>
              </a:spcAft>
              <a:buFont typeface="Wingdings" panose="05000000000000000000" pitchFamily="2" charset="2"/>
              <a:buChar char=""/>
            </a:pPr>
            <a:r>
              <a:rPr lang="sv-SE" sz="1200" dirty="0">
                <a:effectLst/>
                <a:highlight>
                  <a:srgbClr val="FFFF00"/>
                </a:highlight>
                <a:latin typeface="Calibri" panose="020F0502020204030204" pitchFamily="34" charset="0"/>
                <a:ea typeface="Times New Roman" panose="02020603050405020304" pitchFamily="18" charset="0"/>
              </a:rPr>
              <a:t>Glädje och glada barn</a:t>
            </a:r>
            <a:endParaRPr lang="sv-SE" sz="1200" dirty="0">
              <a:effectLst/>
              <a:highlight>
                <a:srgbClr val="FFFF00"/>
              </a:highlight>
              <a:latin typeface="Calibri" panose="020F0502020204030204" pitchFamily="34" charset="0"/>
              <a:ea typeface="Calibri" panose="020F0502020204030204" pitchFamily="34" charset="0"/>
            </a:endParaRPr>
          </a:p>
          <a:p>
            <a:pPr marL="342900" lvl="0" indent="-342900">
              <a:spcAft>
                <a:spcPts val="0"/>
              </a:spcAft>
              <a:buFont typeface="Wingdings" panose="05000000000000000000" pitchFamily="2" charset="2"/>
              <a:buChar char=""/>
            </a:pPr>
            <a:r>
              <a:rPr lang="sv-SE" sz="1200" dirty="0">
                <a:effectLst/>
                <a:highlight>
                  <a:srgbClr val="FFFF00"/>
                </a:highlight>
                <a:latin typeface="Calibri" panose="020F0502020204030204" pitchFamily="34" charset="0"/>
                <a:ea typeface="Times New Roman" panose="02020603050405020304" pitchFamily="18" charset="0"/>
              </a:rPr>
              <a:t>Trygghet</a:t>
            </a:r>
            <a:endParaRPr lang="sv-SE" sz="1200" dirty="0">
              <a:effectLst/>
              <a:highlight>
                <a:srgbClr val="FFFF00"/>
              </a:highlight>
              <a:latin typeface="Calibri" panose="020F0502020204030204" pitchFamily="34" charset="0"/>
              <a:ea typeface="Calibri" panose="020F0502020204030204" pitchFamily="34" charset="0"/>
            </a:endParaRPr>
          </a:p>
          <a:p>
            <a:pPr marL="342900" lvl="0" indent="-342900">
              <a:spcAft>
                <a:spcPts val="0"/>
              </a:spcAft>
              <a:buFont typeface="Wingdings" panose="05000000000000000000" pitchFamily="2" charset="2"/>
              <a:buChar char=""/>
            </a:pPr>
            <a:r>
              <a:rPr lang="sv-SE" sz="1200" dirty="0">
                <a:effectLst/>
                <a:highlight>
                  <a:srgbClr val="FFFF00"/>
                </a:highlight>
                <a:latin typeface="Calibri" panose="020F0502020204030204" pitchFamily="34" charset="0"/>
                <a:ea typeface="Times New Roman" panose="02020603050405020304" pitchFamily="18" charset="0"/>
              </a:rPr>
              <a:t>Färre konflikter </a:t>
            </a:r>
            <a:r>
              <a:rPr lang="sv-SE" sz="1200" dirty="0">
                <a:effectLst/>
                <a:latin typeface="Calibri" panose="020F0502020204030204" pitchFamily="34" charset="0"/>
                <a:ea typeface="Times New Roman" panose="02020603050405020304" pitchFamily="18" charset="0"/>
              </a:rPr>
              <a:t>och fler relationer</a:t>
            </a:r>
            <a:endParaRPr lang="sv-SE" sz="1200" dirty="0">
              <a:effectLst/>
              <a:latin typeface="Calibri" panose="020F0502020204030204" pitchFamily="34" charset="0"/>
              <a:ea typeface="Calibri" panose="020F0502020204030204" pitchFamily="34" charset="0"/>
            </a:endParaRPr>
          </a:p>
          <a:p>
            <a:pPr marL="342900" lvl="0" indent="-342900">
              <a:spcAft>
                <a:spcPts val="0"/>
              </a:spcAft>
              <a:buFont typeface="Wingdings" panose="05000000000000000000" pitchFamily="2" charset="2"/>
              <a:buChar char=""/>
            </a:pPr>
            <a:r>
              <a:rPr lang="sv-SE" sz="1200" dirty="0">
                <a:effectLst/>
                <a:highlight>
                  <a:srgbClr val="FFFF00"/>
                </a:highlight>
                <a:latin typeface="Calibri" panose="020F0502020204030204" pitchFamily="34" charset="0"/>
                <a:ea typeface="Times New Roman" panose="02020603050405020304" pitchFamily="18" charset="0"/>
              </a:rPr>
              <a:t>Vidgar kompiskretsen </a:t>
            </a:r>
            <a:r>
              <a:rPr lang="sv-SE" sz="1200" dirty="0">
                <a:effectLst/>
                <a:latin typeface="Calibri" panose="020F0502020204030204" pitchFamily="34" charset="0"/>
                <a:ea typeface="Times New Roman" panose="02020603050405020304" pitchFamily="18" charset="0"/>
              </a:rPr>
              <a:t>– umgås med fler och andra än barnen brukar</a:t>
            </a:r>
            <a:endParaRPr lang="sv-SE" sz="1200" dirty="0">
              <a:effectLst/>
              <a:latin typeface="Calibri" panose="020F0502020204030204" pitchFamily="34" charset="0"/>
              <a:ea typeface="Calibri" panose="020F0502020204030204" pitchFamily="34" charset="0"/>
            </a:endParaRPr>
          </a:p>
          <a:p>
            <a:pPr marL="342900" lvl="0" indent="-342900">
              <a:spcAft>
                <a:spcPts val="0"/>
              </a:spcAft>
              <a:buFont typeface="Wingdings" panose="05000000000000000000" pitchFamily="2" charset="2"/>
              <a:buChar char=""/>
            </a:pPr>
            <a:r>
              <a:rPr lang="sv-SE" sz="1200" dirty="0">
                <a:effectLst/>
                <a:highlight>
                  <a:srgbClr val="FFFF00"/>
                </a:highlight>
                <a:latin typeface="Calibri" panose="020F0502020204030204" pitchFamily="34" charset="0"/>
                <a:ea typeface="Times New Roman" panose="02020603050405020304" pitchFamily="18" charset="0"/>
              </a:rPr>
              <a:t>Fler och bättre relationer elev – elev, elev – personal</a:t>
            </a:r>
            <a:endParaRPr lang="sv-SE" sz="1200" dirty="0">
              <a:effectLst/>
              <a:highlight>
                <a:srgbClr val="FFFF00"/>
              </a:highlight>
              <a:latin typeface="Calibri" panose="020F0502020204030204" pitchFamily="34" charset="0"/>
              <a:ea typeface="Calibri" panose="020F0502020204030204" pitchFamily="34" charset="0"/>
            </a:endParaRPr>
          </a:p>
          <a:p>
            <a:pPr marL="342900" lvl="0" indent="-342900">
              <a:spcAft>
                <a:spcPts val="0"/>
              </a:spcAft>
              <a:buFont typeface="Wingdings" panose="05000000000000000000" pitchFamily="2" charset="2"/>
              <a:buChar char=""/>
            </a:pPr>
            <a:r>
              <a:rPr lang="sv-SE" sz="1200" dirty="0">
                <a:effectLst/>
                <a:latin typeface="Calibri" panose="020F0502020204030204" pitchFamily="34" charset="0"/>
                <a:ea typeface="Times New Roman" panose="02020603050405020304" pitchFamily="18" charset="0"/>
              </a:rPr>
              <a:t>Intresse – får ofta frågan: vad blir det idag?</a:t>
            </a:r>
            <a:endParaRPr lang="sv-SE" sz="1200" dirty="0">
              <a:effectLst/>
              <a:latin typeface="Calibri" panose="020F0502020204030204" pitchFamily="34" charset="0"/>
              <a:ea typeface="Calibri" panose="020F0502020204030204" pitchFamily="34" charset="0"/>
            </a:endParaRPr>
          </a:p>
          <a:p>
            <a:pPr marL="342900" lvl="0" indent="-342900">
              <a:spcAft>
                <a:spcPts val="0"/>
              </a:spcAft>
              <a:buFont typeface="Wingdings" panose="05000000000000000000" pitchFamily="2" charset="2"/>
              <a:buChar char=""/>
            </a:pPr>
            <a:r>
              <a:rPr lang="sv-SE" sz="1200" dirty="0">
                <a:effectLst/>
                <a:latin typeface="Calibri" panose="020F0502020204030204" pitchFamily="34" charset="0"/>
                <a:ea typeface="Times New Roman" panose="02020603050405020304" pitchFamily="18" charset="0"/>
              </a:rPr>
              <a:t>Enklare för barnen att planera sina raster</a:t>
            </a:r>
            <a:endParaRPr lang="sv-SE" sz="1200" dirty="0">
              <a:effectLst/>
              <a:latin typeface="Calibri" panose="020F0502020204030204" pitchFamily="34" charset="0"/>
              <a:ea typeface="Calibri" panose="020F0502020204030204" pitchFamily="34" charset="0"/>
            </a:endParaRPr>
          </a:p>
          <a:p>
            <a:pPr marL="342900" lvl="0" indent="-342900">
              <a:spcAft>
                <a:spcPts val="0"/>
              </a:spcAft>
              <a:buFont typeface="Wingdings" panose="05000000000000000000" pitchFamily="2" charset="2"/>
              <a:buChar char=""/>
            </a:pPr>
            <a:r>
              <a:rPr lang="sv-SE" sz="1200" dirty="0">
                <a:effectLst/>
                <a:highlight>
                  <a:srgbClr val="FFFF00"/>
                </a:highlight>
                <a:latin typeface="Calibri" panose="020F0502020204030204" pitchFamily="34" charset="0"/>
                <a:ea typeface="Times New Roman" panose="02020603050405020304" pitchFamily="18" charset="0"/>
              </a:rPr>
              <a:t>Svettiga</a:t>
            </a:r>
            <a:endParaRPr lang="sv-SE" sz="1200" dirty="0">
              <a:effectLst/>
              <a:highlight>
                <a:srgbClr val="FFFF00"/>
              </a:highlight>
              <a:latin typeface="Calibri" panose="020F0502020204030204" pitchFamily="34" charset="0"/>
              <a:ea typeface="Calibri" panose="020F0502020204030204" pitchFamily="34" charset="0"/>
            </a:endParaRPr>
          </a:p>
          <a:p>
            <a:pPr marL="342900" lvl="0" indent="-342900">
              <a:spcAft>
                <a:spcPts val="0"/>
              </a:spcAft>
              <a:buFont typeface="Wingdings" panose="05000000000000000000" pitchFamily="2" charset="2"/>
              <a:buChar char=""/>
            </a:pPr>
            <a:r>
              <a:rPr lang="sv-SE" sz="1200" dirty="0">
                <a:effectLst/>
                <a:latin typeface="Calibri" panose="020F0502020204030204" pitchFamily="34" charset="0"/>
                <a:ea typeface="Times New Roman" panose="02020603050405020304" pitchFamily="18" charset="0"/>
              </a:rPr>
              <a:t>Elever delaktiga</a:t>
            </a:r>
            <a:endParaRPr lang="sv-SE" sz="1200" dirty="0">
              <a:effectLst/>
              <a:latin typeface="Calibri" panose="020F0502020204030204" pitchFamily="34" charset="0"/>
              <a:ea typeface="Calibri" panose="020F0502020204030204" pitchFamily="34" charset="0"/>
            </a:endParaRPr>
          </a:p>
          <a:p>
            <a:pPr marL="342900" lvl="0" indent="-342900">
              <a:spcAft>
                <a:spcPts val="0"/>
              </a:spcAft>
              <a:buFont typeface="Wingdings" panose="05000000000000000000" pitchFamily="2" charset="2"/>
              <a:buChar char=""/>
            </a:pPr>
            <a:r>
              <a:rPr lang="sv-SE" sz="1200" dirty="0">
                <a:effectLst/>
                <a:highlight>
                  <a:srgbClr val="FFFF00"/>
                </a:highlight>
                <a:latin typeface="Calibri" panose="020F0502020204030204" pitchFamily="34" charset="0"/>
                <a:ea typeface="Times New Roman" panose="02020603050405020304" pitchFamily="18" charset="0"/>
              </a:rPr>
              <a:t>Bättre fokus på lektioner</a:t>
            </a:r>
            <a:endParaRPr lang="sv-SE" sz="1200" dirty="0">
              <a:effectLst/>
              <a:highlight>
                <a:srgbClr val="FFFF00"/>
              </a:highlight>
              <a:latin typeface="Calibri" panose="020F0502020204030204" pitchFamily="34" charset="0"/>
              <a:ea typeface="Calibri" panose="020F0502020204030204" pitchFamily="34" charset="0"/>
            </a:endParaRPr>
          </a:p>
          <a:p>
            <a:pPr marL="342900" lvl="0" indent="-342900">
              <a:spcAft>
                <a:spcPts val="0"/>
              </a:spcAft>
              <a:buFont typeface="Wingdings" panose="05000000000000000000" pitchFamily="2" charset="2"/>
              <a:buChar char=""/>
            </a:pPr>
            <a:r>
              <a:rPr lang="sv-SE" sz="1200" dirty="0">
                <a:effectLst/>
                <a:latin typeface="Calibri" panose="020F0502020204030204" pitchFamily="34" charset="0"/>
                <a:ea typeface="Times New Roman" panose="02020603050405020304" pitchFamily="18" charset="0"/>
              </a:rPr>
              <a:t>Mycket positiv feedback från andra personer som besöker skolan, rörelsen fångar blicken</a:t>
            </a:r>
            <a:endParaRPr lang="sv-SE" sz="1200" dirty="0">
              <a:effectLst/>
              <a:latin typeface="Calibri" panose="020F0502020204030204" pitchFamily="34" charset="0"/>
              <a:ea typeface="Calibri" panose="020F0502020204030204" pitchFamily="34" charset="0"/>
            </a:endParaRPr>
          </a:p>
          <a:p>
            <a:pPr marL="342900" lvl="0" indent="-342900">
              <a:spcAft>
                <a:spcPts val="0"/>
              </a:spcAft>
              <a:buFont typeface="Wingdings" panose="05000000000000000000" pitchFamily="2" charset="2"/>
              <a:buChar char=""/>
            </a:pPr>
            <a:r>
              <a:rPr lang="sv-SE" sz="1200" dirty="0">
                <a:effectLst/>
                <a:latin typeface="Calibri" panose="020F0502020204030204" pitchFamily="34" charset="0"/>
                <a:ea typeface="Times New Roman" panose="02020603050405020304" pitchFamily="18" charset="0"/>
              </a:rPr>
              <a:t>Värdegrundsvinst</a:t>
            </a:r>
            <a:endParaRPr lang="sv-SE" sz="1200" dirty="0">
              <a:effectLst/>
              <a:latin typeface="Calibri" panose="020F0502020204030204" pitchFamily="34" charset="0"/>
              <a:ea typeface="Calibri" panose="020F0502020204030204" pitchFamily="34" charset="0"/>
            </a:endParaRPr>
          </a:p>
          <a:p>
            <a:pPr marL="342900" lvl="0" indent="-342900">
              <a:spcAft>
                <a:spcPts val="0"/>
              </a:spcAft>
              <a:buFont typeface="Wingdings" panose="05000000000000000000" pitchFamily="2" charset="2"/>
              <a:buChar char=""/>
            </a:pPr>
            <a:r>
              <a:rPr lang="sv-SE" sz="1200" dirty="0">
                <a:effectLst/>
                <a:latin typeface="Calibri" panose="020F0502020204030204" pitchFamily="34" charset="0"/>
                <a:ea typeface="Times New Roman" panose="02020603050405020304" pitchFamily="18" charset="0"/>
              </a:rPr>
              <a:t>Happenings som skapar energi och gemenskap</a:t>
            </a:r>
            <a:endParaRPr lang="sv-SE" sz="1200" dirty="0">
              <a:effectLst/>
              <a:latin typeface="Calibri" panose="020F0502020204030204" pitchFamily="34" charset="0"/>
              <a:ea typeface="Calibri" panose="020F0502020204030204" pitchFamily="34" charset="0"/>
            </a:endParaRPr>
          </a:p>
          <a:p>
            <a:pPr marL="342900" lvl="0" indent="-342900">
              <a:spcAft>
                <a:spcPts val="0"/>
              </a:spcAft>
              <a:buFont typeface="Wingdings" panose="05000000000000000000" pitchFamily="2" charset="2"/>
              <a:buChar char=""/>
            </a:pPr>
            <a:r>
              <a:rPr lang="sv-SE" sz="1200" dirty="0">
                <a:effectLst/>
                <a:highlight>
                  <a:srgbClr val="FFFF00"/>
                </a:highlight>
                <a:latin typeface="Calibri" panose="020F0502020204030204" pitchFamily="34" charset="0"/>
                <a:ea typeface="Times New Roman" panose="02020603050405020304" pitchFamily="18" charset="0"/>
              </a:rPr>
              <a:t>Positiva föräldrar</a:t>
            </a:r>
            <a:endParaRPr lang="sv-SE" sz="1200" dirty="0">
              <a:effectLst/>
              <a:highlight>
                <a:srgbClr val="FFFF00"/>
              </a:highlight>
              <a:latin typeface="Calibri" panose="020F0502020204030204" pitchFamily="34" charset="0"/>
              <a:ea typeface="Calibri" panose="020F0502020204030204" pitchFamily="34" charset="0"/>
            </a:endParaRPr>
          </a:p>
          <a:p>
            <a:pPr marL="342900" lvl="0" indent="-342900">
              <a:spcAft>
                <a:spcPts val="0"/>
              </a:spcAft>
              <a:buFont typeface="Wingdings" panose="05000000000000000000" pitchFamily="2" charset="2"/>
              <a:buChar char=""/>
            </a:pPr>
            <a:r>
              <a:rPr lang="sv-SE" sz="1200" dirty="0">
                <a:effectLst/>
                <a:latin typeface="Calibri" panose="020F0502020204030204" pitchFamily="34" charset="0"/>
                <a:ea typeface="Times New Roman" panose="02020603050405020304" pitchFamily="18" charset="0"/>
              </a:rPr>
              <a:t>Vuxna skapar mycket relationer med barnen</a:t>
            </a:r>
            <a:endParaRPr lang="sv-SE" sz="1200" dirty="0">
              <a:effectLst/>
              <a:latin typeface="Calibri" panose="020F0502020204030204" pitchFamily="34" charset="0"/>
              <a:ea typeface="Calibri" panose="020F0502020204030204" pitchFamily="34" charset="0"/>
            </a:endParaRPr>
          </a:p>
          <a:p>
            <a:pPr marL="342900" lvl="0" indent="-342900">
              <a:spcAft>
                <a:spcPts val="0"/>
              </a:spcAft>
              <a:buFont typeface="Wingdings" panose="05000000000000000000" pitchFamily="2" charset="2"/>
              <a:buChar char=""/>
            </a:pPr>
            <a:r>
              <a:rPr lang="sv-SE" sz="1200" dirty="0">
                <a:effectLst/>
                <a:latin typeface="Calibri" panose="020F0502020204030204" pitchFamily="34" charset="0"/>
                <a:ea typeface="Times New Roman" panose="02020603050405020304" pitchFamily="18" charset="0"/>
              </a:rPr>
              <a:t>Barnen nöjda och glada när de kommer in från rasten</a:t>
            </a:r>
            <a:endParaRPr lang="sv-SE" sz="1200" dirty="0">
              <a:effectLst/>
              <a:latin typeface="Calibri" panose="020F0502020204030204" pitchFamily="34" charset="0"/>
              <a:ea typeface="Calibri" panose="020F0502020204030204" pitchFamily="34" charset="0"/>
            </a:endParaRPr>
          </a:p>
          <a:p>
            <a:pPr marL="342900" lvl="0" indent="-342900">
              <a:lnSpc>
                <a:spcPct val="105000"/>
              </a:lnSpc>
              <a:buFont typeface="Wingdings" panose="05000000000000000000" pitchFamily="2" charset="2"/>
              <a:buChar char=""/>
            </a:pPr>
            <a:r>
              <a:rPr lang="sv-SE" sz="1200" dirty="0">
                <a:effectLst/>
                <a:latin typeface="Calibri" panose="020F0502020204030204" pitchFamily="34" charset="0"/>
                <a:ea typeface="Times New Roman" panose="02020603050405020304" pitchFamily="18" charset="0"/>
                <a:cs typeface="Calibri" panose="020F0502020204030204" pitchFamily="34" charset="0"/>
              </a:rPr>
              <a:t>Mindre konflikter och mindre fula ord</a:t>
            </a:r>
            <a:endParaRPr lang="sv-SE" sz="1200" dirty="0">
              <a:effectLst/>
              <a:latin typeface="Calibri" panose="020F0502020204030204" pitchFamily="34" charset="0"/>
              <a:cs typeface="Calibri" panose="020F0502020204030204" pitchFamily="34" charset="0"/>
            </a:endParaRPr>
          </a:p>
          <a:p>
            <a:pPr marL="342900" lvl="0" indent="-342900">
              <a:lnSpc>
                <a:spcPct val="105000"/>
              </a:lnSpc>
              <a:buFont typeface="Wingdings" panose="05000000000000000000" pitchFamily="2" charset="2"/>
              <a:buChar char=""/>
            </a:pPr>
            <a:r>
              <a:rPr lang="sv-SE" sz="12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Incidentrapporterna har minskat markant</a:t>
            </a:r>
            <a:endParaRPr lang="sv-SE" sz="1200" dirty="0">
              <a:effectLst/>
              <a:highlight>
                <a:srgbClr val="FFFF00"/>
              </a:highlight>
              <a:latin typeface="Calibri" panose="020F0502020204030204" pitchFamily="34" charset="0"/>
              <a:cs typeface="Calibri" panose="020F0502020204030204" pitchFamily="34" charset="0"/>
            </a:endParaRPr>
          </a:p>
          <a:p>
            <a:pPr marL="342900" lvl="0" indent="-342900">
              <a:lnSpc>
                <a:spcPct val="105000"/>
              </a:lnSpc>
              <a:buFont typeface="Wingdings" panose="05000000000000000000" pitchFamily="2" charset="2"/>
              <a:buChar char=""/>
            </a:pPr>
            <a:r>
              <a:rPr lang="sv-SE" sz="1200" dirty="0">
                <a:effectLst/>
                <a:latin typeface="Calibri" panose="020F0502020204030204" pitchFamily="34" charset="0"/>
                <a:ea typeface="Times New Roman" panose="02020603050405020304" pitchFamily="18" charset="0"/>
                <a:cs typeface="Calibri" panose="020F0502020204030204" pitchFamily="34" charset="0"/>
              </a:rPr>
              <a:t>Tidigare tjat från elevrådet om att det inte fanns något att göra, allt sådant har försvunnit tack vare rastaktiviteterna </a:t>
            </a:r>
            <a:endParaRPr lang="sv-SE" sz="1200" dirty="0">
              <a:effectLst/>
              <a:latin typeface="Calibri" panose="020F0502020204030204" pitchFamily="34" charset="0"/>
              <a:cs typeface="Calibri" panose="020F0502020204030204" pitchFamily="34" charset="0"/>
            </a:endParaRPr>
          </a:p>
          <a:p>
            <a:pPr marL="342900" lvl="0" indent="-342900">
              <a:lnSpc>
                <a:spcPct val="105000"/>
              </a:lnSpc>
              <a:buFont typeface="Wingdings" panose="05000000000000000000" pitchFamily="2" charset="2"/>
              <a:buChar char=""/>
            </a:pPr>
            <a:r>
              <a:rPr lang="sv-SE" sz="1200" dirty="0">
                <a:effectLst/>
                <a:latin typeface="Calibri" panose="020F0502020204030204" pitchFamily="34" charset="0"/>
                <a:ea typeface="Times New Roman" panose="02020603050405020304" pitchFamily="18" charset="0"/>
                <a:cs typeface="Calibri" panose="020F0502020204030204" pitchFamily="34" charset="0"/>
              </a:rPr>
              <a:t>Pedagogerna tycker att det är positivt med rastaktiviteterna </a:t>
            </a:r>
            <a:endParaRPr lang="sv-SE" sz="1200" dirty="0">
              <a:effectLst/>
              <a:latin typeface="Calibri" panose="020F0502020204030204" pitchFamily="34" charset="0"/>
              <a:cs typeface="Calibri" panose="020F0502020204030204" pitchFamily="34" charset="0"/>
            </a:endParaRPr>
          </a:p>
        </p:txBody>
      </p:sp>
      <p:sp>
        <p:nvSpPr>
          <p:cNvPr id="6" name="textruta 5">
            <a:extLst>
              <a:ext uri="{FF2B5EF4-FFF2-40B4-BE49-F238E27FC236}">
                <a16:creationId xmlns:a16="http://schemas.microsoft.com/office/drawing/2014/main" id="{4404B3F4-CADD-4A83-90A4-CB117D7E9C9F}"/>
              </a:ext>
            </a:extLst>
          </p:cNvPr>
          <p:cNvSpPr txBox="1"/>
          <p:nvPr/>
        </p:nvSpPr>
        <p:spPr>
          <a:xfrm>
            <a:off x="6734696" y="1480365"/>
            <a:ext cx="5340925" cy="2308324"/>
          </a:xfrm>
          <a:prstGeom prst="rect">
            <a:avLst/>
          </a:prstGeom>
          <a:noFill/>
        </p:spPr>
        <p:txBody>
          <a:bodyPr wrap="square">
            <a:spAutoFit/>
          </a:bodyPr>
          <a:lstStyle/>
          <a:p>
            <a:r>
              <a:rPr lang="sv-SE" sz="1600" b="1" dirty="0">
                <a:effectLst/>
                <a:latin typeface="Calibri" panose="020F0502020204030204" pitchFamily="34" charset="0"/>
                <a:ea typeface="Calibri" panose="020F0502020204030204" pitchFamily="34" charset="0"/>
                <a:cs typeface="Times New Roman" panose="02020603050405020304" pitchFamily="18" charset="0"/>
              </a:rPr>
              <a:t>Vinster för </a:t>
            </a:r>
            <a:r>
              <a:rPr lang="sv-SE" sz="1600" b="1" dirty="0">
                <a:latin typeface="Calibri" panose="020F0502020204030204" pitchFamily="34" charset="0"/>
                <a:ea typeface="Calibri" panose="020F0502020204030204" pitchFamily="34" charset="0"/>
                <a:cs typeface="Times New Roman" panose="02020603050405020304" pitchFamily="18" charset="0"/>
              </a:rPr>
              <a:t>vår skola: synpunkter från rektorer och pedagoger</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q"/>
            </a:pPr>
            <a:r>
              <a:rPr lang="sv-SE" sz="1600" dirty="0">
                <a:effectLst/>
                <a:latin typeface="Calibri" panose="020F0502020204030204" pitchFamily="34" charset="0"/>
                <a:ea typeface="Calibri" panose="020F0502020204030204" pitchFamily="34" charset="0"/>
                <a:cs typeface="Times New Roman" panose="02020603050405020304" pitchFamily="18" charset="0"/>
              </a:rPr>
              <a:t>Framgångsrikt koncept med mycket goda resultat</a:t>
            </a:r>
          </a:p>
          <a:p>
            <a:pPr marL="285750" indent="-285750">
              <a:buFont typeface="Wingdings" panose="05000000000000000000" pitchFamily="2" charset="2"/>
              <a:buChar char="q"/>
            </a:pPr>
            <a:r>
              <a:rPr lang="sv-SE" sz="1600" dirty="0">
                <a:latin typeface="Calibri" panose="020F0502020204030204" pitchFamily="34" charset="0"/>
                <a:ea typeface="Calibri" panose="020F0502020204030204" pitchFamily="34" charset="0"/>
                <a:cs typeface="Times New Roman" panose="02020603050405020304" pitchFamily="18" charset="0"/>
              </a:rPr>
              <a:t>Utgår från vår skolas förutsättningar</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q"/>
            </a:pPr>
            <a:r>
              <a:rPr lang="sv-SE" sz="1600" dirty="0">
                <a:effectLst/>
                <a:latin typeface="Calibri" panose="020F0502020204030204" pitchFamily="34" charset="0"/>
                <a:ea typeface="Calibri" panose="020F0502020204030204" pitchFamily="34" charset="0"/>
                <a:cs typeface="Times New Roman" panose="02020603050405020304" pitchFamily="18" charset="0"/>
              </a:rPr>
              <a:t>Naturliga kopplingar till skolans styrdokument</a:t>
            </a:r>
          </a:p>
          <a:p>
            <a:pPr marL="285750" indent="-285750">
              <a:buFont typeface="Wingdings" panose="05000000000000000000" pitchFamily="2" charset="2"/>
              <a:buChar char="q"/>
            </a:pPr>
            <a:r>
              <a:rPr lang="sv-SE" sz="1600" dirty="0">
                <a:latin typeface="Calibri" panose="020F0502020204030204" pitchFamily="34" charset="0"/>
                <a:ea typeface="Calibri" panose="020F0502020204030204" pitchFamily="34" charset="0"/>
                <a:cs typeface="Times New Roman" panose="02020603050405020304" pitchFamily="18" charset="0"/>
              </a:rPr>
              <a:t>Strukturerat och långsiktigt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q"/>
            </a:pPr>
            <a:r>
              <a:rPr lang="sv-SE" sz="1600" dirty="0">
                <a:effectLst/>
                <a:latin typeface="Calibri" panose="020F0502020204030204" pitchFamily="34" charset="0"/>
                <a:ea typeface="Calibri" panose="020F0502020204030204" pitchFamily="34" charset="0"/>
                <a:cs typeface="Times New Roman" panose="02020603050405020304" pitchFamily="18" charset="0"/>
              </a:rPr>
              <a:t>Vi får ta del av andras erfarenheter och lära av andra</a:t>
            </a:r>
          </a:p>
          <a:p>
            <a:pPr marL="285750" indent="-285750">
              <a:buFont typeface="Wingdings" panose="05000000000000000000" pitchFamily="2" charset="2"/>
              <a:buChar char="q"/>
            </a:pPr>
            <a:r>
              <a:rPr lang="sv-SE" sz="1600" dirty="0">
                <a:effectLst/>
                <a:latin typeface="Calibri" panose="020F0502020204030204" pitchFamily="34" charset="0"/>
                <a:ea typeface="Calibri" panose="020F0502020204030204" pitchFamily="34" charset="0"/>
                <a:cs typeface="Times New Roman" panose="02020603050405020304" pitchFamily="18" charset="0"/>
              </a:rPr>
              <a:t>Vi får tillgång till ett bra utbildningsmaterial</a:t>
            </a:r>
          </a:p>
          <a:p>
            <a:pPr marL="285750" indent="-285750">
              <a:buFont typeface="Wingdings" panose="05000000000000000000" pitchFamily="2" charset="2"/>
              <a:buChar char="q"/>
            </a:pPr>
            <a:r>
              <a:rPr lang="sv-SE" sz="1600" dirty="0">
                <a:effectLst/>
                <a:latin typeface="Calibri" panose="020F0502020204030204" pitchFamily="34" charset="0"/>
                <a:ea typeface="Calibri" panose="020F0502020204030204" pitchFamily="34" charset="0"/>
                <a:cs typeface="Times New Roman" panose="02020603050405020304" pitchFamily="18" charset="0"/>
              </a:rPr>
              <a:t>Inga kostnader och vi får högre effekt för de pengar vi redan använder</a:t>
            </a:r>
          </a:p>
        </p:txBody>
      </p:sp>
    </p:spTree>
    <p:extLst>
      <p:ext uri="{BB962C8B-B14F-4D97-AF65-F5344CB8AC3E}">
        <p14:creationId xmlns:p14="http://schemas.microsoft.com/office/powerpoint/2010/main" val="603371518"/>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ECACB72-3535-4C1F-B618-F4CBD214F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090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929CBFDA-E609-485C-BBB6-03500DAC0BC1}"/>
              </a:ext>
            </a:extLst>
          </p:cNvPr>
          <p:cNvSpPr>
            <a:spLocks noGrp="1"/>
          </p:cNvSpPr>
          <p:nvPr>
            <p:ph type="title"/>
          </p:nvPr>
        </p:nvSpPr>
        <p:spPr>
          <a:xfrm>
            <a:off x="593954" y="581891"/>
            <a:ext cx="3771009" cy="3740727"/>
          </a:xfrm>
        </p:spPr>
        <p:txBody>
          <a:bodyPr vert="horz" lIns="91440" tIns="45720" rIns="91440" bIns="45720" rtlCol="0" anchor="b">
            <a:normAutofit/>
          </a:bodyPr>
          <a:lstStyle/>
          <a:p>
            <a:r>
              <a:rPr lang="en-US" sz="4200" b="1" i="0" kern="1200" dirty="0">
                <a:solidFill>
                  <a:schemeClr val="bg1"/>
                </a:solidFill>
                <a:effectLst/>
                <a:latin typeface="+mj-lt"/>
                <a:ea typeface="+mj-ea"/>
                <a:cs typeface="+mj-cs"/>
              </a:rPr>
              <a:t>Anders Larsson: </a:t>
            </a:r>
            <a:r>
              <a:rPr lang="en-US" sz="4200" b="1" i="0" kern="1200" dirty="0">
                <a:solidFill>
                  <a:srgbClr val="FFFF00"/>
                </a:solidFill>
                <a:effectLst/>
                <a:latin typeface="+mj-lt"/>
                <a:ea typeface="+mj-ea"/>
                <a:cs typeface="+mj-cs"/>
              </a:rPr>
              <a:t>Tre </a:t>
            </a:r>
            <a:r>
              <a:rPr lang="en-US" sz="4200" b="1" i="0" kern="1200" dirty="0" err="1">
                <a:solidFill>
                  <a:srgbClr val="FFFF00"/>
                </a:solidFill>
                <a:effectLst/>
                <a:latin typeface="+mj-lt"/>
                <a:ea typeface="+mj-ea"/>
                <a:cs typeface="+mj-cs"/>
              </a:rPr>
              <a:t>puckar</a:t>
            </a:r>
            <a:r>
              <a:rPr lang="en-US" sz="4200" b="1" i="0" kern="1200" dirty="0">
                <a:solidFill>
                  <a:srgbClr val="FFFF00"/>
                </a:solidFill>
                <a:effectLst/>
                <a:latin typeface="+mj-lt"/>
                <a:ea typeface="+mj-ea"/>
                <a:cs typeface="+mj-cs"/>
              </a:rPr>
              <a:t> </a:t>
            </a:r>
            <a:r>
              <a:rPr lang="en-US" sz="4200" b="1" i="0" kern="1200" dirty="0" err="1">
                <a:solidFill>
                  <a:srgbClr val="FFFF00"/>
                </a:solidFill>
                <a:effectLst/>
                <a:latin typeface="+mj-lt"/>
                <a:ea typeface="+mj-ea"/>
                <a:cs typeface="+mj-cs"/>
              </a:rPr>
              <a:t>visar</a:t>
            </a:r>
            <a:r>
              <a:rPr lang="en-US" sz="4200" b="1" i="0" kern="1200" dirty="0">
                <a:solidFill>
                  <a:srgbClr val="FFFF00"/>
                </a:solidFill>
                <a:effectLst/>
                <a:latin typeface="+mj-lt"/>
                <a:ea typeface="+mj-ea"/>
                <a:cs typeface="+mj-cs"/>
              </a:rPr>
              <a:t> </a:t>
            </a:r>
            <a:r>
              <a:rPr lang="en-US" sz="4200" b="1" i="0" kern="1200" dirty="0" err="1">
                <a:solidFill>
                  <a:srgbClr val="FFFF00"/>
                </a:solidFill>
                <a:effectLst/>
                <a:latin typeface="+mj-lt"/>
                <a:ea typeface="+mj-ea"/>
                <a:cs typeface="+mj-cs"/>
              </a:rPr>
              <a:t>ishockeyns</a:t>
            </a:r>
            <a:r>
              <a:rPr lang="en-US" sz="4200" b="1" i="0" kern="1200" dirty="0">
                <a:solidFill>
                  <a:srgbClr val="FFFF00"/>
                </a:solidFill>
                <a:effectLst/>
                <a:latin typeface="+mj-lt"/>
                <a:ea typeface="+mj-ea"/>
                <a:cs typeface="+mj-cs"/>
              </a:rPr>
              <a:t> </a:t>
            </a:r>
            <a:r>
              <a:rPr lang="en-US" sz="4200" b="1" i="0" kern="1200" dirty="0" err="1">
                <a:solidFill>
                  <a:srgbClr val="FFFF00"/>
                </a:solidFill>
                <a:effectLst/>
                <a:latin typeface="+mj-lt"/>
                <a:ea typeface="+mj-ea"/>
                <a:cs typeface="+mj-cs"/>
              </a:rPr>
              <a:t>väg</a:t>
            </a:r>
            <a:r>
              <a:rPr lang="en-US" sz="4200" b="1" i="0" kern="1200" dirty="0">
                <a:solidFill>
                  <a:srgbClr val="FFFF00"/>
                </a:solidFill>
                <a:effectLst/>
                <a:latin typeface="+mj-lt"/>
                <a:ea typeface="+mj-ea"/>
                <a:cs typeface="+mj-cs"/>
              </a:rPr>
              <a:t> </a:t>
            </a:r>
            <a:r>
              <a:rPr lang="en-US" sz="4200" b="1" i="0" kern="1200" dirty="0" err="1">
                <a:solidFill>
                  <a:srgbClr val="FFFF00"/>
                </a:solidFill>
                <a:effectLst/>
                <a:latin typeface="+mj-lt"/>
                <a:ea typeface="+mj-ea"/>
                <a:cs typeface="+mj-cs"/>
              </a:rPr>
              <a:t>genom</a:t>
            </a:r>
            <a:r>
              <a:rPr lang="en-US" sz="4200" b="1" i="0" kern="1200" dirty="0">
                <a:solidFill>
                  <a:srgbClr val="FFFF00"/>
                </a:solidFill>
                <a:effectLst/>
                <a:latin typeface="+mj-lt"/>
                <a:ea typeface="+mj-ea"/>
                <a:cs typeface="+mj-cs"/>
              </a:rPr>
              <a:t> </a:t>
            </a:r>
            <a:r>
              <a:rPr lang="en-US" sz="4200" b="1" i="0" kern="1200" dirty="0" err="1">
                <a:solidFill>
                  <a:srgbClr val="FFFF00"/>
                </a:solidFill>
                <a:effectLst/>
                <a:latin typeface="+mj-lt"/>
                <a:ea typeface="+mj-ea"/>
                <a:cs typeface="+mj-cs"/>
              </a:rPr>
              <a:t>och</a:t>
            </a:r>
            <a:r>
              <a:rPr lang="en-US" sz="4200" b="1" i="0" kern="1200" dirty="0">
                <a:solidFill>
                  <a:srgbClr val="FFFF00"/>
                </a:solidFill>
                <a:effectLst/>
                <a:latin typeface="+mj-lt"/>
                <a:ea typeface="+mj-ea"/>
                <a:cs typeface="+mj-cs"/>
              </a:rPr>
              <a:t> </a:t>
            </a:r>
            <a:r>
              <a:rPr lang="en-US" sz="4200" b="1" i="0" kern="1200" dirty="0" err="1">
                <a:solidFill>
                  <a:srgbClr val="FFFF00"/>
                </a:solidFill>
                <a:effectLst/>
                <a:latin typeface="+mj-lt"/>
                <a:ea typeface="+mj-ea"/>
                <a:cs typeface="+mj-cs"/>
              </a:rPr>
              <a:t>ur</a:t>
            </a:r>
            <a:r>
              <a:rPr lang="en-US" sz="4200" b="1" i="0" kern="1200" dirty="0">
                <a:solidFill>
                  <a:srgbClr val="FFFF00"/>
                </a:solidFill>
                <a:effectLst/>
                <a:latin typeface="+mj-lt"/>
                <a:ea typeface="+mj-ea"/>
                <a:cs typeface="+mj-cs"/>
              </a:rPr>
              <a:t> </a:t>
            </a:r>
            <a:r>
              <a:rPr lang="en-US" sz="4200" b="1" i="0" kern="1200" dirty="0" err="1">
                <a:solidFill>
                  <a:srgbClr val="FFFF00"/>
                </a:solidFill>
                <a:effectLst/>
                <a:latin typeface="+mj-lt"/>
                <a:ea typeface="+mj-ea"/>
                <a:cs typeface="+mj-cs"/>
              </a:rPr>
              <a:t>pandemin</a:t>
            </a:r>
            <a:br>
              <a:rPr lang="en-US" sz="4200" b="1" i="0" kern="1200" dirty="0">
                <a:solidFill>
                  <a:srgbClr val="FFFF00"/>
                </a:solidFill>
                <a:effectLst/>
                <a:latin typeface="+mj-lt"/>
                <a:ea typeface="+mj-ea"/>
                <a:cs typeface="+mj-cs"/>
              </a:rPr>
            </a:br>
            <a:endParaRPr lang="en-US" sz="4200" kern="1200" dirty="0">
              <a:solidFill>
                <a:srgbClr val="FFFF00"/>
              </a:solidFill>
              <a:latin typeface="+mj-lt"/>
              <a:ea typeface="+mj-ea"/>
              <a:cs typeface="+mj-cs"/>
            </a:endParaRPr>
          </a:p>
        </p:txBody>
      </p:sp>
      <p:pic>
        <p:nvPicPr>
          <p:cNvPr id="2050" name="Picture 2">
            <a:extLst>
              <a:ext uri="{FF2B5EF4-FFF2-40B4-BE49-F238E27FC236}">
                <a16:creationId xmlns:a16="http://schemas.microsoft.com/office/drawing/2014/main" id="{279A2730-2446-4D48-B8E0-035D1A4CA70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47464" y="660401"/>
            <a:ext cx="6016905" cy="4016284"/>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a:extLst>
              <a:ext uri="{FF2B5EF4-FFF2-40B4-BE49-F238E27FC236}">
                <a16:creationId xmlns:a16="http://schemas.microsoft.com/office/drawing/2014/main" id="{2C302275-2A16-4043-9ACC-28384E312E60}"/>
              </a:ext>
            </a:extLst>
          </p:cNvPr>
          <p:cNvSpPr txBox="1"/>
          <p:nvPr/>
        </p:nvSpPr>
        <p:spPr>
          <a:xfrm>
            <a:off x="5511113" y="4936937"/>
            <a:ext cx="6301946" cy="923330"/>
          </a:xfrm>
          <a:prstGeom prst="rect">
            <a:avLst/>
          </a:prstGeom>
          <a:noFill/>
        </p:spPr>
        <p:txBody>
          <a:bodyPr wrap="square" rtlCol="0">
            <a:spAutoFit/>
          </a:bodyPr>
          <a:lstStyle/>
          <a:p>
            <a:r>
              <a:rPr lang="sv-SE" b="0" i="0" dirty="0">
                <a:solidFill>
                  <a:srgbClr val="0070C0"/>
                </a:solidFill>
                <a:effectLst/>
                <a:highlight>
                  <a:srgbClr val="FFFF00"/>
                </a:highlight>
                <a:latin typeface="Flex"/>
              </a:rPr>
              <a:t>”Vi måste vara kreativa och göra vårt budskap lite mer konkret. I förbundsledningen har vi formulerat vägen framåt på ett enkelt sätt, genom tre puckar: </a:t>
            </a:r>
            <a:r>
              <a:rPr lang="sv-SE" b="1" i="1" dirty="0">
                <a:solidFill>
                  <a:srgbClr val="0070C0"/>
                </a:solidFill>
                <a:effectLst/>
                <a:highlight>
                  <a:srgbClr val="FFFF00"/>
                </a:highlight>
                <a:latin typeface="Flex"/>
              </a:rPr>
              <a:t>Återstart</a:t>
            </a:r>
            <a:r>
              <a:rPr lang="sv-SE" b="0" i="0" dirty="0">
                <a:solidFill>
                  <a:srgbClr val="0070C0"/>
                </a:solidFill>
                <a:effectLst/>
                <a:highlight>
                  <a:srgbClr val="FFFF00"/>
                </a:highlight>
                <a:latin typeface="Flex"/>
              </a:rPr>
              <a:t>, </a:t>
            </a:r>
            <a:r>
              <a:rPr lang="sv-SE" b="1" i="1" dirty="0">
                <a:solidFill>
                  <a:srgbClr val="0070C0"/>
                </a:solidFill>
                <a:effectLst/>
                <a:highlight>
                  <a:srgbClr val="FFFF00"/>
                </a:highlight>
                <a:latin typeface="Flex"/>
              </a:rPr>
              <a:t>Nystart</a:t>
            </a:r>
            <a:r>
              <a:rPr lang="sv-SE" b="0" i="0" dirty="0">
                <a:solidFill>
                  <a:srgbClr val="0070C0"/>
                </a:solidFill>
                <a:effectLst/>
                <a:highlight>
                  <a:srgbClr val="FFFF00"/>
                </a:highlight>
                <a:latin typeface="Flex"/>
              </a:rPr>
              <a:t> och </a:t>
            </a:r>
            <a:r>
              <a:rPr lang="sv-SE" b="1" i="1" dirty="0">
                <a:solidFill>
                  <a:srgbClr val="0070C0"/>
                </a:solidFill>
                <a:effectLst/>
                <a:highlight>
                  <a:srgbClr val="FFFF00"/>
                </a:highlight>
                <a:latin typeface="Flex"/>
              </a:rPr>
              <a:t>Ny spelplan</a:t>
            </a:r>
            <a:r>
              <a:rPr lang="sv-SE" b="0" i="0" dirty="0">
                <a:solidFill>
                  <a:srgbClr val="0070C0"/>
                </a:solidFill>
                <a:effectLst/>
                <a:highlight>
                  <a:srgbClr val="FFFF00"/>
                </a:highlight>
                <a:latin typeface="Flex"/>
              </a:rPr>
              <a:t>.”</a:t>
            </a:r>
            <a:endParaRPr lang="sv-SE" dirty="0">
              <a:solidFill>
                <a:srgbClr val="0070C0"/>
              </a:solidFill>
              <a:highlight>
                <a:srgbClr val="FFFF00"/>
              </a:highlight>
            </a:endParaRPr>
          </a:p>
        </p:txBody>
      </p:sp>
    </p:spTree>
    <p:extLst>
      <p:ext uri="{BB962C8B-B14F-4D97-AF65-F5344CB8AC3E}">
        <p14:creationId xmlns:p14="http://schemas.microsoft.com/office/powerpoint/2010/main" val="40741155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1628</Words>
  <Application>Microsoft Office PowerPoint</Application>
  <PresentationFormat>Bredbild</PresentationFormat>
  <Paragraphs>128</Paragraphs>
  <Slides>21</Slides>
  <Notes>0</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21</vt:i4>
      </vt:variant>
    </vt:vector>
  </HeadingPairs>
  <TitlesOfParts>
    <vt:vector size="30" baseType="lpstr">
      <vt:lpstr>Arial</vt:lpstr>
      <vt:lpstr>Arial Black</vt:lpstr>
      <vt:lpstr>Calibri</vt:lpstr>
      <vt:lpstr>Calibri Light</vt:lpstr>
      <vt:lpstr>Flex</vt:lpstr>
      <vt:lpstr>Proxima Nova</vt:lpstr>
      <vt:lpstr>Symbol</vt:lpstr>
      <vt:lpstr>Wingdings</vt:lpstr>
      <vt:lpstr>Office-tema</vt:lpstr>
      <vt:lpstr>Välkomna till ordförandekonferensen 2021-04-25 Särskilt välkommen gäst idag är SIF:s ordförande Anders Larsson </vt:lpstr>
      <vt:lpstr>                                   Dagordning 1.  Inledning                                                     RR 2.  Upprop                                                        MFA   3.  Covid-läget                                                  RR  4.  Återblick på förra mötet                            RR 5.  Tre Puckar- SIF:s projekt för framtiden    Anders Larsson 6.  Projektstöd RF Skolsamverkan                  RR 7.  Samverkan RF/SISU-kommuner-SDF        RR 8.  RFIV – Hockeykontorsläget                        RR 9.  Enkätfrågorna   (utsända)                          MFA 10. Möte med sportsansvariga                       JE 11. Utbildningskommittén                              MA 12. Nationell information från SIF                  RR 13. Årsmöte 2021 – 5 juni, kl 10.00               RR    14. Inkomna frågor  15. Nytt mötesdatum                                       RR                                    16. Avslutning                                                  RR  </vt:lpstr>
      <vt:lpstr>Avesta BK                                            Johan Söder Björbo IF                                             Mikael Hellgren Falu IF                                                 Conny Tillman Falu IF                                                 Martin Ogemar Hedemora SK                                     Mikael Gråbo Leksands IF                                         Ulrika Gärdsback Ludvika HF                                          Mattias Holmström Mora IK                                               Lars Lisspers Orsa IK                                                Dennis Färnström Skogsbo SK                                         Rolf Laki Svegs IK                                              Pärra Jonsson Säters IF                                             Helena Åkerberg Älvdalens HC                                     Lars-Erik Wiik  Svenska Ishockeyförbundet            Anders Larsson          Ordförande  Dalarnas Ishockeyförbund              Rolf Rickmo                Ordförande                                                             Maria F Andersson    kanslist                                                              Jan Eljas                       Vice ordf/Utvecklingskommitten                                                             David Holst                 Ansvarig för Anpassade Spelformer                                                              Malin Andersson       Utbildningskommittén                                                             Conny Midér              Funktionärskommittén   </vt:lpstr>
      <vt:lpstr>PowerPoint-presentation</vt:lpstr>
      <vt:lpstr>PowerPoint-presentation</vt:lpstr>
      <vt:lpstr>        -RF/SISU Rörelsesatsning återblick idag…  -Distriktslagsverksamheten Erbjudande är att distriktslagstränare kan komma ut till föreningarna -TV-Pucken Kval 2021 Killar 1079-12/9 – Tjejer 24/9-26/9 -Funktionärskommittén Oro för tillgång domare– DAIF- “ProvaPå” -Utbildningakommittén Digital plattform – Distriktstränarutbildning -RFIV – Hockeykontor Återkommer idag… -Klipp från SIF ordförande Konferens 9 mars Viktig punkt Tre Puckar återkommer idag… -Årsmötet 5/6 kl 10.00 –digital Återkommer idag… -Inkomna frågor Enkätutskick har gjorts… -Utmärkelser –Föreningsjubileum Uppmaningen… </vt:lpstr>
      <vt:lpstr> Återblicken från förra mötet med SR/SISU distriktschef Peter Berglund.  -Rörelsesatsningen i skolan-  ett unikt utvecklingsarbete i Dalarna  </vt:lpstr>
      <vt:lpstr>Resultat hittills enligt pedagoger och skolledare</vt:lpstr>
      <vt:lpstr>Anders Larsson: Tre puckar visar ishockeyns väg genom och ur pandemin </vt:lpstr>
      <vt:lpstr>Hinder… Föreningskoppling-Rörelsesatsningen  Här ska ”vi” vara aktiva ”mot” våra kommuner och RF/SISU:s kommunkonsulenter.  Maria har delgett er kontaktuppgifter till fritidschefer och RF/SISU:s konsulenter</vt:lpstr>
      <vt:lpstr>PowerPoint-presentation</vt:lpstr>
      <vt:lpstr>PowerPoint-presentation</vt:lpstr>
      <vt:lpstr>RegionsFörbundet IshockeyVäst-Hockeykontor  - Rekrytering av Hockeykontorschef     …det inkom133 ansökningar…                               22 granskades särskilt       av dessa  9 till intervjuer…  att “kokas ner” till 3-5 aktuella kandidater…  Beräknas vara klart i juni för att träda i tjänst augusti/september 2021  Därefter företas rekrytering av övrig personal     </vt:lpstr>
      <vt:lpstr>Enkätfrågorna:  “Vad ger ni era ledare?” Arvode? Kläder? Social sammankomster? Rabatt på träningsavbgifter? Utrustning Målvakter?      </vt:lpstr>
      <vt:lpstr> Utvecklingskommittén  Jan Eljas -Mötet med sportsansvariga 2021-04-21    David Holst -Anpassade spelformer för 2021-2022   </vt:lpstr>
      <vt:lpstr> Utbildningskommittén Malin Andersson  -Resultat digitaltmöte….  (Framflyttat utbildning för distriktsinstruktörer)   </vt:lpstr>
      <vt:lpstr>   </vt:lpstr>
      <vt:lpstr>   </vt:lpstr>
      <vt:lpstr>Årsmöte 2021 5 juni 2021 ,kl 10.00 Digital (om ingen förändring sker i covidsituationen)   Motioner/Förslag till årsmötet senast 5 maj  Ledamöter vars mandatstid går ut:    Rolf Rickmo (ordf. 1 år) Jan Eljas (Utveckling)    Jyrki Sivenius  (Tävling)         Conny Midér (Funktionär)               Malin Andersson (Utbildning)   Valberedning: Rolf Laki, Ann-Christin Östlund-Bäckehag och Lars Lisspers  </vt:lpstr>
      <vt:lpstr>Övriga frågor? VM herrar 18 – sändningar?    </vt:lpstr>
      <vt:lpstr>   Nytt mötesdatum?  Tack för att Ni tog Er tid till att också delta vid detta möte!  PP:n kan skickas ut till 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Välkomna till ordförandekonferensen 2021-02-14</dc:title>
  <dc:creator>Rolf Rickmo</dc:creator>
  <cp:lastModifiedBy>Dalarnas Ishockeyförbund</cp:lastModifiedBy>
  <cp:revision>76</cp:revision>
  <dcterms:created xsi:type="dcterms:W3CDTF">2021-02-13T10:42:04Z</dcterms:created>
  <dcterms:modified xsi:type="dcterms:W3CDTF">2021-04-28T08:50:28Z</dcterms:modified>
</cp:coreProperties>
</file>