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8" r:id="rId3"/>
    <p:sldId id="291" r:id="rId4"/>
    <p:sldId id="290" r:id="rId5"/>
    <p:sldId id="262" r:id="rId6"/>
    <p:sldId id="292" r:id="rId7"/>
    <p:sldId id="263" r:id="rId8"/>
    <p:sldId id="261" r:id="rId9"/>
    <p:sldId id="274" r:id="rId10"/>
    <p:sldId id="277" r:id="rId11"/>
    <p:sldId id="294" r:id="rId12"/>
    <p:sldId id="293" r:id="rId13"/>
    <p:sldId id="287" r:id="rId14"/>
    <p:sldId id="266" r:id="rId15"/>
    <p:sldId id="268"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55" d="100"/>
          <a:sy n="55" d="100"/>
        </p:scale>
        <p:origin x="33"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larnas Ishockeyförbund" userId="e9bb93e9-b2b6-41f0-930a-a43e08a9570d" providerId="ADAL" clId="{42208CDB-6846-4CF2-844C-49601D219CC6}"/>
    <pc:docChg chg="modSld">
      <pc:chgData name="Dalarnas Ishockeyförbund" userId="e9bb93e9-b2b6-41f0-930a-a43e08a9570d" providerId="ADAL" clId="{42208CDB-6846-4CF2-844C-49601D219CC6}" dt="2022-02-01T13:43:25.286" v="0" actId="1076"/>
      <pc:docMkLst>
        <pc:docMk/>
      </pc:docMkLst>
      <pc:sldChg chg="modSp mod">
        <pc:chgData name="Dalarnas Ishockeyförbund" userId="e9bb93e9-b2b6-41f0-930a-a43e08a9570d" providerId="ADAL" clId="{42208CDB-6846-4CF2-844C-49601D219CC6}" dt="2022-02-01T13:43:25.286" v="0" actId="1076"/>
        <pc:sldMkLst>
          <pc:docMk/>
          <pc:sldMk cId="1405981235" sldId="290"/>
        </pc:sldMkLst>
        <pc:picChg chg="mod">
          <ac:chgData name="Dalarnas Ishockeyförbund" userId="e9bb93e9-b2b6-41f0-930a-a43e08a9570d" providerId="ADAL" clId="{42208CDB-6846-4CF2-844C-49601D219CC6}" dt="2022-02-01T13:43:25.286" v="0" actId="1076"/>
          <ac:picMkLst>
            <pc:docMk/>
            <pc:sldMk cId="1405981235" sldId="290"/>
            <ac:picMk id="4" creationId="{60D4E434-B60C-4168-8EC3-BA051FA7D3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7113B-A2FA-42E8-848E-2847BD63D321}" type="datetimeFigureOut">
              <a:rPr lang="sv-SE" smtClean="0"/>
              <a:t>2022-02-01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C29E5-29B5-401F-8498-5327B36FBE94}" type="slidenum">
              <a:rPr lang="sv-SE" smtClean="0"/>
              <a:t>‹#›</a:t>
            </a:fld>
            <a:endParaRPr lang="sv-SE"/>
          </a:p>
        </p:txBody>
      </p:sp>
    </p:spTree>
    <p:extLst>
      <p:ext uri="{BB962C8B-B14F-4D97-AF65-F5344CB8AC3E}">
        <p14:creationId xmlns:p14="http://schemas.microsoft.com/office/powerpoint/2010/main" val="1301827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96BAEE-31CF-4218-AEB2-D0FE7C49EFA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C17C68D-6CC7-4D41-8D94-809CA3865D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303D765-467D-482A-921A-71199930768B}"/>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5" name="Platshållare för sidfot 4">
            <a:extLst>
              <a:ext uri="{FF2B5EF4-FFF2-40B4-BE49-F238E27FC236}">
                <a16:creationId xmlns:a16="http://schemas.microsoft.com/office/drawing/2014/main" id="{C516D469-ED16-480E-9515-5FB93F9C9A2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1A05295-8EA1-4605-A628-718764BD3488}"/>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277765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1F4555-752A-408C-A453-3492971A50C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7055F8F-A4C4-421F-9648-6BE638432DC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E0CBA3-1BE4-4E22-9B37-9600C6185C72}"/>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5" name="Platshållare för sidfot 4">
            <a:extLst>
              <a:ext uri="{FF2B5EF4-FFF2-40B4-BE49-F238E27FC236}">
                <a16:creationId xmlns:a16="http://schemas.microsoft.com/office/drawing/2014/main" id="{21F47C9A-0F15-4F3E-830F-87F33192A1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E01C0B-A0E2-4C8A-923F-B1BCCF76C989}"/>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53094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E0ECFEB-F290-4F29-9B83-E620880B592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05F7F0A-81AF-4B75-B1AF-87B499398D90}"/>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CC3F495-CCBC-4D77-A656-E54F3141BCDE}"/>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5" name="Platshållare för sidfot 4">
            <a:extLst>
              <a:ext uri="{FF2B5EF4-FFF2-40B4-BE49-F238E27FC236}">
                <a16:creationId xmlns:a16="http://schemas.microsoft.com/office/drawing/2014/main" id="{AB88E5D5-0B36-498E-A49A-6E23FA25A4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5EB81E-C0C8-49C3-BC08-A959CECDB6E0}"/>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3013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C77077-C783-47B2-8343-F335078C066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9E249B9-47B8-4B58-A787-AF5083E6545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CD156C-E330-431B-BB90-74478F006768}"/>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5" name="Platshållare för sidfot 4">
            <a:extLst>
              <a:ext uri="{FF2B5EF4-FFF2-40B4-BE49-F238E27FC236}">
                <a16:creationId xmlns:a16="http://schemas.microsoft.com/office/drawing/2014/main" id="{81C12026-DF45-4B8A-9062-A5C3C289A98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7D6B5FB-940D-40CF-A7F9-752C439EE890}"/>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60870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F60885-4960-4817-B873-01FE00C1B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C80DA4D-6B80-463D-8F6D-EDE1BBF26C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59FA6B7-B17A-4383-8D37-3453C156B136}"/>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5" name="Platshållare för sidfot 4">
            <a:extLst>
              <a:ext uri="{FF2B5EF4-FFF2-40B4-BE49-F238E27FC236}">
                <a16:creationId xmlns:a16="http://schemas.microsoft.com/office/drawing/2014/main" id="{1781890F-0C0C-44AB-9349-3CC345DFED4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8D00BD9-04FA-45D0-A0D8-CF2734B2F7D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9428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80A0D9-2753-468F-BAB8-38AB78FD14C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B209B60-8090-4646-97A2-12C7EFC4E4C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8C176FC-74A4-40D4-9643-565A1E2E3DB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1ADB39B-4F4E-41E6-B290-D4E6AEF0DFA1}"/>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6" name="Platshållare för sidfot 5">
            <a:extLst>
              <a:ext uri="{FF2B5EF4-FFF2-40B4-BE49-F238E27FC236}">
                <a16:creationId xmlns:a16="http://schemas.microsoft.com/office/drawing/2014/main" id="{40ED817A-E45B-4D80-93E7-DED810C0C2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62461E-77B4-43EB-AD2E-AFA4D6BBB77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4951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3586AE-4BA5-4578-9BEE-FEB98A57A39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9CF11E1-CFBA-4DA6-A308-89E515CF25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4824A3D-7A85-4463-9EF1-1478F68C47A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CB66450-DD79-49F4-9129-5D33287937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086B97A-C2A7-428F-B1C2-4F948A68EE8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CC6332B-4F6C-42CF-BE98-B4C9DDA10C6A}"/>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8" name="Platshållare för sidfot 7">
            <a:extLst>
              <a:ext uri="{FF2B5EF4-FFF2-40B4-BE49-F238E27FC236}">
                <a16:creationId xmlns:a16="http://schemas.microsoft.com/office/drawing/2014/main" id="{B468D21D-9D0F-48A7-8F14-F2BBAF29387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4AADD79-397B-4905-8D6B-612D62F424E9}"/>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82445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89B963-8E70-44D9-AB01-B6FE7BA2DC9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8C8A831-8883-4314-9E3D-1F6B81112361}"/>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4" name="Platshållare för sidfot 3">
            <a:extLst>
              <a:ext uri="{FF2B5EF4-FFF2-40B4-BE49-F238E27FC236}">
                <a16:creationId xmlns:a16="http://schemas.microsoft.com/office/drawing/2014/main" id="{A8B8CE12-BC16-4019-B9BE-90BE625C966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AB25ADB-660F-420B-ABB1-5C63169274D6}"/>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93941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BEB06C9-223F-4DBA-815C-9EF88754DC02}"/>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3" name="Platshållare för sidfot 2">
            <a:extLst>
              <a:ext uri="{FF2B5EF4-FFF2-40B4-BE49-F238E27FC236}">
                <a16:creationId xmlns:a16="http://schemas.microsoft.com/office/drawing/2014/main" id="{1F7536D2-FDF3-4114-81CA-1F28DD4DF0D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45AD18A-726C-4155-A659-4B4BC972591B}"/>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53957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526783-E726-405B-B673-DADC3C27B4F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43C26BB-DD31-4568-AE70-4D84F65B4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DD4B53C-E04F-4040-AD9B-FF2AAE385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216B520-62BB-4AA5-97A6-A5CB9A0F9113}"/>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6" name="Platshållare för sidfot 5">
            <a:extLst>
              <a:ext uri="{FF2B5EF4-FFF2-40B4-BE49-F238E27FC236}">
                <a16:creationId xmlns:a16="http://schemas.microsoft.com/office/drawing/2014/main" id="{5D9E1CDE-4C10-4125-8EF8-E3EF341DF25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E9228A8-2F8C-444A-A23E-EF43B4A3C85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68703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731208-8B88-420A-9B52-83680043367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815A0F7-79E8-4344-A3C3-BF1D98FFE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11659D2-8EEF-4C0B-82E2-ACB9A09B8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58AFB9F-2A18-4A8B-8B4A-AD6B031D1806}"/>
              </a:ext>
            </a:extLst>
          </p:cNvPr>
          <p:cNvSpPr>
            <a:spLocks noGrp="1"/>
          </p:cNvSpPr>
          <p:nvPr>
            <p:ph type="dt" sz="half" idx="10"/>
          </p:nvPr>
        </p:nvSpPr>
        <p:spPr/>
        <p:txBody>
          <a:bodyPr/>
          <a:lstStyle/>
          <a:p>
            <a:fld id="{039CAEE5-9CDB-4350-8187-D05468E271EC}" type="datetimeFigureOut">
              <a:rPr lang="sv-SE" smtClean="0"/>
              <a:t>2022-02-01</a:t>
            </a:fld>
            <a:endParaRPr lang="sv-SE"/>
          </a:p>
        </p:txBody>
      </p:sp>
      <p:sp>
        <p:nvSpPr>
          <p:cNvPr id="6" name="Platshållare för sidfot 5">
            <a:extLst>
              <a:ext uri="{FF2B5EF4-FFF2-40B4-BE49-F238E27FC236}">
                <a16:creationId xmlns:a16="http://schemas.microsoft.com/office/drawing/2014/main" id="{027A29B9-4919-40C7-B8F9-9AC93C2889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1C33152-8912-4DD0-901C-F11DC340E9D1}"/>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15193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D77C976-11DA-47E1-BD75-26EC3FF26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2D06BB9-CCA8-4FDA-977E-6E3A3AF644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D7437F-09E8-4212-8CC4-6E130ED1CE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CAEE5-9CDB-4350-8187-D05468E271EC}" type="datetimeFigureOut">
              <a:rPr lang="sv-SE" smtClean="0"/>
              <a:t>2022-02-01</a:t>
            </a:fld>
            <a:endParaRPr lang="sv-SE"/>
          </a:p>
        </p:txBody>
      </p:sp>
      <p:sp>
        <p:nvSpPr>
          <p:cNvPr id="5" name="Platshållare för sidfot 4">
            <a:extLst>
              <a:ext uri="{FF2B5EF4-FFF2-40B4-BE49-F238E27FC236}">
                <a16:creationId xmlns:a16="http://schemas.microsoft.com/office/drawing/2014/main" id="{7A2BE6AD-253A-4CA5-B20E-155087BAC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0E6BB4B-C340-4367-9307-485F35B8AE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1DFA1-FC00-4B61-A756-0B8EBED0ED49}" type="slidenum">
              <a:rPr lang="sv-SE" smtClean="0"/>
              <a:t>‹#›</a:t>
            </a:fld>
            <a:endParaRPr lang="sv-SE"/>
          </a:p>
        </p:txBody>
      </p:sp>
    </p:spTree>
    <p:extLst>
      <p:ext uri="{BB962C8B-B14F-4D97-AF65-F5344CB8AC3E}">
        <p14:creationId xmlns:p14="http://schemas.microsoft.com/office/powerpoint/2010/main" val="3865412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swehockey.se/tranare/" TargetMode="External"/><Relationship Id="rId4" Type="http://schemas.openxmlformats.org/officeDocument/2006/relationships/hyperlink" Target="https://idrottonline.s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sv.wikipedia.org/wiki/Straffslag_(ishockey)"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36137905-9134-44D6-8792-A7B87F1D66E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FB8A5EE-840B-4ABC-9EEB-8D2DB8BA397D}"/>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sv-SE" sz="5200" b="1" dirty="0">
                <a:solidFill>
                  <a:srgbClr val="FFFF00"/>
                </a:solidFill>
              </a:rPr>
              <a:t>Välkomna till ordförandekonferensen 2022-01-19</a:t>
            </a:r>
          </a:p>
        </p:txBody>
      </p:sp>
    </p:spTree>
    <p:extLst>
      <p:ext uri="{BB962C8B-B14F-4D97-AF65-F5344CB8AC3E}">
        <p14:creationId xmlns:p14="http://schemas.microsoft.com/office/powerpoint/2010/main" val="411711150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4492501A-EF16-404C-B645-A50CDB10F9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40108" y="0"/>
            <a:ext cx="12272215" cy="6858000"/>
          </a:xfrm>
          <a:prstGeom prst="rect">
            <a:avLst/>
          </a:prstGeom>
        </p:spPr>
      </p:pic>
      <p:sp>
        <p:nvSpPr>
          <p:cNvPr id="2" name="Rubrik 1">
            <a:extLst>
              <a:ext uri="{FF2B5EF4-FFF2-40B4-BE49-F238E27FC236}">
                <a16:creationId xmlns:a16="http://schemas.microsoft.com/office/drawing/2014/main" id="{B6ED36B1-2453-43F0-9641-F361C0DE31AA}"/>
              </a:ext>
            </a:extLst>
          </p:cNvPr>
          <p:cNvSpPr>
            <a:spLocks noGrp="1"/>
          </p:cNvSpPr>
          <p:nvPr>
            <p:ph type="title"/>
          </p:nvPr>
        </p:nvSpPr>
        <p:spPr>
          <a:xfrm>
            <a:off x="109232" y="782595"/>
            <a:ext cx="10760534" cy="4275438"/>
          </a:xfrm>
          <a:effectLst>
            <a:outerShdw blurRad="50800" dist="38100" dir="2700000" algn="tl" rotWithShape="0">
              <a:prstClr val="black">
                <a:alpha val="40000"/>
              </a:prstClr>
            </a:outerShdw>
          </a:effectLst>
        </p:spPr>
        <p:txBody>
          <a:bodyPr vert="horz" lIns="91440" tIns="45720" rIns="91440" bIns="45720" rtlCol="0" anchor="b">
            <a:normAutofit fontScale="90000"/>
          </a:bodyPr>
          <a:lstStyle/>
          <a:p>
            <a:r>
              <a:rPr lang="en-US" sz="4000" b="1" dirty="0">
                <a:solidFill>
                  <a:srgbClr val="FFFF00"/>
                </a:solidFill>
              </a:rPr>
              <a:t>Covid 19</a:t>
            </a:r>
            <a:br>
              <a:rPr lang="en-US" sz="5200" dirty="0">
                <a:solidFill>
                  <a:srgbClr val="FFFFFF"/>
                </a:solidFill>
              </a:rPr>
            </a:br>
            <a:br>
              <a:rPr lang="en-US" sz="2700" b="1" dirty="0">
                <a:solidFill>
                  <a:srgbClr val="FFC000"/>
                </a:solidFill>
              </a:rPr>
            </a:br>
            <a:r>
              <a:rPr lang="sv-SE" sz="2000" dirty="0">
                <a:solidFill>
                  <a:srgbClr val="FFC000"/>
                </a:solidFill>
                <a:effectLst/>
                <a:latin typeface="Calibri" panose="020F0502020204030204" pitchFamily="34" charset="0"/>
                <a:ea typeface="Calibri" panose="020F0502020204030204" pitchFamily="34" charset="0"/>
              </a:rPr>
              <a:t>Olov Östblom presenterade vid SIF Ordförandemöte 10/1: </a:t>
            </a:r>
            <a:br>
              <a:rPr lang="sv-SE" sz="2000" dirty="0">
                <a:solidFill>
                  <a:srgbClr val="FFC000"/>
                </a:solidFill>
                <a:effectLst/>
                <a:latin typeface="Calibri" panose="020F0502020204030204" pitchFamily="34" charset="0"/>
                <a:ea typeface="Calibri" panose="020F0502020204030204" pitchFamily="34" charset="0"/>
              </a:rPr>
            </a:br>
            <a:r>
              <a:rPr lang="sv-SE" sz="2000" dirty="0">
                <a:solidFill>
                  <a:srgbClr val="FFC000"/>
                </a:solidFill>
                <a:effectLst/>
                <a:latin typeface="Calibri" panose="020F0502020204030204" pitchFamily="34" charset="0"/>
                <a:ea typeface="Calibri" panose="020F0502020204030204" pitchFamily="34" charset="0"/>
              </a:rPr>
              <a:t>Barn och Ungdoms får fortsätta. Serieverksamhet får fortsätta.</a:t>
            </a:r>
            <a:br>
              <a:rPr lang="sv-SE" sz="2000" dirty="0">
                <a:solidFill>
                  <a:srgbClr val="FFC000"/>
                </a:solidFill>
                <a:effectLst/>
                <a:latin typeface="Calibri" panose="020F0502020204030204" pitchFamily="34" charset="0"/>
                <a:ea typeface="Calibri" panose="020F0502020204030204" pitchFamily="34" charset="0"/>
              </a:rPr>
            </a:br>
            <a:r>
              <a:rPr lang="sv-SE" sz="2000" dirty="0">
                <a:solidFill>
                  <a:srgbClr val="FFC000"/>
                </a:solidFill>
                <a:effectLst/>
                <a:latin typeface="Calibri" panose="020F0502020204030204" pitchFamily="34" charset="0"/>
                <a:ea typeface="Calibri" panose="020F0502020204030204" pitchFamily="34" charset="0"/>
              </a:rPr>
              <a:t>Nej till cuper och läger med övernattning </a:t>
            </a:r>
            <a:br>
              <a:rPr lang="sv-SE" sz="2000" dirty="0">
                <a:solidFill>
                  <a:srgbClr val="FFC000"/>
                </a:solidFill>
                <a:effectLst/>
                <a:latin typeface="Calibri" panose="020F0502020204030204" pitchFamily="34" charset="0"/>
                <a:ea typeface="Calibri" panose="020F0502020204030204" pitchFamily="34" charset="0"/>
              </a:rPr>
            </a:br>
            <a:r>
              <a:rPr lang="sv-SE" sz="2000" dirty="0">
                <a:solidFill>
                  <a:srgbClr val="FFC000"/>
                </a:solidFill>
                <a:effectLst/>
                <a:latin typeface="Calibri" panose="020F0502020204030204" pitchFamily="34" charset="0"/>
                <a:ea typeface="Calibri" panose="020F0502020204030204" pitchFamily="34" charset="0"/>
              </a:rPr>
              <a:t>Omklädningsrum 1 </a:t>
            </a:r>
            <a:r>
              <a:rPr lang="sv-SE" sz="2000" dirty="0" err="1">
                <a:solidFill>
                  <a:srgbClr val="FFC000"/>
                </a:solidFill>
                <a:effectLst/>
                <a:latin typeface="Calibri" panose="020F0502020204030204" pitchFamily="34" charset="0"/>
                <a:ea typeface="Calibri" panose="020F0502020204030204" pitchFamily="34" charset="0"/>
              </a:rPr>
              <a:t>pers</a:t>
            </a:r>
            <a:r>
              <a:rPr lang="sv-SE" sz="2000" dirty="0">
                <a:solidFill>
                  <a:srgbClr val="FFC000"/>
                </a:solidFill>
                <a:effectLst/>
                <a:latin typeface="Calibri" panose="020F0502020204030204" pitchFamily="34" charset="0"/>
                <a:ea typeface="Calibri" panose="020F0502020204030204" pitchFamily="34" charset="0"/>
              </a:rPr>
              <a:t>/10 kvm över 18 år-skiljer sig från kommunen till kommun- </a:t>
            </a:r>
            <a:br>
              <a:rPr lang="sv-SE" sz="2000" dirty="0">
                <a:solidFill>
                  <a:srgbClr val="FFC000"/>
                </a:solidFill>
                <a:effectLst/>
                <a:latin typeface="Calibri" panose="020F0502020204030204" pitchFamily="34" charset="0"/>
                <a:ea typeface="Calibri" panose="020F0502020204030204" pitchFamily="34" charset="0"/>
              </a:rPr>
            </a:br>
            <a:r>
              <a:rPr lang="sv-SE" sz="2000" dirty="0">
                <a:solidFill>
                  <a:srgbClr val="FFC000"/>
                </a:solidFill>
                <a:effectLst/>
                <a:latin typeface="Calibri" panose="020F0502020204030204" pitchFamily="34" charset="0"/>
                <a:ea typeface="Calibri" panose="020F0502020204030204" pitchFamily="34" charset="0"/>
              </a:rPr>
              <a:t>Ingen egen verksamhet (landslag/</a:t>
            </a:r>
            <a:r>
              <a:rPr lang="sv-SE" sz="2000" dirty="0" err="1">
                <a:solidFill>
                  <a:srgbClr val="FFC000"/>
                </a:solidFill>
                <a:effectLst/>
                <a:latin typeface="Calibri" panose="020F0502020204030204" pitchFamily="34" charset="0"/>
                <a:ea typeface="Calibri" panose="020F0502020204030204" pitchFamily="34" charset="0"/>
              </a:rPr>
              <a:t>camper</a:t>
            </a:r>
            <a:r>
              <a:rPr lang="sv-SE" sz="2000" dirty="0">
                <a:solidFill>
                  <a:srgbClr val="FFC000"/>
                </a:solidFill>
                <a:effectLst/>
                <a:latin typeface="Calibri" panose="020F0502020204030204" pitchFamily="34" charset="0"/>
                <a:ea typeface="Calibri" panose="020F0502020204030204" pitchFamily="34" charset="0"/>
              </a:rPr>
              <a:t>) för juniorer under jan-februari.</a:t>
            </a:r>
            <a:br>
              <a:rPr lang="sv-SE" sz="2000" dirty="0">
                <a:solidFill>
                  <a:srgbClr val="FFC000"/>
                </a:solidFill>
                <a:effectLst/>
                <a:latin typeface="Calibri" panose="020F0502020204030204" pitchFamily="34" charset="0"/>
                <a:ea typeface="Calibri" panose="020F0502020204030204" pitchFamily="34" charset="0"/>
              </a:rPr>
            </a:br>
            <a:r>
              <a:rPr lang="sv-SE" sz="2000" dirty="0">
                <a:solidFill>
                  <a:srgbClr val="FFC000"/>
                </a:solidFill>
                <a:effectLst/>
                <a:latin typeface="Calibri" panose="020F0502020204030204" pitchFamily="34" charset="0"/>
                <a:ea typeface="Calibri" panose="020F0502020204030204" pitchFamily="34" charset="0"/>
              </a:rPr>
              <a:t>Hemmaplansmodellen är i ordinarie verksamhet – det finns inom Seriebestämmelserna</a:t>
            </a:r>
            <a:br>
              <a:rPr lang="en-US" sz="2000" dirty="0">
                <a:solidFill>
                  <a:srgbClr val="FFFFFF"/>
                </a:solidFill>
              </a:rPr>
            </a:br>
            <a:br>
              <a:rPr lang="en-US" sz="2000" dirty="0">
                <a:solidFill>
                  <a:srgbClr val="FFFFFF"/>
                </a:solidFill>
              </a:rPr>
            </a:br>
            <a:r>
              <a:rPr lang="en-US" sz="2200" dirty="0" err="1">
                <a:solidFill>
                  <a:srgbClr val="FFFFFF"/>
                </a:solidFill>
              </a:rPr>
              <a:t>Svårigheten</a:t>
            </a:r>
            <a:r>
              <a:rPr lang="en-US" sz="2200" dirty="0">
                <a:solidFill>
                  <a:srgbClr val="FFFFFF"/>
                </a:solidFill>
              </a:rPr>
              <a:t> </a:t>
            </a:r>
            <a:r>
              <a:rPr lang="en-US" sz="2200" dirty="0" err="1">
                <a:solidFill>
                  <a:srgbClr val="FFFFFF"/>
                </a:solidFill>
              </a:rPr>
              <a:t>är</a:t>
            </a:r>
            <a:r>
              <a:rPr lang="en-US" sz="2200" dirty="0">
                <a:solidFill>
                  <a:srgbClr val="FFFFFF"/>
                </a:solidFill>
              </a:rPr>
              <a:t> för </a:t>
            </a:r>
            <a:r>
              <a:rPr lang="en-US" sz="2200" dirty="0" err="1">
                <a:solidFill>
                  <a:srgbClr val="FFFFFF"/>
                </a:solidFill>
              </a:rPr>
              <a:t>oss</a:t>
            </a:r>
            <a:r>
              <a:rPr lang="en-US" sz="2200" dirty="0">
                <a:solidFill>
                  <a:srgbClr val="FFFFFF"/>
                </a:solidFill>
              </a:rPr>
              <a:t> </a:t>
            </a:r>
            <a:r>
              <a:rPr lang="en-US" sz="2200" dirty="0" err="1">
                <a:solidFill>
                  <a:srgbClr val="FFFFFF"/>
                </a:solidFill>
              </a:rPr>
              <a:t>att</a:t>
            </a:r>
            <a:r>
              <a:rPr lang="en-US" sz="2200" dirty="0">
                <a:solidFill>
                  <a:srgbClr val="FFFFFF"/>
                </a:solidFill>
              </a:rPr>
              <a:t> ha “</a:t>
            </a:r>
            <a:r>
              <a:rPr lang="en-US" sz="2200" dirty="0" err="1">
                <a:solidFill>
                  <a:srgbClr val="FFFFFF"/>
                </a:solidFill>
              </a:rPr>
              <a:t>svart</a:t>
            </a:r>
            <a:r>
              <a:rPr lang="en-US" sz="2200" dirty="0">
                <a:solidFill>
                  <a:srgbClr val="FFFFFF"/>
                </a:solidFill>
              </a:rPr>
              <a:t> </a:t>
            </a:r>
            <a:r>
              <a:rPr lang="en-US" sz="2200" dirty="0" err="1">
                <a:solidFill>
                  <a:srgbClr val="FFFFFF"/>
                </a:solidFill>
              </a:rPr>
              <a:t>på</a:t>
            </a:r>
            <a:r>
              <a:rPr lang="en-US" sz="2200" dirty="0">
                <a:solidFill>
                  <a:srgbClr val="FFFFFF"/>
                </a:solidFill>
              </a:rPr>
              <a:t> </a:t>
            </a:r>
            <a:r>
              <a:rPr lang="en-US" sz="2200" dirty="0" err="1">
                <a:solidFill>
                  <a:srgbClr val="FFFFFF"/>
                </a:solidFill>
              </a:rPr>
              <a:t>vitt</a:t>
            </a:r>
            <a:r>
              <a:rPr lang="en-US" sz="2200" dirty="0">
                <a:solidFill>
                  <a:srgbClr val="FFFFFF"/>
                </a:solidFill>
              </a:rPr>
              <a:t>” </a:t>
            </a:r>
            <a:r>
              <a:rPr lang="en-US" sz="2200" dirty="0" err="1">
                <a:solidFill>
                  <a:srgbClr val="FFFFFF"/>
                </a:solidFill>
              </a:rPr>
              <a:t>gällande</a:t>
            </a:r>
            <a:r>
              <a:rPr lang="en-US" sz="2200" dirty="0">
                <a:solidFill>
                  <a:srgbClr val="FFFFFF"/>
                </a:solidFill>
              </a:rPr>
              <a:t> </a:t>
            </a:r>
            <a:r>
              <a:rPr lang="en-US" sz="2200" dirty="0" err="1">
                <a:solidFill>
                  <a:srgbClr val="FFFFFF"/>
                </a:solidFill>
              </a:rPr>
              <a:t>begränsningar</a:t>
            </a:r>
            <a:r>
              <a:rPr lang="en-US" sz="2200" dirty="0">
                <a:solidFill>
                  <a:srgbClr val="FFFFFF"/>
                </a:solidFill>
              </a:rPr>
              <a:t>/</a:t>
            </a:r>
            <a:r>
              <a:rPr lang="en-US" sz="2200" dirty="0" err="1">
                <a:solidFill>
                  <a:srgbClr val="FFFFFF"/>
                </a:solidFill>
              </a:rPr>
              <a:t>vägledning</a:t>
            </a:r>
            <a:r>
              <a:rPr lang="en-US" sz="2200" dirty="0">
                <a:solidFill>
                  <a:srgbClr val="FFFFFF"/>
                </a:solidFill>
              </a:rPr>
              <a:t> </a:t>
            </a:r>
            <a:r>
              <a:rPr lang="en-US" sz="2200" dirty="0" err="1">
                <a:solidFill>
                  <a:srgbClr val="FFFFFF"/>
                </a:solidFill>
              </a:rPr>
              <a:t>då</a:t>
            </a:r>
            <a:r>
              <a:rPr lang="en-US" sz="2200" dirty="0">
                <a:solidFill>
                  <a:srgbClr val="FFFFFF"/>
                </a:solidFill>
              </a:rPr>
              <a:t> </a:t>
            </a:r>
            <a:r>
              <a:rPr lang="en-US" sz="2200" dirty="0" err="1">
                <a:solidFill>
                  <a:srgbClr val="FFFFFF"/>
                </a:solidFill>
              </a:rPr>
              <a:t>mycket</a:t>
            </a:r>
            <a:br>
              <a:rPr lang="en-US" sz="2200" dirty="0">
                <a:solidFill>
                  <a:srgbClr val="FFFFFF"/>
                </a:solidFill>
              </a:rPr>
            </a:br>
            <a:r>
              <a:rPr lang="en-US" sz="2200" dirty="0" err="1">
                <a:solidFill>
                  <a:srgbClr val="FFFFFF"/>
                </a:solidFill>
              </a:rPr>
              <a:t>styrs</a:t>
            </a:r>
            <a:r>
              <a:rPr lang="en-US" sz="2200" dirty="0">
                <a:solidFill>
                  <a:srgbClr val="FFFFFF"/>
                </a:solidFill>
              </a:rPr>
              <a:t> av </a:t>
            </a:r>
            <a:r>
              <a:rPr lang="en-US" sz="2200" dirty="0" err="1">
                <a:solidFill>
                  <a:srgbClr val="FFFFFF"/>
                </a:solidFill>
              </a:rPr>
              <a:t>lokala</a:t>
            </a:r>
            <a:r>
              <a:rPr lang="en-US" sz="2200" dirty="0">
                <a:solidFill>
                  <a:srgbClr val="FFFFFF"/>
                </a:solidFill>
              </a:rPr>
              <a:t> </a:t>
            </a:r>
            <a:r>
              <a:rPr lang="en-US" sz="2200" dirty="0" err="1">
                <a:solidFill>
                  <a:srgbClr val="FFFFFF"/>
                </a:solidFill>
              </a:rPr>
              <a:t>förusättningar</a:t>
            </a:r>
            <a:r>
              <a:rPr lang="en-US" sz="2200" dirty="0">
                <a:solidFill>
                  <a:srgbClr val="FFFFFF"/>
                </a:solidFill>
              </a:rPr>
              <a:t>…bade </a:t>
            </a:r>
            <a:r>
              <a:rPr lang="en-US" sz="2200" dirty="0" err="1">
                <a:solidFill>
                  <a:srgbClr val="FFFFFF"/>
                </a:solidFill>
              </a:rPr>
              <a:t>inom</a:t>
            </a:r>
            <a:r>
              <a:rPr lang="en-US" sz="2200" dirty="0">
                <a:solidFill>
                  <a:srgbClr val="FFFFFF"/>
                </a:solidFill>
              </a:rPr>
              <a:t> </a:t>
            </a:r>
            <a:r>
              <a:rPr lang="en-US" sz="2200" dirty="0" err="1">
                <a:solidFill>
                  <a:srgbClr val="FFFFFF"/>
                </a:solidFill>
              </a:rPr>
              <a:t>en</a:t>
            </a:r>
            <a:r>
              <a:rPr lang="en-US" sz="2200" dirty="0">
                <a:solidFill>
                  <a:srgbClr val="FFFFFF"/>
                </a:solidFill>
              </a:rPr>
              <a:t> </a:t>
            </a:r>
            <a:r>
              <a:rPr lang="en-US" sz="2200" dirty="0" err="1">
                <a:solidFill>
                  <a:srgbClr val="FFFFFF"/>
                </a:solidFill>
              </a:rPr>
              <a:t>förening</a:t>
            </a:r>
            <a:r>
              <a:rPr lang="en-US" sz="2200" dirty="0">
                <a:solidFill>
                  <a:srgbClr val="FFFFFF"/>
                </a:solidFill>
              </a:rPr>
              <a:t> </a:t>
            </a:r>
            <a:r>
              <a:rPr lang="en-US" sz="2200" dirty="0" err="1">
                <a:solidFill>
                  <a:srgbClr val="FFFFFF"/>
                </a:solidFill>
              </a:rPr>
              <a:t>och</a:t>
            </a:r>
            <a:r>
              <a:rPr lang="en-US" sz="2200" dirty="0">
                <a:solidFill>
                  <a:srgbClr val="FFFFFF"/>
                </a:solidFill>
              </a:rPr>
              <a:t> </a:t>
            </a:r>
            <a:r>
              <a:rPr lang="en-US" sz="2200" dirty="0" err="1">
                <a:solidFill>
                  <a:srgbClr val="FFFFFF"/>
                </a:solidFill>
              </a:rPr>
              <a:t>även</a:t>
            </a:r>
            <a:r>
              <a:rPr lang="en-US" sz="2200" dirty="0">
                <a:solidFill>
                  <a:srgbClr val="FFFFFF"/>
                </a:solidFill>
              </a:rPr>
              <a:t> för </a:t>
            </a:r>
            <a:r>
              <a:rPr lang="en-US" sz="2200" dirty="0" err="1">
                <a:solidFill>
                  <a:srgbClr val="FFFFFF"/>
                </a:solidFill>
              </a:rPr>
              <a:t>kommunens</a:t>
            </a:r>
            <a:r>
              <a:rPr lang="en-US" sz="2200" dirty="0">
                <a:solidFill>
                  <a:srgbClr val="FFFFFF"/>
                </a:solidFill>
              </a:rPr>
              <a:t> </a:t>
            </a:r>
            <a:r>
              <a:rPr lang="en-US" sz="2200" dirty="0" err="1">
                <a:solidFill>
                  <a:srgbClr val="FFFFFF"/>
                </a:solidFill>
              </a:rPr>
              <a:t>hantering</a:t>
            </a:r>
            <a:br>
              <a:rPr lang="en-US" sz="2200" dirty="0">
                <a:solidFill>
                  <a:srgbClr val="FFFFFF"/>
                </a:solidFill>
              </a:rPr>
            </a:br>
            <a:br>
              <a:rPr lang="en-US" sz="2200" dirty="0">
                <a:solidFill>
                  <a:srgbClr val="FFFFFF"/>
                </a:solidFill>
              </a:rPr>
            </a:br>
            <a:r>
              <a:rPr lang="en-US" sz="2200" dirty="0">
                <a:solidFill>
                  <a:srgbClr val="FFFFFF"/>
                </a:solidFill>
              </a:rPr>
              <a:t>Vi </a:t>
            </a:r>
            <a:r>
              <a:rPr lang="en-US" sz="2200" dirty="0" err="1">
                <a:solidFill>
                  <a:srgbClr val="FFFFFF"/>
                </a:solidFill>
              </a:rPr>
              <a:t>har</a:t>
            </a:r>
            <a:r>
              <a:rPr lang="en-US" sz="2200" dirty="0">
                <a:solidFill>
                  <a:srgbClr val="FFFFFF"/>
                </a:solidFill>
              </a:rPr>
              <a:t> </a:t>
            </a:r>
            <a:r>
              <a:rPr lang="en-US" sz="2200" dirty="0" err="1">
                <a:solidFill>
                  <a:srgbClr val="FFFFFF"/>
                </a:solidFill>
              </a:rPr>
              <a:t>skickat</a:t>
            </a:r>
            <a:r>
              <a:rPr lang="en-US" sz="2200" dirty="0">
                <a:solidFill>
                  <a:srgbClr val="FFFFFF"/>
                </a:solidFill>
              </a:rPr>
              <a:t> </a:t>
            </a:r>
            <a:r>
              <a:rPr lang="en-US" sz="2200" dirty="0" err="1">
                <a:solidFill>
                  <a:srgbClr val="FFFFFF"/>
                </a:solidFill>
              </a:rPr>
              <a:t>ut</a:t>
            </a:r>
            <a:r>
              <a:rPr lang="en-US" sz="2200" dirty="0">
                <a:solidFill>
                  <a:srgbClr val="FFFFFF"/>
                </a:solidFill>
              </a:rPr>
              <a:t> </a:t>
            </a:r>
            <a:r>
              <a:rPr lang="en-US" sz="2200" dirty="0" err="1">
                <a:solidFill>
                  <a:srgbClr val="FFFFFF"/>
                </a:solidFill>
              </a:rPr>
              <a:t>rekommendationer</a:t>
            </a:r>
            <a:r>
              <a:rPr lang="en-US" sz="2200" dirty="0">
                <a:solidFill>
                  <a:srgbClr val="FFFFFF"/>
                </a:solidFill>
              </a:rPr>
              <a:t> </a:t>
            </a:r>
            <a:r>
              <a:rPr lang="en-US" sz="2200" dirty="0" err="1">
                <a:solidFill>
                  <a:srgbClr val="FFFFFF"/>
                </a:solidFill>
              </a:rPr>
              <a:t>som</a:t>
            </a:r>
            <a:r>
              <a:rPr lang="en-US" sz="2200" dirty="0">
                <a:solidFill>
                  <a:srgbClr val="FFFFFF"/>
                </a:solidFill>
              </a:rPr>
              <a:t> </a:t>
            </a:r>
            <a:r>
              <a:rPr lang="en-US" sz="2200" dirty="0" err="1">
                <a:solidFill>
                  <a:srgbClr val="FFFFFF"/>
                </a:solidFill>
              </a:rPr>
              <a:t>skall</a:t>
            </a:r>
            <a:r>
              <a:rPr lang="en-US" sz="2200" dirty="0">
                <a:solidFill>
                  <a:srgbClr val="FFFFFF"/>
                </a:solidFill>
              </a:rPr>
              <a:t> var till </a:t>
            </a:r>
            <a:r>
              <a:rPr lang="en-US" sz="2200" dirty="0" err="1">
                <a:solidFill>
                  <a:srgbClr val="FFFFFF"/>
                </a:solidFill>
              </a:rPr>
              <a:t>stöd</a:t>
            </a:r>
            <a:r>
              <a:rPr lang="en-US" sz="2200" dirty="0">
                <a:solidFill>
                  <a:srgbClr val="FFFFFF"/>
                </a:solidFill>
              </a:rPr>
              <a:t> för </a:t>
            </a:r>
            <a:r>
              <a:rPr lang="en-US" sz="2200" dirty="0" err="1">
                <a:solidFill>
                  <a:srgbClr val="FFFFFF"/>
                </a:solidFill>
              </a:rPr>
              <a:t>edra</a:t>
            </a:r>
            <a:r>
              <a:rPr lang="en-US" sz="2200" dirty="0">
                <a:solidFill>
                  <a:srgbClr val="FFFFFF"/>
                </a:solidFill>
              </a:rPr>
              <a:t> </a:t>
            </a:r>
            <a:r>
              <a:rPr lang="en-US" sz="2200" dirty="0" err="1">
                <a:solidFill>
                  <a:srgbClr val="FFFFFF"/>
                </a:solidFill>
              </a:rPr>
              <a:t>beslut</a:t>
            </a:r>
            <a:br>
              <a:rPr lang="en-US" sz="2200" dirty="0">
                <a:solidFill>
                  <a:srgbClr val="FFFFFF"/>
                </a:solidFill>
              </a:rPr>
            </a:br>
            <a:r>
              <a:rPr lang="en-US" sz="2200" dirty="0">
                <a:solidFill>
                  <a:srgbClr val="FFFFFF"/>
                </a:solidFill>
              </a:rPr>
              <a:t>Vi </a:t>
            </a:r>
            <a:r>
              <a:rPr lang="en-US" sz="2200" dirty="0" err="1">
                <a:solidFill>
                  <a:srgbClr val="FFFFFF"/>
                </a:solidFill>
              </a:rPr>
              <a:t>kommer</a:t>
            </a:r>
            <a:r>
              <a:rPr lang="en-US" sz="2200" dirty="0">
                <a:solidFill>
                  <a:srgbClr val="FFFFFF"/>
                </a:solidFill>
              </a:rPr>
              <a:t> </a:t>
            </a:r>
            <a:r>
              <a:rPr lang="en-US" sz="2200" dirty="0" err="1">
                <a:solidFill>
                  <a:srgbClr val="FFFFFF"/>
                </a:solidFill>
              </a:rPr>
              <a:t>att</a:t>
            </a:r>
            <a:r>
              <a:rPr lang="en-US" sz="2200" dirty="0">
                <a:solidFill>
                  <a:srgbClr val="FFFFFF"/>
                </a:solidFill>
              </a:rPr>
              <a:t> </a:t>
            </a:r>
            <a:r>
              <a:rPr lang="en-US" sz="2200" dirty="0" err="1">
                <a:solidFill>
                  <a:srgbClr val="FFFFFF"/>
                </a:solidFill>
              </a:rPr>
              <a:t>inte</a:t>
            </a:r>
            <a:r>
              <a:rPr lang="en-US" sz="2200" dirty="0">
                <a:solidFill>
                  <a:srgbClr val="FFFFFF"/>
                </a:solidFill>
              </a:rPr>
              <a:t> “</a:t>
            </a:r>
            <a:r>
              <a:rPr lang="en-US" sz="2200" dirty="0" err="1">
                <a:solidFill>
                  <a:srgbClr val="FFFFFF"/>
                </a:solidFill>
              </a:rPr>
              <a:t>straffa</a:t>
            </a:r>
            <a:r>
              <a:rPr lang="en-US" sz="2200" dirty="0">
                <a:solidFill>
                  <a:srgbClr val="FFFFFF"/>
                </a:solidFill>
              </a:rPr>
              <a:t>” lag </a:t>
            </a:r>
            <a:r>
              <a:rPr lang="en-US" sz="2200" dirty="0" err="1">
                <a:solidFill>
                  <a:srgbClr val="FFFFFF"/>
                </a:solidFill>
              </a:rPr>
              <a:t>som</a:t>
            </a:r>
            <a:r>
              <a:rPr lang="en-US" sz="2200" dirty="0">
                <a:solidFill>
                  <a:srgbClr val="FFFFFF"/>
                </a:solidFill>
              </a:rPr>
              <a:t> av dessa </a:t>
            </a:r>
            <a:r>
              <a:rPr lang="en-US" sz="2200" dirty="0" err="1">
                <a:solidFill>
                  <a:srgbClr val="FFFFFF"/>
                </a:solidFill>
              </a:rPr>
              <a:t>skäl</a:t>
            </a:r>
            <a:r>
              <a:rPr lang="en-US" sz="2200" dirty="0">
                <a:solidFill>
                  <a:srgbClr val="FFFFFF"/>
                </a:solidFill>
              </a:rPr>
              <a:t> </a:t>
            </a:r>
            <a:r>
              <a:rPr lang="en-US" sz="2200" dirty="0" err="1">
                <a:solidFill>
                  <a:srgbClr val="FFFFFF"/>
                </a:solidFill>
              </a:rPr>
              <a:t>väljer</a:t>
            </a:r>
            <a:r>
              <a:rPr lang="en-US" sz="2200" dirty="0">
                <a:solidFill>
                  <a:srgbClr val="FFFFFF"/>
                </a:solidFill>
              </a:rPr>
              <a:t> </a:t>
            </a:r>
            <a:r>
              <a:rPr lang="en-US" sz="2200" dirty="0" err="1">
                <a:solidFill>
                  <a:srgbClr val="FFFFFF"/>
                </a:solidFill>
              </a:rPr>
              <a:t>att</a:t>
            </a:r>
            <a:r>
              <a:rPr lang="en-US" sz="2200" dirty="0">
                <a:solidFill>
                  <a:srgbClr val="FFFFFF"/>
                </a:solidFill>
              </a:rPr>
              <a:t> </a:t>
            </a:r>
            <a:r>
              <a:rPr lang="en-US" sz="2200" dirty="0" err="1">
                <a:solidFill>
                  <a:srgbClr val="FFFFFF"/>
                </a:solidFill>
              </a:rPr>
              <a:t>avstå</a:t>
            </a:r>
            <a:r>
              <a:rPr lang="en-US" sz="2200" dirty="0">
                <a:solidFill>
                  <a:srgbClr val="FFFFFF"/>
                </a:solidFill>
              </a:rPr>
              <a:t> </a:t>
            </a:r>
            <a:r>
              <a:rPr lang="en-US" sz="2200" dirty="0" err="1">
                <a:solidFill>
                  <a:srgbClr val="FFFFFF"/>
                </a:solidFill>
              </a:rPr>
              <a:t>spel</a:t>
            </a:r>
            <a:r>
              <a:rPr lang="en-US" sz="2200" dirty="0">
                <a:solidFill>
                  <a:srgbClr val="FFFFFF"/>
                </a:solidFill>
              </a:rPr>
              <a:t> </a:t>
            </a:r>
            <a:r>
              <a:rPr lang="en-US" sz="2200" dirty="0" err="1">
                <a:solidFill>
                  <a:srgbClr val="FFFFFF"/>
                </a:solidFill>
              </a:rPr>
              <a:t>m.a.a</a:t>
            </a:r>
            <a:r>
              <a:rPr lang="en-US" sz="2200" dirty="0">
                <a:solidFill>
                  <a:srgbClr val="FFFFFF"/>
                </a:solidFill>
              </a:rPr>
              <a:t>. </a:t>
            </a:r>
            <a:br>
              <a:rPr lang="en-US" sz="2200" dirty="0">
                <a:solidFill>
                  <a:srgbClr val="FFFFFF"/>
                </a:solidFill>
              </a:rPr>
            </a:br>
            <a:r>
              <a:rPr lang="en-US" sz="2200" dirty="0">
                <a:solidFill>
                  <a:srgbClr val="FFFFFF"/>
                </a:solidFill>
              </a:rPr>
              <a:t>Man </a:t>
            </a:r>
            <a:r>
              <a:rPr lang="en-US" sz="2200" dirty="0" err="1">
                <a:solidFill>
                  <a:srgbClr val="FFFFFF"/>
                </a:solidFill>
              </a:rPr>
              <a:t>arbetar</a:t>
            </a:r>
            <a:r>
              <a:rPr lang="en-US" sz="2200" dirty="0">
                <a:solidFill>
                  <a:srgbClr val="FFFFFF"/>
                </a:solidFill>
              </a:rPr>
              <a:t> med </a:t>
            </a:r>
            <a:r>
              <a:rPr lang="en-US" sz="2200" dirty="0" err="1">
                <a:solidFill>
                  <a:srgbClr val="FFFFFF"/>
                </a:solidFill>
              </a:rPr>
              <a:t>att</a:t>
            </a:r>
            <a:r>
              <a:rPr lang="en-US" sz="2200" dirty="0">
                <a:solidFill>
                  <a:srgbClr val="FFFFFF"/>
                </a:solidFill>
              </a:rPr>
              <a:t> </a:t>
            </a:r>
            <a:r>
              <a:rPr lang="en-US" sz="2200" dirty="0" err="1">
                <a:solidFill>
                  <a:srgbClr val="FFFFFF"/>
                </a:solidFill>
              </a:rPr>
              <a:t>sträva</a:t>
            </a:r>
            <a:r>
              <a:rPr lang="en-US" sz="2200" dirty="0">
                <a:solidFill>
                  <a:srgbClr val="FFFFFF"/>
                </a:solidFill>
              </a:rPr>
              <a:t> </a:t>
            </a:r>
            <a:r>
              <a:rPr lang="en-US" sz="2200" dirty="0" err="1">
                <a:solidFill>
                  <a:srgbClr val="FFFFFF"/>
                </a:solidFill>
              </a:rPr>
              <a:t>efter</a:t>
            </a:r>
            <a:r>
              <a:rPr lang="en-US" sz="2200" dirty="0">
                <a:solidFill>
                  <a:srgbClr val="FFFFFF"/>
                </a:solidFill>
              </a:rPr>
              <a:t> </a:t>
            </a:r>
            <a:r>
              <a:rPr lang="en-US" sz="2200" dirty="0" err="1">
                <a:solidFill>
                  <a:srgbClr val="FFFFFF"/>
                </a:solidFill>
              </a:rPr>
              <a:t>att</a:t>
            </a:r>
            <a:r>
              <a:rPr lang="en-US" sz="2200" dirty="0">
                <a:solidFill>
                  <a:srgbClr val="FFFFFF"/>
                </a:solidFill>
              </a:rPr>
              <a:t> </a:t>
            </a:r>
            <a:r>
              <a:rPr lang="en-US" sz="2200" dirty="0" err="1">
                <a:solidFill>
                  <a:srgbClr val="FFFFFF"/>
                </a:solidFill>
              </a:rPr>
              <a:t>kunna</a:t>
            </a:r>
            <a:r>
              <a:rPr lang="en-US" sz="2200" dirty="0">
                <a:solidFill>
                  <a:srgbClr val="FFFFFF"/>
                </a:solidFill>
              </a:rPr>
              <a:t> </a:t>
            </a:r>
            <a:r>
              <a:rPr lang="en-US" sz="2200" dirty="0" err="1">
                <a:solidFill>
                  <a:srgbClr val="FFFFFF"/>
                </a:solidFill>
              </a:rPr>
              <a:t>förlänga</a:t>
            </a:r>
            <a:r>
              <a:rPr lang="en-US" sz="2200" dirty="0">
                <a:solidFill>
                  <a:srgbClr val="FFFFFF"/>
                </a:solidFill>
              </a:rPr>
              <a:t> </a:t>
            </a:r>
            <a:r>
              <a:rPr lang="en-US" sz="2200" dirty="0" err="1">
                <a:solidFill>
                  <a:srgbClr val="FFFFFF"/>
                </a:solidFill>
              </a:rPr>
              <a:t>säsongen</a:t>
            </a:r>
            <a:r>
              <a:rPr lang="en-US" sz="2200" dirty="0">
                <a:solidFill>
                  <a:srgbClr val="FFFFFF"/>
                </a:solidFill>
              </a:rPr>
              <a:t> </a:t>
            </a:r>
          </a:p>
        </p:txBody>
      </p:sp>
    </p:spTree>
    <p:extLst>
      <p:ext uri="{BB962C8B-B14F-4D97-AF65-F5344CB8AC3E}">
        <p14:creationId xmlns:p14="http://schemas.microsoft.com/office/powerpoint/2010/main" val="240121752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4492501A-EF16-404C-B645-A50CDB10F9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40108" y="0"/>
            <a:ext cx="12272215" cy="6858000"/>
          </a:xfrm>
          <a:prstGeom prst="rect">
            <a:avLst/>
          </a:prstGeom>
        </p:spPr>
      </p:pic>
      <p:sp>
        <p:nvSpPr>
          <p:cNvPr id="2" name="Rubrik 1">
            <a:extLst>
              <a:ext uri="{FF2B5EF4-FFF2-40B4-BE49-F238E27FC236}">
                <a16:creationId xmlns:a16="http://schemas.microsoft.com/office/drawing/2014/main" id="{B6ED36B1-2453-43F0-9641-F361C0DE31AA}"/>
              </a:ext>
            </a:extLst>
          </p:cNvPr>
          <p:cNvSpPr>
            <a:spLocks noGrp="1"/>
          </p:cNvSpPr>
          <p:nvPr>
            <p:ph type="title"/>
          </p:nvPr>
        </p:nvSpPr>
        <p:spPr>
          <a:xfrm>
            <a:off x="59805" y="57665"/>
            <a:ext cx="10760534" cy="5362831"/>
          </a:xfrm>
          <a:effectLst>
            <a:outerShdw blurRad="50800" dist="38100" dir="2700000" algn="tl" rotWithShape="0">
              <a:prstClr val="black">
                <a:alpha val="40000"/>
              </a:prstClr>
            </a:outerShdw>
          </a:effectLst>
        </p:spPr>
        <p:txBody>
          <a:bodyPr vert="horz" lIns="91440" tIns="45720" rIns="91440" bIns="45720" rtlCol="0" anchor="b">
            <a:normAutofit fontScale="90000"/>
          </a:bodyPr>
          <a:lstStyle/>
          <a:p>
            <a:r>
              <a:rPr lang="en-US" sz="4000" b="1" dirty="0">
                <a:solidFill>
                  <a:srgbClr val="FFFF00"/>
                </a:solidFill>
              </a:rPr>
              <a:t>Covid 19</a:t>
            </a:r>
            <a:br>
              <a:rPr lang="en-US" sz="4000" b="1" dirty="0">
                <a:solidFill>
                  <a:srgbClr val="FFFF00"/>
                </a:solidFill>
              </a:rPr>
            </a:br>
            <a:br>
              <a:rPr lang="en-US" sz="4000" b="1" dirty="0">
                <a:solidFill>
                  <a:srgbClr val="FFFF00"/>
                </a:solidFill>
              </a:rPr>
            </a:br>
            <a:r>
              <a:rPr lang="en-US" sz="2700" b="1" dirty="0" err="1">
                <a:solidFill>
                  <a:srgbClr val="FFC000"/>
                </a:solidFill>
              </a:rPr>
              <a:t>Vaccinabevis</a:t>
            </a:r>
            <a:r>
              <a:rPr lang="en-US" sz="2700" b="1" dirty="0">
                <a:solidFill>
                  <a:srgbClr val="FFC000"/>
                </a:solidFill>
              </a:rPr>
              <a:t> – </a:t>
            </a:r>
            <a:r>
              <a:rPr lang="en-US" sz="2700" b="1" dirty="0" err="1">
                <a:solidFill>
                  <a:srgbClr val="FFC000"/>
                </a:solidFill>
              </a:rPr>
              <a:t>sitta</a:t>
            </a:r>
            <a:r>
              <a:rPr lang="en-US" sz="2700" b="1" dirty="0">
                <a:solidFill>
                  <a:srgbClr val="FFC000"/>
                </a:solidFill>
              </a:rPr>
              <a:t> </a:t>
            </a:r>
            <a:r>
              <a:rPr lang="en-US" sz="2700" b="1" dirty="0" err="1">
                <a:solidFill>
                  <a:srgbClr val="FFC000"/>
                </a:solidFill>
              </a:rPr>
              <a:t>ner</a:t>
            </a:r>
            <a:r>
              <a:rPr lang="en-US" sz="2700" b="1" dirty="0">
                <a:solidFill>
                  <a:srgbClr val="FFC000"/>
                </a:solidFill>
              </a:rPr>
              <a:t> – “</a:t>
            </a:r>
            <a:r>
              <a:rPr lang="en-US" sz="2700" b="1" dirty="0" err="1">
                <a:solidFill>
                  <a:srgbClr val="FFC000"/>
                </a:solidFill>
              </a:rPr>
              <a:t>glesa</a:t>
            </a:r>
            <a:r>
              <a:rPr lang="en-US" sz="2700" b="1" dirty="0">
                <a:solidFill>
                  <a:srgbClr val="FFC000"/>
                </a:solidFill>
              </a:rPr>
              <a:t> </a:t>
            </a:r>
            <a:r>
              <a:rPr lang="en-US" sz="2700" b="1" dirty="0" err="1">
                <a:solidFill>
                  <a:srgbClr val="FFC000"/>
                </a:solidFill>
              </a:rPr>
              <a:t>ut</a:t>
            </a:r>
            <a:r>
              <a:rPr lang="en-US" sz="2700" b="1" dirty="0">
                <a:solidFill>
                  <a:srgbClr val="FFC000"/>
                </a:solidFill>
              </a:rPr>
              <a:t>”</a:t>
            </a:r>
            <a:br>
              <a:rPr lang="en-US" sz="2700" dirty="0">
                <a:solidFill>
                  <a:srgbClr val="FFC000"/>
                </a:solidFill>
              </a:rPr>
            </a:br>
            <a:br>
              <a:rPr lang="sv-SE" sz="18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12/1 ”max 50 personer” om inte är vaccinerade.</a:t>
            </a: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50 – 500 vaccinationsbeviset kommer efter remissrunda….</a:t>
            </a: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Restauranger öppet till 23.00.</a:t>
            </a: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50 minskas till 20 personer för privata samlingar</a:t>
            </a: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Loger kan bli lättnader…alltså inte ingå i de ”500”</a:t>
            </a: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  </a:t>
            </a: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0000"/>
                </a:solidFill>
                <a:effectLst/>
                <a:highlight>
                  <a:srgbClr val="FFFF00"/>
                </a:highlight>
                <a:latin typeface="Calibri" panose="020F0502020204030204" pitchFamily="34" charset="0"/>
                <a:ea typeface="Calibri" panose="020F0502020204030204" pitchFamily="34" charset="0"/>
              </a:rPr>
              <a:t>Idag vet vi att man har justerat detta till gällande 500 </a:t>
            </a:r>
            <a:r>
              <a:rPr lang="sv-SE" sz="2200" dirty="0" err="1">
                <a:solidFill>
                  <a:srgbClr val="FF0000"/>
                </a:solidFill>
                <a:effectLst/>
                <a:highlight>
                  <a:srgbClr val="FFFF00"/>
                </a:highlight>
                <a:latin typeface="Calibri" panose="020F0502020204030204" pitchFamily="34" charset="0"/>
                <a:ea typeface="Calibri" panose="020F0502020204030204" pitchFamily="34" charset="0"/>
              </a:rPr>
              <a:t>pers</a:t>
            </a:r>
            <a:r>
              <a:rPr lang="sv-SE" sz="2200" dirty="0">
                <a:solidFill>
                  <a:srgbClr val="FF0000"/>
                </a:solidFill>
                <a:effectLst/>
                <a:highlight>
                  <a:srgbClr val="FFFF00"/>
                </a:highlight>
                <a:latin typeface="Calibri" panose="020F0502020204030204" pitchFamily="34" charset="0"/>
                <a:ea typeface="Calibri" panose="020F0502020204030204" pitchFamily="34" charset="0"/>
              </a:rPr>
              <a:t>/sektion-</a:t>
            </a:r>
            <a:br>
              <a:rPr lang="en-US" sz="2700" b="1" dirty="0">
                <a:solidFill>
                  <a:srgbClr val="FFC000"/>
                </a:solidFill>
              </a:rPr>
            </a:br>
            <a:br>
              <a:rPr lang="en-US" sz="2200" dirty="0">
                <a:solidFill>
                  <a:srgbClr val="FFC000"/>
                </a:solidFill>
              </a:rPr>
            </a:br>
            <a:r>
              <a:rPr lang="sv-SE" sz="2200" u="sng" dirty="0">
                <a:solidFill>
                  <a:srgbClr val="FFC000"/>
                </a:solidFill>
                <a:effectLst/>
                <a:latin typeface="Calibri" panose="020F0502020204030204" pitchFamily="34" charset="0"/>
                <a:ea typeface="Calibri" panose="020F0502020204030204" pitchFamily="34" charset="0"/>
              </a:rPr>
              <a:t>Stöd</a:t>
            </a: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300 </a:t>
            </a:r>
            <a:r>
              <a:rPr lang="sv-SE" sz="2200" dirty="0" err="1">
                <a:solidFill>
                  <a:srgbClr val="FFC000"/>
                </a:solidFill>
                <a:effectLst/>
                <a:latin typeface="Calibri" panose="020F0502020204030204" pitchFamily="34" charset="0"/>
                <a:ea typeface="Calibri" panose="020F0502020204030204" pitchFamily="34" charset="0"/>
              </a:rPr>
              <a:t>milj</a:t>
            </a:r>
            <a:r>
              <a:rPr lang="sv-SE" sz="2200" dirty="0">
                <a:solidFill>
                  <a:srgbClr val="FFC000"/>
                </a:solidFill>
                <a:effectLst/>
                <a:latin typeface="Calibri" panose="020F0502020204030204" pitchFamily="34" charset="0"/>
                <a:ea typeface="Calibri" panose="020F0502020204030204" pitchFamily="34" charset="0"/>
              </a:rPr>
              <a:t> i Återstartstöd + 80 mkr 23/12, 2021 - 16/1 2022</a:t>
            </a:r>
            <a:br>
              <a:rPr lang="sv-SE" sz="2200" dirty="0">
                <a:solidFill>
                  <a:srgbClr val="FFC000"/>
                </a:solidFill>
                <a:effectLst/>
                <a:latin typeface="Calibri" panose="020F0502020204030204" pitchFamily="34" charset="0"/>
                <a:ea typeface="Calibri" panose="020F0502020204030204" pitchFamily="34" charset="0"/>
              </a:rPr>
            </a:br>
            <a:br>
              <a:rPr lang="sv-SE" sz="2200" dirty="0">
                <a:solidFill>
                  <a:srgbClr val="FFC000"/>
                </a:solidFill>
                <a:effectLst/>
                <a:latin typeface="Calibri" panose="020F0502020204030204" pitchFamily="34" charset="0"/>
                <a:ea typeface="Calibri" panose="020F0502020204030204" pitchFamily="34" charset="0"/>
              </a:rPr>
            </a:br>
            <a:r>
              <a:rPr lang="sv-SE" sz="2200" dirty="0">
                <a:solidFill>
                  <a:srgbClr val="FFC000"/>
                </a:solidFill>
                <a:effectLst/>
                <a:latin typeface="Calibri" panose="020F0502020204030204" pitchFamily="34" charset="0"/>
                <a:ea typeface="Calibri" panose="020F0502020204030204" pitchFamily="34" charset="0"/>
              </a:rPr>
              <a:t>Fortsatt stöd för 2023-2024 ligger som ett ”debattäskande” om 300 mkr till RF</a:t>
            </a:r>
            <a:br>
              <a:rPr lang="en-US" sz="2200" dirty="0">
                <a:solidFill>
                  <a:srgbClr val="FFC000"/>
                </a:solidFill>
              </a:rPr>
            </a:br>
            <a:endParaRPr lang="en-US" sz="2200" dirty="0">
              <a:solidFill>
                <a:srgbClr val="FFFFFF"/>
              </a:solidFill>
            </a:endParaRPr>
          </a:p>
        </p:txBody>
      </p:sp>
    </p:spTree>
    <p:extLst>
      <p:ext uri="{BB962C8B-B14F-4D97-AF65-F5344CB8AC3E}">
        <p14:creationId xmlns:p14="http://schemas.microsoft.com/office/powerpoint/2010/main" val="4756852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4492501A-EF16-404C-B645-A50CDB10F9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0" y="0"/>
            <a:ext cx="12272215" cy="6858000"/>
          </a:xfrm>
          <a:prstGeom prst="rect">
            <a:avLst/>
          </a:prstGeom>
        </p:spPr>
      </p:pic>
      <p:sp>
        <p:nvSpPr>
          <p:cNvPr id="2" name="Rubrik 1">
            <a:extLst>
              <a:ext uri="{FF2B5EF4-FFF2-40B4-BE49-F238E27FC236}">
                <a16:creationId xmlns:a16="http://schemas.microsoft.com/office/drawing/2014/main" id="{B6ED36B1-2453-43F0-9641-F361C0DE31AA}"/>
              </a:ext>
            </a:extLst>
          </p:cNvPr>
          <p:cNvSpPr>
            <a:spLocks noGrp="1"/>
          </p:cNvSpPr>
          <p:nvPr>
            <p:ph type="title"/>
          </p:nvPr>
        </p:nvSpPr>
        <p:spPr>
          <a:xfrm>
            <a:off x="-170853" y="304800"/>
            <a:ext cx="10760534" cy="5099221"/>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000" b="1" dirty="0">
                <a:solidFill>
                  <a:srgbClr val="FFFF00"/>
                </a:solidFill>
              </a:rPr>
              <a:t>SIF </a:t>
            </a:r>
            <a:r>
              <a:rPr lang="en-US" sz="4000" b="1" dirty="0" err="1">
                <a:solidFill>
                  <a:srgbClr val="FFFF00"/>
                </a:solidFill>
              </a:rPr>
              <a:t>Ordförandemöte</a:t>
            </a:r>
            <a:r>
              <a:rPr lang="en-US" sz="4000" b="1" dirty="0">
                <a:solidFill>
                  <a:srgbClr val="FFFF00"/>
                </a:solidFill>
              </a:rPr>
              <a:t> 10 </a:t>
            </a:r>
            <a:r>
              <a:rPr lang="en-US" sz="4000" b="1" dirty="0" err="1">
                <a:solidFill>
                  <a:srgbClr val="FFFF00"/>
                </a:solidFill>
              </a:rPr>
              <a:t>jan</a:t>
            </a:r>
            <a:r>
              <a:rPr lang="en-US" sz="4000" b="1" dirty="0">
                <a:solidFill>
                  <a:srgbClr val="FFFF00"/>
                </a:solidFill>
              </a:rPr>
              <a:t> 2022</a:t>
            </a:r>
            <a:br>
              <a:rPr lang="en-US" sz="4000" b="1" dirty="0">
                <a:solidFill>
                  <a:srgbClr val="FFFF00"/>
                </a:solidFill>
              </a:rPr>
            </a:br>
            <a:r>
              <a:rPr lang="en-US" sz="3100" b="1" dirty="0">
                <a:solidFill>
                  <a:srgbClr val="FFFF00"/>
                </a:solidFill>
              </a:rPr>
              <a:t>Anders Larsson </a:t>
            </a:r>
            <a:r>
              <a:rPr lang="en-US" sz="3100" b="1" dirty="0" err="1">
                <a:solidFill>
                  <a:srgbClr val="FFFF00"/>
                </a:solidFill>
              </a:rPr>
              <a:t>lyfte</a:t>
            </a:r>
            <a:r>
              <a:rPr lang="en-US" sz="3100" b="1" dirty="0">
                <a:solidFill>
                  <a:srgbClr val="FFFF00"/>
                </a:solidFill>
              </a:rPr>
              <a:t> </a:t>
            </a:r>
            <a:r>
              <a:rPr lang="en-US" sz="3100" b="1" dirty="0" err="1">
                <a:solidFill>
                  <a:srgbClr val="FFFF00"/>
                </a:solidFill>
              </a:rPr>
              <a:t>fram</a:t>
            </a:r>
            <a:r>
              <a:rPr lang="en-US" sz="3100" b="1" dirty="0">
                <a:solidFill>
                  <a:srgbClr val="FFFF00"/>
                </a:solidFill>
              </a:rPr>
              <a:t>: </a:t>
            </a:r>
            <a:r>
              <a:rPr lang="en-US" sz="3100" b="1" dirty="0" err="1">
                <a:solidFill>
                  <a:srgbClr val="FFFF00"/>
                </a:solidFill>
              </a:rPr>
              <a:t>Kreativiteten</a:t>
            </a:r>
            <a:r>
              <a:rPr lang="en-US" sz="3100" b="1" dirty="0">
                <a:solidFill>
                  <a:srgbClr val="FFFF00"/>
                </a:solidFill>
              </a:rPr>
              <a:t> – </a:t>
            </a:r>
            <a:r>
              <a:rPr lang="en-US" sz="3100" b="1" dirty="0" err="1">
                <a:solidFill>
                  <a:srgbClr val="FFFF00"/>
                </a:solidFill>
              </a:rPr>
              <a:t>sammanhållning</a:t>
            </a:r>
            <a:r>
              <a:rPr lang="en-US" sz="3100" b="1" dirty="0">
                <a:solidFill>
                  <a:srgbClr val="FFFF00"/>
                </a:solidFill>
              </a:rPr>
              <a:t> -“</a:t>
            </a:r>
            <a:r>
              <a:rPr lang="en-US" sz="3100" b="1" dirty="0" err="1">
                <a:solidFill>
                  <a:srgbClr val="FFFF00"/>
                </a:solidFill>
              </a:rPr>
              <a:t>Tillsammans</a:t>
            </a:r>
            <a:r>
              <a:rPr lang="en-US" sz="3100" b="1" dirty="0">
                <a:solidFill>
                  <a:srgbClr val="FFFF00"/>
                </a:solidFill>
              </a:rPr>
              <a:t>”</a:t>
            </a:r>
            <a:br>
              <a:rPr lang="en-US" sz="3100" b="1" dirty="0">
                <a:solidFill>
                  <a:srgbClr val="FFFF00"/>
                </a:solidFill>
              </a:rPr>
            </a:br>
            <a:r>
              <a:rPr lang="en-US" sz="3100" b="1" dirty="0" err="1">
                <a:solidFill>
                  <a:srgbClr val="FFFF00"/>
                </a:solidFill>
              </a:rPr>
              <a:t>Positivt</a:t>
            </a:r>
            <a:r>
              <a:rPr lang="en-US" sz="3100" b="1" dirty="0">
                <a:solidFill>
                  <a:srgbClr val="FFFF00"/>
                </a:solidFill>
              </a:rPr>
              <a:t> </a:t>
            </a:r>
            <a:r>
              <a:rPr lang="en-US" sz="3100" b="1" dirty="0" err="1">
                <a:solidFill>
                  <a:srgbClr val="FFFF00"/>
                </a:solidFill>
              </a:rPr>
              <a:t>att</a:t>
            </a:r>
            <a:r>
              <a:rPr lang="en-US" sz="3100" b="1" dirty="0">
                <a:solidFill>
                  <a:srgbClr val="FFFF00"/>
                </a:solidFill>
              </a:rPr>
              <a:t> “</a:t>
            </a:r>
            <a:r>
              <a:rPr lang="en-US" sz="3100" b="1" dirty="0" err="1">
                <a:solidFill>
                  <a:srgbClr val="FFFF00"/>
                </a:solidFill>
              </a:rPr>
              <a:t>breda</a:t>
            </a:r>
            <a:r>
              <a:rPr lang="en-US" sz="3100" b="1" dirty="0">
                <a:solidFill>
                  <a:srgbClr val="FFFF00"/>
                </a:solidFill>
              </a:rPr>
              <a:t> hockey </a:t>
            </a:r>
            <a:r>
              <a:rPr lang="en-US" sz="3100" b="1" dirty="0" err="1">
                <a:solidFill>
                  <a:srgbClr val="FFFF00"/>
                </a:solidFill>
              </a:rPr>
              <a:t>inte</a:t>
            </a:r>
            <a:r>
              <a:rPr lang="en-US" sz="3100" b="1" dirty="0">
                <a:solidFill>
                  <a:srgbClr val="FFFF00"/>
                </a:solidFill>
              </a:rPr>
              <a:t> </a:t>
            </a:r>
            <a:r>
              <a:rPr lang="en-US" sz="3100" b="1" dirty="0" err="1">
                <a:solidFill>
                  <a:srgbClr val="FFFF00"/>
                </a:solidFill>
              </a:rPr>
              <a:t>behöver</a:t>
            </a:r>
            <a:r>
              <a:rPr lang="en-US" sz="3100" b="1" dirty="0">
                <a:solidFill>
                  <a:srgbClr val="FFFF00"/>
                </a:solidFill>
              </a:rPr>
              <a:t> </a:t>
            </a:r>
            <a:r>
              <a:rPr lang="en-US" sz="3100" b="1" dirty="0" err="1">
                <a:solidFill>
                  <a:srgbClr val="FFFF00"/>
                </a:solidFill>
              </a:rPr>
              <a:t>stänga</a:t>
            </a:r>
            <a:r>
              <a:rPr lang="en-US" sz="3100" b="1" dirty="0">
                <a:solidFill>
                  <a:srgbClr val="FFFF00"/>
                </a:solidFill>
              </a:rPr>
              <a:t> </a:t>
            </a:r>
            <a:r>
              <a:rPr lang="en-US" sz="3100" b="1" dirty="0" err="1">
                <a:solidFill>
                  <a:srgbClr val="FFFF00"/>
                </a:solidFill>
              </a:rPr>
              <a:t>ner</a:t>
            </a:r>
            <a:r>
              <a:rPr lang="en-US" sz="3100" b="1" dirty="0">
                <a:solidFill>
                  <a:srgbClr val="FFFF00"/>
                </a:solidFill>
              </a:rPr>
              <a:t>”</a:t>
            </a:r>
            <a:br>
              <a:rPr lang="en-US" sz="4000" b="1" dirty="0">
                <a:solidFill>
                  <a:srgbClr val="FFFF00"/>
                </a:solidFill>
              </a:rPr>
            </a:br>
            <a:br>
              <a:rPr lang="en-US" sz="4000" b="1" dirty="0">
                <a:solidFill>
                  <a:srgbClr val="FFFF00"/>
                </a:solidFill>
              </a:rPr>
            </a:br>
            <a:r>
              <a:rPr lang="en-US" sz="2400" b="1" dirty="0">
                <a:solidFill>
                  <a:srgbClr val="FFFF00"/>
                </a:solidFill>
              </a:rPr>
              <a:t>IIHF</a:t>
            </a:r>
            <a:br>
              <a:rPr lang="en-US" sz="5200" dirty="0">
                <a:solidFill>
                  <a:srgbClr val="FFFFFF"/>
                </a:solidFill>
              </a:rPr>
            </a:br>
            <a:r>
              <a:rPr lang="en-US" sz="2200" dirty="0" err="1">
                <a:solidFill>
                  <a:srgbClr val="FFFFFF"/>
                </a:solidFill>
              </a:rPr>
              <a:t>Medicinska</a:t>
            </a:r>
            <a:r>
              <a:rPr lang="en-US" sz="2200" dirty="0">
                <a:solidFill>
                  <a:srgbClr val="FFFFFF"/>
                </a:solidFill>
              </a:rPr>
              <a:t> </a:t>
            </a:r>
            <a:r>
              <a:rPr lang="en-US" sz="2200" dirty="0" err="1">
                <a:solidFill>
                  <a:srgbClr val="FFFFFF"/>
                </a:solidFill>
              </a:rPr>
              <a:t>kommittén</a:t>
            </a:r>
            <a:r>
              <a:rPr lang="en-US" sz="2200" dirty="0">
                <a:solidFill>
                  <a:srgbClr val="FFFFFF"/>
                </a:solidFill>
              </a:rPr>
              <a:t> </a:t>
            </a:r>
            <a:r>
              <a:rPr lang="en-US" sz="2200" dirty="0" err="1">
                <a:solidFill>
                  <a:srgbClr val="FFFFFF"/>
                </a:solidFill>
              </a:rPr>
              <a:t>rekomenderar</a:t>
            </a:r>
            <a:r>
              <a:rPr lang="en-US" sz="2200" dirty="0">
                <a:solidFill>
                  <a:srgbClr val="FFFFFF"/>
                </a:solidFill>
              </a:rPr>
              <a:t> </a:t>
            </a:r>
            <a:r>
              <a:rPr lang="en-US" sz="2200" dirty="0" err="1">
                <a:solidFill>
                  <a:srgbClr val="FFFFFF"/>
                </a:solidFill>
              </a:rPr>
              <a:t>att</a:t>
            </a:r>
            <a:r>
              <a:rPr lang="en-US" sz="2200" dirty="0">
                <a:solidFill>
                  <a:srgbClr val="FFFFFF"/>
                </a:solidFill>
              </a:rPr>
              <a:t> </a:t>
            </a:r>
            <a:r>
              <a:rPr lang="en-US" sz="2200" dirty="0" err="1">
                <a:solidFill>
                  <a:srgbClr val="FFFFFF"/>
                </a:solidFill>
              </a:rPr>
              <a:t>ställa</a:t>
            </a:r>
            <a:r>
              <a:rPr lang="en-US" sz="2200" dirty="0">
                <a:solidFill>
                  <a:srgbClr val="FFFFFF"/>
                </a:solidFill>
              </a:rPr>
              <a:t> </a:t>
            </a:r>
            <a:r>
              <a:rPr lang="en-US" sz="2200" dirty="0" err="1">
                <a:solidFill>
                  <a:srgbClr val="FFFFFF"/>
                </a:solidFill>
              </a:rPr>
              <a:t>alla</a:t>
            </a:r>
            <a:r>
              <a:rPr lang="en-US" sz="2200" dirty="0">
                <a:solidFill>
                  <a:srgbClr val="FFFFFF"/>
                </a:solidFill>
              </a:rPr>
              <a:t> </a:t>
            </a:r>
            <a:r>
              <a:rPr lang="en-US" sz="2200" dirty="0" err="1">
                <a:solidFill>
                  <a:srgbClr val="FFFFFF"/>
                </a:solidFill>
              </a:rPr>
              <a:t>kommande</a:t>
            </a:r>
            <a:r>
              <a:rPr lang="en-US" sz="2200" dirty="0">
                <a:solidFill>
                  <a:srgbClr val="FFFFFF"/>
                </a:solidFill>
              </a:rPr>
              <a:t> </a:t>
            </a:r>
            <a:r>
              <a:rPr lang="en-US" sz="2200" dirty="0" err="1">
                <a:solidFill>
                  <a:srgbClr val="FFFFFF"/>
                </a:solidFill>
              </a:rPr>
              <a:t>turneringen</a:t>
            </a:r>
            <a:r>
              <a:rPr lang="en-US" sz="2200" dirty="0">
                <a:solidFill>
                  <a:srgbClr val="FFFFFF"/>
                </a:solidFill>
              </a:rPr>
              <a:t> </a:t>
            </a:r>
            <a:br>
              <a:rPr lang="en-US" sz="2200" b="1" dirty="0">
                <a:solidFill>
                  <a:srgbClr val="FFFF00"/>
                </a:solidFill>
              </a:rPr>
            </a:br>
            <a:r>
              <a:rPr lang="en-US" sz="2200" b="1" dirty="0">
                <a:solidFill>
                  <a:srgbClr val="FFFF00"/>
                </a:solidFill>
              </a:rPr>
              <a:t>6 </a:t>
            </a:r>
            <a:r>
              <a:rPr lang="en-US" sz="2200" b="1" dirty="0" err="1">
                <a:solidFill>
                  <a:srgbClr val="FFFF00"/>
                </a:solidFill>
              </a:rPr>
              <a:t>st</a:t>
            </a:r>
            <a:r>
              <a:rPr lang="en-US" sz="2200" b="1" dirty="0">
                <a:solidFill>
                  <a:srgbClr val="FFFF00"/>
                </a:solidFill>
              </a:rPr>
              <a:t> </a:t>
            </a:r>
            <a:r>
              <a:rPr lang="en-US" sz="2200" b="1" dirty="0" err="1">
                <a:solidFill>
                  <a:srgbClr val="FFFF00"/>
                </a:solidFill>
              </a:rPr>
              <a:t>ställdes</a:t>
            </a:r>
            <a:r>
              <a:rPr lang="en-US" sz="2200" b="1" dirty="0">
                <a:solidFill>
                  <a:srgbClr val="FFFF00"/>
                </a:solidFill>
              </a:rPr>
              <a:t> </a:t>
            </a:r>
            <a:r>
              <a:rPr lang="en-US" sz="2200" b="1" dirty="0" err="1">
                <a:solidFill>
                  <a:srgbClr val="FFFF00"/>
                </a:solidFill>
              </a:rPr>
              <a:t>därför</a:t>
            </a:r>
            <a:r>
              <a:rPr lang="en-US" sz="2200" b="1" dirty="0">
                <a:solidFill>
                  <a:srgbClr val="FFFF00"/>
                </a:solidFill>
              </a:rPr>
              <a:t> (2 för killer </a:t>
            </a:r>
            <a:r>
              <a:rPr lang="en-US" sz="2200" b="1" dirty="0" err="1">
                <a:solidFill>
                  <a:srgbClr val="FFFF00"/>
                </a:solidFill>
              </a:rPr>
              <a:t>och</a:t>
            </a:r>
            <a:r>
              <a:rPr lang="en-US" sz="2200" b="1" dirty="0">
                <a:solidFill>
                  <a:srgbClr val="FFFF00"/>
                </a:solidFill>
              </a:rPr>
              <a:t> 4 för </a:t>
            </a:r>
            <a:r>
              <a:rPr lang="en-US" sz="2200" b="1" dirty="0" err="1">
                <a:solidFill>
                  <a:srgbClr val="FFFF00"/>
                </a:solidFill>
              </a:rPr>
              <a:t>tjejer</a:t>
            </a:r>
            <a:r>
              <a:rPr lang="en-US" sz="2200" b="1" dirty="0">
                <a:solidFill>
                  <a:srgbClr val="FFFF00"/>
                </a:solidFill>
              </a:rPr>
              <a:t>) </a:t>
            </a:r>
            <a:br>
              <a:rPr lang="en-US" sz="2400" dirty="0">
                <a:solidFill>
                  <a:srgbClr val="FFFFFF"/>
                </a:solidFill>
              </a:rPr>
            </a:br>
            <a:r>
              <a:rPr lang="en-US" sz="2400" dirty="0">
                <a:solidFill>
                  <a:srgbClr val="FFFFFF"/>
                </a:solidFill>
              </a:rPr>
              <a:t>OS I Kina </a:t>
            </a:r>
            <a:r>
              <a:rPr lang="en-US" sz="2400" dirty="0" err="1">
                <a:solidFill>
                  <a:srgbClr val="FFFFFF"/>
                </a:solidFill>
              </a:rPr>
              <a:t>skall</a:t>
            </a:r>
            <a:r>
              <a:rPr lang="en-US" sz="2400" dirty="0">
                <a:solidFill>
                  <a:srgbClr val="FFFFFF"/>
                </a:solidFill>
              </a:rPr>
              <a:t> </a:t>
            </a:r>
            <a:r>
              <a:rPr lang="en-US" sz="2400" dirty="0" err="1">
                <a:solidFill>
                  <a:srgbClr val="FFFFFF"/>
                </a:solidFill>
              </a:rPr>
              <a:t>inte</a:t>
            </a:r>
            <a:r>
              <a:rPr lang="en-US" sz="2400" dirty="0">
                <a:solidFill>
                  <a:srgbClr val="FFFFFF"/>
                </a:solidFill>
              </a:rPr>
              <a:t> </a:t>
            </a:r>
            <a:r>
              <a:rPr lang="en-US" sz="2400" dirty="0" err="1">
                <a:solidFill>
                  <a:srgbClr val="FFFFFF"/>
                </a:solidFill>
              </a:rPr>
              <a:t>vara</a:t>
            </a:r>
            <a:r>
              <a:rPr lang="en-US" sz="2400" dirty="0">
                <a:solidFill>
                  <a:srgbClr val="FFFFFF"/>
                </a:solidFill>
              </a:rPr>
              <a:t> </a:t>
            </a:r>
            <a:r>
              <a:rPr lang="en-US" sz="2400" dirty="0" err="1">
                <a:solidFill>
                  <a:srgbClr val="FFFFFF"/>
                </a:solidFill>
              </a:rPr>
              <a:t>hotad</a:t>
            </a:r>
            <a:r>
              <a:rPr lang="en-US" sz="2400" dirty="0">
                <a:solidFill>
                  <a:srgbClr val="FFFFFF"/>
                </a:solidFill>
              </a:rPr>
              <a:t> – “Kina </a:t>
            </a:r>
            <a:r>
              <a:rPr lang="en-US" sz="2400" dirty="0" err="1">
                <a:solidFill>
                  <a:srgbClr val="FFFFFF"/>
                </a:solidFill>
              </a:rPr>
              <a:t>jobbar</a:t>
            </a:r>
            <a:r>
              <a:rPr lang="en-US" sz="2400" dirty="0">
                <a:solidFill>
                  <a:srgbClr val="FFFFFF"/>
                </a:solidFill>
              </a:rPr>
              <a:t> </a:t>
            </a:r>
            <a:r>
              <a:rPr lang="en-US" sz="2400" dirty="0" err="1">
                <a:solidFill>
                  <a:srgbClr val="FFFFFF"/>
                </a:solidFill>
              </a:rPr>
              <a:t>rigoröst</a:t>
            </a:r>
            <a:r>
              <a:rPr lang="en-US" sz="2400" dirty="0">
                <a:solidFill>
                  <a:srgbClr val="FFFFFF"/>
                </a:solidFill>
              </a:rPr>
              <a:t> för </a:t>
            </a:r>
            <a:r>
              <a:rPr lang="en-US" sz="2400" dirty="0" err="1">
                <a:solidFill>
                  <a:srgbClr val="FFFFFF"/>
                </a:solidFill>
              </a:rPr>
              <a:t>säkerheten</a:t>
            </a:r>
            <a:r>
              <a:rPr lang="en-US" sz="2400" dirty="0">
                <a:solidFill>
                  <a:srgbClr val="FFFFFF"/>
                </a:solidFill>
              </a:rPr>
              <a:t>”</a:t>
            </a:r>
            <a:br>
              <a:rPr lang="en-US" sz="2400" dirty="0">
                <a:solidFill>
                  <a:srgbClr val="FFFFFF"/>
                </a:solidFill>
              </a:rPr>
            </a:br>
            <a:r>
              <a:rPr lang="en-US" sz="2400" dirty="0" err="1">
                <a:solidFill>
                  <a:srgbClr val="FFFFFF"/>
                </a:solidFill>
              </a:rPr>
              <a:t>Damkronorna</a:t>
            </a:r>
            <a:r>
              <a:rPr lang="en-US" sz="2400" dirty="0">
                <a:solidFill>
                  <a:srgbClr val="FFFFFF"/>
                </a:solidFill>
              </a:rPr>
              <a:t> </a:t>
            </a:r>
            <a:r>
              <a:rPr lang="en-US" sz="2400" dirty="0" err="1">
                <a:solidFill>
                  <a:srgbClr val="FFFFFF"/>
                </a:solidFill>
              </a:rPr>
              <a:t>släpptes</a:t>
            </a:r>
            <a:r>
              <a:rPr lang="en-US" sz="2400" dirty="0">
                <a:solidFill>
                  <a:srgbClr val="FFFFFF"/>
                </a:solidFill>
              </a:rPr>
              <a:t> </a:t>
            </a:r>
            <a:r>
              <a:rPr lang="en-US" sz="2400" dirty="0" err="1">
                <a:solidFill>
                  <a:srgbClr val="FFFFFF"/>
                </a:solidFill>
              </a:rPr>
              <a:t>idag</a:t>
            </a:r>
            <a:r>
              <a:rPr lang="en-US" sz="2400" dirty="0">
                <a:solidFill>
                  <a:srgbClr val="FFFFFF"/>
                </a:solidFill>
              </a:rPr>
              <a:t> – 23 </a:t>
            </a:r>
            <a:r>
              <a:rPr lang="en-US" sz="2400" dirty="0" err="1">
                <a:solidFill>
                  <a:srgbClr val="FFFFFF"/>
                </a:solidFill>
              </a:rPr>
              <a:t>spelare</a:t>
            </a:r>
            <a:r>
              <a:rPr lang="en-US" sz="2400" dirty="0">
                <a:solidFill>
                  <a:srgbClr val="FFFFFF"/>
                </a:solidFill>
              </a:rPr>
              <a:t> –</a:t>
            </a:r>
            <a:r>
              <a:rPr lang="en-US" sz="2400" dirty="0" err="1">
                <a:solidFill>
                  <a:srgbClr val="FFFFFF"/>
                </a:solidFill>
              </a:rPr>
              <a:t>utflygning</a:t>
            </a:r>
            <a:r>
              <a:rPr lang="en-US" sz="2400" dirty="0">
                <a:solidFill>
                  <a:srgbClr val="FFFFFF"/>
                </a:solidFill>
              </a:rPr>
              <a:t> 27/1</a:t>
            </a:r>
            <a:br>
              <a:rPr lang="en-US" sz="2400" dirty="0">
                <a:solidFill>
                  <a:srgbClr val="FFFFFF"/>
                </a:solidFill>
              </a:rPr>
            </a:br>
            <a:r>
              <a:rPr lang="en-US" sz="2400" dirty="0">
                <a:solidFill>
                  <a:srgbClr val="FFFFFF"/>
                </a:solidFill>
              </a:rPr>
              <a:t>Tre Kronor </a:t>
            </a:r>
            <a:r>
              <a:rPr lang="en-US" sz="2400" dirty="0" err="1">
                <a:solidFill>
                  <a:srgbClr val="FFFFFF"/>
                </a:solidFill>
              </a:rPr>
              <a:t>släpps</a:t>
            </a:r>
            <a:r>
              <a:rPr lang="en-US" sz="2400" dirty="0">
                <a:solidFill>
                  <a:srgbClr val="FFFFFF"/>
                </a:solidFill>
              </a:rPr>
              <a:t> 21/1-25 </a:t>
            </a:r>
            <a:r>
              <a:rPr lang="en-US" sz="2400" dirty="0" err="1">
                <a:solidFill>
                  <a:srgbClr val="FFFFFF"/>
                </a:solidFill>
              </a:rPr>
              <a:t>spelare</a:t>
            </a:r>
            <a:r>
              <a:rPr lang="en-US" sz="2400" dirty="0">
                <a:solidFill>
                  <a:srgbClr val="FFFFFF"/>
                </a:solidFill>
              </a:rPr>
              <a:t> – </a:t>
            </a:r>
            <a:r>
              <a:rPr lang="en-US" sz="2400" dirty="0" err="1">
                <a:solidFill>
                  <a:srgbClr val="FFFFFF"/>
                </a:solidFill>
              </a:rPr>
              <a:t>utflygning</a:t>
            </a:r>
            <a:r>
              <a:rPr lang="en-US" sz="2400" dirty="0">
                <a:solidFill>
                  <a:srgbClr val="FFFFFF"/>
                </a:solidFill>
              </a:rPr>
              <a:t> 2/2</a:t>
            </a:r>
            <a:br>
              <a:rPr lang="en-US" sz="2400" dirty="0">
                <a:solidFill>
                  <a:srgbClr val="FFFFFF"/>
                </a:solidFill>
              </a:rPr>
            </a:br>
            <a:r>
              <a:rPr lang="en-US" sz="2400" dirty="0" err="1">
                <a:solidFill>
                  <a:srgbClr val="FFFFFF"/>
                </a:solidFill>
              </a:rPr>
              <a:t>Boendet</a:t>
            </a:r>
            <a:r>
              <a:rPr lang="en-US" sz="2400" dirty="0">
                <a:solidFill>
                  <a:srgbClr val="FFFFFF"/>
                </a:solidFill>
              </a:rPr>
              <a:t> </a:t>
            </a:r>
            <a:r>
              <a:rPr lang="en-US" sz="2400" dirty="0" err="1">
                <a:solidFill>
                  <a:srgbClr val="FFFFFF"/>
                </a:solidFill>
              </a:rPr>
              <a:t>är</a:t>
            </a:r>
            <a:r>
              <a:rPr lang="en-US" sz="2400" dirty="0">
                <a:solidFill>
                  <a:srgbClr val="FFFFFF"/>
                </a:solidFill>
              </a:rPr>
              <a:t> </a:t>
            </a:r>
            <a:r>
              <a:rPr lang="en-US" sz="2400" dirty="0" err="1">
                <a:solidFill>
                  <a:srgbClr val="FFFFFF"/>
                </a:solidFill>
              </a:rPr>
              <a:t>singelrum</a:t>
            </a:r>
            <a:r>
              <a:rPr lang="en-US" sz="2400" dirty="0">
                <a:solidFill>
                  <a:srgbClr val="FFFFFF"/>
                </a:solidFill>
              </a:rPr>
              <a:t> </a:t>
            </a:r>
            <a:r>
              <a:rPr lang="en-US" sz="2400" dirty="0" err="1">
                <a:solidFill>
                  <a:srgbClr val="FFFFFF"/>
                </a:solidFill>
              </a:rPr>
              <a:t>ingående</a:t>
            </a:r>
            <a:r>
              <a:rPr lang="en-US" sz="2400" dirty="0">
                <a:solidFill>
                  <a:srgbClr val="FFFFFF"/>
                </a:solidFill>
              </a:rPr>
              <a:t> I </a:t>
            </a:r>
            <a:r>
              <a:rPr lang="en-US" sz="2400" dirty="0" err="1">
                <a:solidFill>
                  <a:srgbClr val="FFFFFF"/>
                </a:solidFill>
              </a:rPr>
              <a:t>en</a:t>
            </a:r>
            <a:r>
              <a:rPr lang="en-US" sz="2400" dirty="0">
                <a:solidFill>
                  <a:srgbClr val="FFFFFF"/>
                </a:solidFill>
              </a:rPr>
              <a:t> </a:t>
            </a:r>
            <a:r>
              <a:rPr lang="en-US" sz="2400" dirty="0" err="1">
                <a:solidFill>
                  <a:srgbClr val="FFFFFF"/>
                </a:solidFill>
              </a:rPr>
              <a:t>femrumslägenhet</a:t>
            </a:r>
            <a:endParaRPr lang="en-US" sz="2400" dirty="0">
              <a:solidFill>
                <a:srgbClr val="FFFFFF"/>
              </a:solidFill>
            </a:endParaRPr>
          </a:p>
        </p:txBody>
      </p:sp>
    </p:spTree>
    <p:extLst>
      <p:ext uri="{BB962C8B-B14F-4D97-AF65-F5344CB8AC3E}">
        <p14:creationId xmlns:p14="http://schemas.microsoft.com/office/powerpoint/2010/main" val="96019286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98721891-4D77-42EA-BF4B-880E85C62598}"/>
              </a:ext>
            </a:extLst>
          </p:cNvPr>
          <p:cNvSpPr>
            <a:spLocks noGrp="1"/>
          </p:cNvSpPr>
          <p:nvPr>
            <p:ph type="title"/>
          </p:nvPr>
        </p:nvSpPr>
        <p:spPr>
          <a:xfrm>
            <a:off x="5163211" y="313039"/>
            <a:ext cx="6231194" cy="9419338"/>
          </a:xfrm>
        </p:spPr>
        <p:txBody>
          <a:bodyPr vert="horz" lIns="91440" tIns="45720" rIns="91440" bIns="45720" rtlCol="0" anchor="b">
            <a:normAutofit fontScale="90000"/>
          </a:bodyPr>
          <a:lstStyle/>
          <a:p>
            <a:r>
              <a:rPr lang="en-US" b="1" dirty="0" err="1">
                <a:solidFill>
                  <a:srgbClr val="FFFF00"/>
                </a:solidFill>
              </a:rPr>
              <a:t>Disciplinnämnden</a:t>
            </a:r>
            <a:br>
              <a:rPr lang="en-US" b="1" dirty="0">
                <a:solidFill>
                  <a:srgbClr val="FFFF00"/>
                </a:solidFill>
              </a:rPr>
            </a:br>
            <a:br>
              <a:rPr lang="en-US" b="1" dirty="0">
                <a:solidFill>
                  <a:srgbClr val="FFFF00"/>
                </a:solidFill>
              </a:rPr>
            </a:br>
            <a:r>
              <a:rPr lang="en-US" sz="3100" b="1" dirty="0">
                <a:solidFill>
                  <a:srgbClr val="FFFF00"/>
                </a:solidFill>
              </a:rPr>
              <a:t>I </a:t>
            </a:r>
            <a:r>
              <a:rPr lang="en-US" sz="3100" b="1" dirty="0" err="1">
                <a:solidFill>
                  <a:srgbClr val="FFFF00"/>
                </a:solidFill>
              </a:rPr>
              <a:t>samband</a:t>
            </a:r>
            <a:r>
              <a:rPr lang="en-US" sz="3100" b="1" dirty="0">
                <a:solidFill>
                  <a:srgbClr val="FFFF00"/>
                </a:solidFill>
              </a:rPr>
              <a:t> med </a:t>
            </a:r>
            <a:r>
              <a:rPr lang="en-US" sz="3100" b="1" dirty="0" err="1">
                <a:solidFill>
                  <a:srgbClr val="FFFF00"/>
                </a:solidFill>
              </a:rPr>
              <a:t>yttranden</a:t>
            </a:r>
            <a:r>
              <a:rPr lang="en-US" sz="3100" b="1" dirty="0">
                <a:solidFill>
                  <a:srgbClr val="FFFF00"/>
                </a:solidFill>
              </a:rPr>
              <a:t> </a:t>
            </a:r>
            <a:r>
              <a:rPr lang="en-US" sz="3100" b="1" dirty="0" err="1">
                <a:solidFill>
                  <a:srgbClr val="FFFF00"/>
                </a:solidFill>
              </a:rPr>
              <a:t>kan</a:t>
            </a:r>
            <a:r>
              <a:rPr lang="en-US" sz="3100" b="1" dirty="0">
                <a:solidFill>
                  <a:srgbClr val="FFFF00"/>
                </a:solidFill>
              </a:rPr>
              <a:t> det </a:t>
            </a:r>
            <a:r>
              <a:rPr lang="en-US" sz="3100" b="1" dirty="0" err="1">
                <a:solidFill>
                  <a:srgbClr val="FFFF00"/>
                </a:solidFill>
              </a:rPr>
              <a:t>vara</a:t>
            </a:r>
            <a:r>
              <a:rPr lang="en-US" sz="3100" b="1" dirty="0">
                <a:solidFill>
                  <a:srgbClr val="FFFF00"/>
                </a:solidFill>
              </a:rPr>
              <a:t> bra </a:t>
            </a:r>
            <a:r>
              <a:rPr lang="en-US" sz="3100" b="1" dirty="0" err="1">
                <a:solidFill>
                  <a:srgbClr val="FFFF00"/>
                </a:solidFill>
              </a:rPr>
              <a:t>att</a:t>
            </a:r>
            <a:r>
              <a:rPr lang="en-US" sz="3100" b="1" dirty="0">
                <a:solidFill>
                  <a:srgbClr val="FFFF00"/>
                </a:solidFill>
              </a:rPr>
              <a:t> man </a:t>
            </a:r>
            <a:r>
              <a:rPr lang="en-US" sz="3100" b="1" dirty="0" err="1">
                <a:solidFill>
                  <a:srgbClr val="FFFF00"/>
                </a:solidFill>
              </a:rPr>
              <a:t>lämnar</a:t>
            </a:r>
            <a:r>
              <a:rPr lang="en-US" sz="3100" b="1" dirty="0">
                <a:solidFill>
                  <a:srgbClr val="FFFF00"/>
                </a:solidFill>
              </a:rPr>
              <a:t> med </a:t>
            </a:r>
            <a:r>
              <a:rPr lang="en-US" sz="3100" b="1" dirty="0" err="1">
                <a:solidFill>
                  <a:srgbClr val="FFFF00"/>
                </a:solidFill>
              </a:rPr>
              <a:t>en</a:t>
            </a:r>
            <a:r>
              <a:rPr lang="en-US" sz="3100" b="1" dirty="0">
                <a:solidFill>
                  <a:srgbClr val="FFFF00"/>
                </a:solidFill>
              </a:rPr>
              <a:t> </a:t>
            </a:r>
            <a:r>
              <a:rPr lang="en-US" sz="3100" b="1" dirty="0" err="1">
                <a:solidFill>
                  <a:srgbClr val="FFFF00"/>
                </a:solidFill>
              </a:rPr>
              <a:t>uppgift</a:t>
            </a:r>
            <a:r>
              <a:rPr lang="en-US" sz="3100" b="1" dirty="0">
                <a:solidFill>
                  <a:srgbClr val="FFFF00"/>
                </a:solidFill>
              </a:rPr>
              <a:t> </a:t>
            </a:r>
            <a:r>
              <a:rPr lang="en-US" sz="3100" b="1" dirty="0" err="1">
                <a:solidFill>
                  <a:srgbClr val="FFFF00"/>
                </a:solidFill>
              </a:rPr>
              <a:t>att</a:t>
            </a:r>
            <a:r>
              <a:rPr lang="en-US" sz="3100" b="1" dirty="0">
                <a:solidFill>
                  <a:srgbClr val="FFFF00"/>
                </a:solidFill>
              </a:rPr>
              <a:t> </a:t>
            </a:r>
            <a:r>
              <a:rPr lang="en-US" sz="3100" b="1" dirty="0" err="1">
                <a:solidFill>
                  <a:srgbClr val="FFFF00"/>
                </a:solidFill>
              </a:rPr>
              <a:t>aktuell</a:t>
            </a:r>
            <a:r>
              <a:rPr lang="en-US" sz="3100" b="1" dirty="0">
                <a:solidFill>
                  <a:srgbClr val="FFFF00"/>
                </a:solidFill>
              </a:rPr>
              <a:t> </a:t>
            </a:r>
            <a:r>
              <a:rPr lang="en-US" sz="3100" b="1" dirty="0" err="1">
                <a:solidFill>
                  <a:srgbClr val="FFFF00"/>
                </a:solidFill>
              </a:rPr>
              <a:t>spelare</a:t>
            </a:r>
            <a:r>
              <a:rPr lang="en-US" sz="3100" b="1" dirty="0">
                <a:solidFill>
                  <a:srgbClr val="FFFF00"/>
                </a:solidFill>
              </a:rPr>
              <a:t> </a:t>
            </a:r>
            <a:r>
              <a:rPr lang="en-US" sz="3100" b="1" dirty="0" err="1">
                <a:solidFill>
                  <a:srgbClr val="FFFF00"/>
                </a:solidFill>
              </a:rPr>
              <a:t>som</a:t>
            </a:r>
            <a:r>
              <a:rPr lang="en-US" sz="3100" b="1" dirty="0">
                <a:solidFill>
                  <a:srgbClr val="FFFF00"/>
                </a:solidFill>
              </a:rPr>
              <a:t> </a:t>
            </a:r>
            <a:r>
              <a:rPr lang="en-US" sz="3100" b="1" dirty="0" err="1">
                <a:solidFill>
                  <a:srgbClr val="FFFF00"/>
                </a:solidFill>
              </a:rPr>
              <a:t>är</a:t>
            </a:r>
            <a:r>
              <a:rPr lang="en-US" sz="3100" b="1" dirty="0">
                <a:solidFill>
                  <a:srgbClr val="FFFF00"/>
                </a:solidFill>
              </a:rPr>
              <a:t> för </a:t>
            </a:r>
            <a:r>
              <a:rPr lang="en-US" sz="3100" b="1" dirty="0" err="1">
                <a:solidFill>
                  <a:srgbClr val="FFFF00"/>
                </a:solidFill>
              </a:rPr>
              <a:t>utredning</a:t>
            </a:r>
            <a:r>
              <a:rPr lang="en-US" sz="3100" b="1" dirty="0">
                <a:solidFill>
                  <a:srgbClr val="FFFF00"/>
                </a:solidFill>
              </a:rPr>
              <a:t> </a:t>
            </a:r>
            <a:r>
              <a:rPr lang="en-US" sz="3100" b="1" dirty="0" err="1">
                <a:solidFill>
                  <a:srgbClr val="FFFF00"/>
                </a:solidFill>
              </a:rPr>
              <a:t>också</a:t>
            </a:r>
            <a:r>
              <a:rPr lang="en-US" sz="3100" b="1" dirty="0">
                <a:solidFill>
                  <a:srgbClr val="FFFF00"/>
                </a:solidFill>
              </a:rPr>
              <a:t> </a:t>
            </a:r>
            <a:r>
              <a:rPr lang="en-US" sz="3100" b="1" dirty="0" err="1">
                <a:solidFill>
                  <a:srgbClr val="FFFF00"/>
                </a:solidFill>
              </a:rPr>
              <a:t>spelar</a:t>
            </a:r>
            <a:r>
              <a:rPr lang="en-US" sz="3100" b="1" dirty="0">
                <a:solidFill>
                  <a:srgbClr val="FFFF00"/>
                </a:solidFill>
              </a:rPr>
              <a:t> </a:t>
            </a:r>
            <a:r>
              <a:rPr lang="en-US" sz="3100" b="1" dirty="0" err="1">
                <a:solidFill>
                  <a:srgbClr val="FFFF00"/>
                </a:solidFill>
              </a:rPr>
              <a:t>regelmässigt</a:t>
            </a:r>
            <a:r>
              <a:rPr lang="en-US" sz="3100" b="1" dirty="0">
                <a:solidFill>
                  <a:srgbClr val="FFFF00"/>
                </a:solidFill>
              </a:rPr>
              <a:t> </a:t>
            </a:r>
            <a:r>
              <a:rPr lang="en-US" sz="3100" b="1" dirty="0" err="1">
                <a:solidFill>
                  <a:srgbClr val="FFFF00"/>
                </a:solidFill>
              </a:rPr>
              <a:t>i</a:t>
            </a:r>
            <a:r>
              <a:rPr lang="en-US" sz="3100" b="1" dirty="0">
                <a:solidFill>
                  <a:srgbClr val="FFFF00"/>
                </a:solidFill>
              </a:rPr>
              <a:t> </a:t>
            </a:r>
            <a:r>
              <a:rPr lang="en-US" sz="3100" b="1" dirty="0" err="1">
                <a:solidFill>
                  <a:srgbClr val="FFFF00"/>
                </a:solidFill>
              </a:rPr>
              <a:t>ytterligare</a:t>
            </a:r>
            <a:r>
              <a:rPr lang="en-US" sz="3100" b="1" dirty="0">
                <a:solidFill>
                  <a:srgbClr val="FFFF00"/>
                </a:solidFill>
              </a:rPr>
              <a:t> lag.</a:t>
            </a:r>
            <a:br>
              <a:rPr lang="en-US" sz="3100" b="1" dirty="0">
                <a:solidFill>
                  <a:srgbClr val="FFFF00"/>
                </a:solidFill>
              </a:rPr>
            </a:br>
            <a:br>
              <a:rPr lang="en-US" sz="3100" b="1" dirty="0">
                <a:solidFill>
                  <a:srgbClr val="FFFF00"/>
                </a:solidFill>
              </a:rPr>
            </a:br>
            <a:r>
              <a:rPr lang="en-US" sz="3100" b="1" dirty="0" err="1">
                <a:solidFill>
                  <a:srgbClr val="FFFF00"/>
                </a:solidFill>
              </a:rPr>
              <a:t>Efter</a:t>
            </a:r>
            <a:r>
              <a:rPr lang="en-US" sz="3100" b="1" dirty="0">
                <a:solidFill>
                  <a:srgbClr val="FFFF00"/>
                </a:solidFill>
              </a:rPr>
              <a:t> </a:t>
            </a:r>
            <a:r>
              <a:rPr lang="en-US" sz="3100" b="1" dirty="0" err="1">
                <a:solidFill>
                  <a:srgbClr val="FFFF00"/>
                </a:solidFill>
              </a:rPr>
              <a:t>fattat</a:t>
            </a:r>
            <a:r>
              <a:rPr lang="en-US" sz="3100" b="1" dirty="0">
                <a:solidFill>
                  <a:srgbClr val="FFFF00"/>
                </a:solidFill>
              </a:rPr>
              <a:t> </a:t>
            </a:r>
            <a:r>
              <a:rPr lang="en-US" sz="3100" b="1" dirty="0" err="1">
                <a:solidFill>
                  <a:srgbClr val="FFFF00"/>
                </a:solidFill>
              </a:rPr>
              <a:t>beslut</a:t>
            </a:r>
            <a:r>
              <a:rPr lang="en-US" sz="3100" b="1" dirty="0">
                <a:solidFill>
                  <a:srgbClr val="FFFF00"/>
                </a:solidFill>
              </a:rPr>
              <a:t> </a:t>
            </a:r>
            <a:r>
              <a:rPr lang="en-US" sz="3100" b="1" dirty="0" err="1">
                <a:solidFill>
                  <a:srgbClr val="FFFF00"/>
                </a:solidFill>
              </a:rPr>
              <a:t>har</a:t>
            </a:r>
            <a:r>
              <a:rPr lang="en-US" sz="3100" b="1" dirty="0">
                <a:solidFill>
                  <a:srgbClr val="FFFF00"/>
                </a:solidFill>
              </a:rPr>
              <a:t> </a:t>
            </a:r>
            <a:r>
              <a:rPr lang="en-US" sz="3100" b="1" dirty="0" err="1">
                <a:solidFill>
                  <a:srgbClr val="FFFF00"/>
                </a:solidFill>
              </a:rPr>
              <a:t>inte</a:t>
            </a:r>
            <a:r>
              <a:rPr lang="en-US" sz="3100" b="1" dirty="0">
                <a:solidFill>
                  <a:srgbClr val="FFFF00"/>
                </a:solidFill>
              </a:rPr>
              <a:t> vi </a:t>
            </a:r>
            <a:r>
              <a:rPr lang="en-US" sz="3100" b="1" dirty="0" err="1">
                <a:solidFill>
                  <a:srgbClr val="FFFF00"/>
                </a:solidFill>
              </a:rPr>
              <a:t>möjlighet</a:t>
            </a:r>
            <a:r>
              <a:rPr lang="en-US" sz="3100" b="1" dirty="0">
                <a:solidFill>
                  <a:srgbClr val="FFFF00"/>
                </a:solidFill>
              </a:rPr>
              <a:t> </a:t>
            </a:r>
            <a:r>
              <a:rPr lang="en-US" sz="3100" b="1" dirty="0" err="1">
                <a:solidFill>
                  <a:srgbClr val="FFFF00"/>
                </a:solidFill>
              </a:rPr>
              <a:t>att</a:t>
            </a:r>
            <a:r>
              <a:rPr lang="en-US" sz="3100" b="1" dirty="0">
                <a:solidFill>
                  <a:srgbClr val="FFFF00"/>
                </a:solidFill>
              </a:rPr>
              <a:t> </a:t>
            </a:r>
            <a:r>
              <a:rPr lang="en-US" sz="3100" b="1" dirty="0" err="1">
                <a:solidFill>
                  <a:srgbClr val="FFFF00"/>
                </a:solidFill>
              </a:rPr>
              <a:t>korta</a:t>
            </a:r>
            <a:r>
              <a:rPr lang="en-US" sz="3100" b="1" dirty="0">
                <a:solidFill>
                  <a:srgbClr val="FFFF00"/>
                </a:solidFill>
              </a:rPr>
              <a:t> </a:t>
            </a:r>
            <a:r>
              <a:rPr lang="en-US" sz="3100" b="1" dirty="0" err="1">
                <a:solidFill>
                  <a:srgbClr val="FFFF00"/>
                </a:solidFill>
              </a:rPr>
              <a:t>tiden</a:t>
            </a:r>
            <a:r>
              <a:rPr lang="en-US" sz="3100" b="1" dirty="0">
                <a:solidFill>
                  <a:srgbClr val="FFFF00"/>
                </a:solidFill>
              </a:rPr>
              <a:t>.</a:t>
            </a:r>
            <a:br>
              <a:rPr lang="en-US" b="1" dirty="0">
                <a:solidFill>
                  <a:srgbClr val="FFFF00"/>
                </a:solidFill>
              </a:rPr>
            </a:br>
            <a:br>
              <a:rPr lang="en-US" sz="2800" b="1" dirty="0">
                <a:solidFill>
                  <a:srgbClr val="FFFF00"/>
                </a:solidFill>
              </a:rPr>
            </a:br>
            <a:r>
              <a:rPr lang="en-US" sz="2800" b="1" dirty="0">
                <a:solidFill>
                  <a:srgbClr val="FFFF00"/>
                </a:solidFill>
              </a:rPr>
              <a:t>Det </a:t>
            </a:r>
            <a:r>
              <a:rPr lang="en-US" sz="2800" b="1" dirty="0" err="1">
                <a:solidFill>
                  <a:srgbClr val="FFFF00"/>
                </a:solidFill>
              </a:rPr>
              <a:t>kan</a:t>
            </a:r>
            <a:r>
              <a:rPr lang="en-US" sz="2800" b="1" dirty="0">
                <a:solidFill>
                  <a:srgbClr val="FFFF00"/>
                </a:solidFill>
              </a:rPr>
              <a:t> </a:t>
            </a:r>
            <a:r>
              <a:rPr lang="en-US" sz="2800" b="1" dirty="0" err="1">
                <a:solidFill>
                  <a:srgbClr val="FFFF00"/>
                </a:solidFill>
              </a:rPr>
              <a:t>därför</a:t>
            </a:r>
            <a:r>
              <a:rPr lang="en-US" sz="2800" b="1" dirty="0">
                <a:solidFill>
                  <a:srgbClr val="FFFF00"/>
                </a:solidFill>
              </a:rPr>
              <a:t> </a:t>
            </a:r>
            <a:r>
              <a:rPr lang="en-US" sz="2800" b="1" dirty="0" err="1">
                <a:solidFill>
                  <a:srgbClr val="FFFF00"/>
                </a:solidFill>
              </a:rPr>
              <a:t>bli</a:t>
            </a:r>
            <a:r>
              <a:rPr lang="en-US" sz="2800" b="1" dirty="0">
                <a:solidFill>
                  <a:srgbClr val="FFFF00"/>
                </a:solidFill>
              </a:rPr>
              <a:t> </a:t>
            </a:r>
            <a:r>
              <a:rPr lang="en-US" sz="2800" b="1" dirty="0" err="1">
                <a:solidFill>
                  <a:srgbClr val="FFFF00"/>
                </a:solidFill>
              </a:rPr>
              <a:t>oönskat</a:t>
            </a:r>
            <a:r>
              <a:rPr lang="en-US" sz="2800" b="1" dirty="0">
                <a:solidFill>
                  <a:srgbClr val="FFFF00"/>
                </a:solidFill>
              </a:rPr>
              <a:t> </a:t>
            </a:r>
            <a:r>
              <a:rPr lang="en-US" sz="2800" b="1" dirty="0" err="1">
                <a:solidFill>
                  <a:srgbClr val="FFFF00"/>
                </a:solidFill>
              </a:rPr>
              <a:t>många</a:t>
            </a:r>
            <a:r>
              <a:rPr lang="en-US" sz="2800" b="1" dirty="0">
                <a:solidFill>
                  <a:srgbClr val="FFFF00"/>
                </a:solidFill>
              </a:rPr>
              <a:t> </a:t>
            </a:r>
            <a:r>
              <a:rPr lang="en-US" sz="2800" b="1" dirty="0" err="1">
                <a:solidFill>
                  <a:srgbClr val="FFFF00"/>
                </a:solidFill>
              </a:rPr>
              <a:t>antal</a:t>
            </a:r>
            <a:r>
              <a:rPr lang="en-US" sz="2800" b="1" dirty="0">
                <a:solidFill>
                  <a:srgbClr val="FFFF00"/>
                </a:solidFill>
              </a:rPr>
              <a:t> matchers </a:t>
            </a:r>
            <a:r>
              <a:rPr lang="en-US" sz="2800" b="1" dirty="0" err="1">
                <a:solidFill>
                  <a:srgbClr val="FFFF00"/>
                </a:solidFill>
              </a:rPr>
              <a:t>avstängning</a:t>
            </a:r>
            <a:r>
              <a:rPr lang="en-US" sz="2800" b="1" dirty="0">
                <a:solidFill>
                  <a:srgbClr val="FFFF00"/>
                </a:solidFill>
              </a:rPr>
              <a:t>…</a:t>
            </a: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sz="3200" b="1" dirty="0">
                <a:solidFill>
                  <a:srgbClr val="FFFF00"/>
                </a:solidFill>
              </a:rPr>
            </a:br>
            <a:br>
              <a:rPr lang="en-US" sz="2200" b="1" dirty="0">
                <a:solidFill>
                  <a:srgbClr val="FFFF00"/>
                </a:solidFill>
              </a:rPr>
            </a:br>
            <a:br>
              <a:rPr lang="en-US" sz="2200" b="1" dirty="0">
                <a:solidFill>
                  <a:srgbClr val="FFFF00"/>
                </a:solidFill>
              </a:rPr>
            </a:br>
            <a:endParaRPr lang="en-US" sz="2200" b="1" dirty="0">
              <a:solidFill>
                <a:srgbClr val="FFFF00"/>
              </a:solidFill>
            </a:endParaRPr>
          </a:p>
        </p:txBody>
      </p:sp>
      <p:pic>
        <p:nvPicPr>
          <p:cNvPr id="5" name="Platshållare för innehåll 4">
            <a:extLst>
              <a:ext uri="{FF2B5EF4-FFF2-40B4-BE49-F238E27FC236}">
                <a16:creationId xmlns:a16="http://schemas.microsoft.com/office/drawing/2014/main" id="{3B148F49-524C-4306-8FA3-7E9CE77B822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9525" y="-2"/>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128889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C0C4DD8-6574-4B50-9C5C-AE5C9EE63C92}"/>
              </a:ext>
            </a:extLst>
          </p:cNvPr>
          <p:cNvSpPr>
            <a:spLocks noGrp="1"/>
          </p:cNvSpPr>
          <p:nvPr>
            <p:ph type="title"/>
          </p:nvPr>
        </p:nvSpPr>
        <p:spPr>
          <a:xfrm>
            <a:off x="5168720" y="248538"/>
            <a:ext cx="6375472" cy="6356657"/>
          </a:xfrm>
        </p:spPr>
        <p:txBody>
          <a:bodyPr vert="horz" lIns="91440" tIns="45720" rIns="91440" bIns="45720" rtlCol="0" anchor="b">
            <a:normAutofit fontScale="90000"/>
          </a:bodyPr>
          <a:lstStyle/>
          <a:p>
            <a:pPr algn="ctr"/>
            <a:r>
              <a:rPr lang="en-US" sz="3600" b="1" dirty="0" err="1">
                <a:solidFill>
                  <a:srgbClr val="FFFF00"/>
                </a:solidFill>
              </a:rPr>
              <a:t>Årsmöte</a:t>
            </a:r>
            <a:r>
              <a:rPr lang="en-US" sz="3600" b="1" dirty="0">
                <a:solidFill>
                  <a:srgbClr val="FFFF00"/>
                </a:solidFill>
              </a:rPr>
              <a:t> 2022</a:t>
            </a:r>
            <a:br>
              <a:rPr lang="en-US" sz="3600" dirty="0">
                <a:solidFill>
                  <a:schemeClr val="bg1"/>
                </a:solidFill>
              </a:rPr>
            </a:br>
            <a:r>
              <a:rPr lang="en-US" sz="2400" dirty="0" err="1">
                <a:solidFill>
                  <a:schemeClr val="bg1"/>
                </a:solidFill>
              </a:rPr>
              <a:t>Planeras</a:t>
            </a:r>
            <a:r>
              <a:rPr lang="en-US" sz="2400" dirty="0">
                <a:solidFill>
                  <a:schemeClr val="bg1"/>
                </a:solidFill>
              </a:rPr>
              <a:t> till </a:t>
            </a:r>
            <a:r>
              <a:rPr lang="en-US" sz="2400" dirty="0" err="1">
                <a:solidFill>
                  <a:schemeClr val="bg1"/>
                </a:solidFill>
              </a:rPr>
              <a:t>vecka</a:t>
            </a:r>
            <a:r>
              <a:rPr lang="en-US" sz="2400" dirty="0">
                <a:solidFill>
                  <a:schemeClr val="bg1"/>
                </a:solidFill>
              </a:rPr>
              <a:t> </a:t>
            </a:r>
            <a:r>
              <a:rPr lang="en-US" sz="2400" dirty="0" err="1">
                <a:solidFill>
                  <a:schemeClr val="bg1"/>
                </a:solidFill>
              </a:rPr>
              <a:t>vecka</a:t>
            </a:r>
            <a:r>
              <a:rPr lang="en-US" sz="2400" dirty="0">
                <a:solidFill>
                  <a:schemeClr val="bg1"/>
                </a:solidFill>
              </a:rPr>
              <a:t> 23 </a:t>
            </a:r>
            <a:r>
              <a:rPr lang="en-US" sz="2400" dirty="0" err="1">
                <a:solidFill>
                  <a:schemeClr val="bg1"/>
                </a:solidFill>
              </a:rPr>
              <a:t>onsdag</a:t>
            </a:r>
            <a:r>
              <a:rPr lang="en-US" sz="2400" dirty="0">
                <a:solidFill>
                  <a:schemeClr val="bg1"/>
                </a:solidFill>
              </a:rPr>
              <a:t> 8 </a:t>
            </a:r>
            <a:r>
              <a:rPr lang="en-US" sz="2400" dirty="0" err="1">
                <a:solidFill>
                  <a:schemeClr val="bg1"/>
                </a:solidFill>
              </a:rPr>
              <a:t>juni</a:t>
            </a:r>
            <a:r>
              <a:rPr lang="en-US" sz="2400" dirty="0">
                <a:solidFill>
                  <a:schemeClr val="bg1"/>
                </a:solidFill>
              </a:rPr>
              <a:t> </a:t>
            </a:r>
            <a:r>
              <a:rPr lang="en-US" sz="2400" dirty="0" err="1">
                <a:solidFill>
                  <a:schemeClr val="bg1"/>
                </a:solidFill>
              </a:rPr>
              <a:t>Förhoppningsullt</a:t>
            </a:r>
            <a:r>
              <a:rPr lang="en-US" sz="2400" dirty="0">
                <a:solidFill>
                  <a:schemeClr val="bg1"/>
                </a:solidFill>
              </a:rPr>
              <a:t> </a:t>
            </a:r>
            <a:r>
              <a:rPr lang="en-US" sz="2400" dirty="0" err="1">
                <a:solidFill>
                  <a:schemeClr val="bg1"/>
                </a:solidFill>
              </a:rPr>
              <a:t>fyiskt</a:t>
            </a:r>
            <a:r>
              <a:rPr lang="en-US" sz="2400" dirty="0">
                <a:solidFill>
                  <a:schemeClr val="bg1"/>
                </a:solidFill>
              </a:rPr>
              <a:t> I Falun</a:t>
            </a:r>
            <a:br>
              <a:rPr lang="en-US" sz="3600" dirty="0">
                <a:solidFill>
                  <a:schemeClr val="bg1"/>
                </a:solidFill>
              </a:rPr>
            </a:br>
            <a:br>
              <a:rPr lang="en-US" sz="3600" dirty="0">
                <a:solidFill>
                  <a:schemeClr val="bg1"/>
                </a:solidFill>
              </a:rPr>
            </a:br>
            <a:r>
              <a:rPr lang="en-US" sz="2400" dirty="0" err="1">
                <a:solidFill>
                  <a:schemeClr val="bg1"/>
                </a:solidFill>
              </a:rPr>
              <a:t>Ledarmöter</a:t>
            </a:r>
            <a:r>
              <a:rPr lang="en-US" sz="2400" dirty="0">
                <a:solidFill>
                  <a:schemeClr val="bg1"/>
                </a:solidFill>
              </a:rPr>
              <a:t> vars </a:t>
            </a:r>
            <a:r>
              <a:rPr lang="en-US" sz="2400" dirty="0" err="1">
                <a:solidFill>
                  <a:schemeClr val="bg1"/>
                </a:solidFill>
              </a:rPr>
              <a:t>mandatstid</a:t>
            </a:r>
            <a:r>
              <a:rPr lang="en-US" sz="2400" dirty="0">
                <a:solidFill>
                  <a:schemeClr val="bg1"/>
                </a:solidFill>
              </a:rPr>
              <a:t> </a:t>
            </a:r>
            <a:r>
              <a:rPr lang="en-US" sz="2400" dirty="0" err="1">
                <a:solidFill>
                  <a:schemeClr val="bg1"/>
                </a:solidFill>
              </a:rPr>
              <a:t>går</a:t>
            </a:r>
            <a:r>
              <a:rPr lang="en-US" sz="2400" dirty="0">
                <a:solidFill>
                  <a:schemeClr val="bg1"/>
                </a:solidFill>
              </a:rPr>
              <a:t> </a:t>
            </a:r>
            <a:r>
              <a:rPr lang="en-US" sz="2400" dirty="0" err="1">
                <a:solidFill>
                  <a:schemeClr val="bg1"/>
                </a:solidFill>
              </a:rPr>
              <a:t>ut</a:t>
            </a:r>
            <a:r>
              <a:rPr lang="en-US" sz="2400" dirty="0">
                <a:solidFill>
                  <a:schemeClr val="bg1"/>
                </a:solidFill>
              </a:rPr>
              <a:t>:</a:t>
            </a:r>
            <a:br>
              <a:rPr lang="en-US" sz="2400" dirty="0">
                <a:solidFill>
                  <a:schemeClr val="bg1"/>
                </a:solidFill>
              </a:rPr>
            </a:br>
            <a:br>
              <a:rPr lang="en-US" sz="2700" dirty="0">
                <a:solidFill>
                  <a:schemeClr val="bg1"/>
                </a:solidFill>
              </a:rPr>
            </a:br>
            <a:r>
              <a:rPr lang="en-US" sz="2700" dirty="0">
                <a:solidFill>
                  <a:schemeClr val="bg1"/>
                </a:solidFill>
              </a:rPr>
              <a:t> </a:t>
            </a:r>
            <a:r>
              <a:rPr lang="en-US" sz="2400" dirty="0">
                <a:solidFill>
                  <a:schemeClr val="bg1"/>
                </a:solidFill>
              </a:rPr>
              <a:t>Rolf Rickmo (</a:t>
            </a:r>
            <a:r>
              <a:rPr lang="en-US" sz="2400" dirty="0" err="1">
                <a:solidFill>
                  <a:schemeClr val="bg1"/>
                </a:solidFill>
              </a:rPr>
              <a:t>ordf</a:t>
            </a:r>
            <a:r>
              <a:rPr lang="en-US" sz="2400" dirty="0">
                <a:solidFill>
                  <a:schemeClr val="bg1"/>
                </a:solidFill>
              </a:rPr>
              <a:t>. 1 </a:t>
            </a:r>
            <a:r>
              <a:rPr lang="en-US" sz="2400" dirty="0" err="1">
                <a:solidFill>
                  <a:schemeClr val="bg1"/>
                </a:solidFill>
              </a:rPr>
              <a:t>år</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chemeClr val="bg1"/>
                </a:solidFill>
              </a:rPr>
              <a:t>                Lars Jansson (</a:t>
            </a:r>
            <a:r>
              <a:rPr lang="en-US" sz="2400" dirty="0" err="1">
                <a:solidFill>
                  <a:schemeClr val="bg1"/>
                </a:solidFill>
              </a:rPr>
              <a:t>Utvecklingskommitté</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chemeClr val="bg1"/>
                </a:solidFill>
              </a:rPr>
              <a:t>   Jonas Källman   (</a:t>
            </a:r>
            <a:r>
              <a:rPr lang="en-US" sz="2400" dirty="0" err="1">
                <a:solidFill>
                  <a:schemeClr val="bg1"/>
                </a:solidFill>
              </a:rPr>
              <a:t>Ekonomi</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chemeClr val="bg1"/>
                </a:solidFill>
              </a:rPr>
              <a:t>       Kajsa Rosén (</a:t>
            </a:r>
            <a:r>
              <a:rPr lang="en-US" sz="2400" dirty="0" err="1">
                <a:solidFill>
                  <a:schemeClr val="bg1"/>
                </a:solidFill>
              </a:rPr>
              <a:t>Marknad</a:t>
            </a:r>
            <a:r>
              <a:rPr lang="en-US" sz="2400" dirty="0">
                <a:solidFill>
                  <a:schemeClr val="bg1"/>
                </a:solidFill>
              </a:rPr>
              <a:t>)</a:t>
            </a:r>
            <a:br>
              <a:rPr lang="en-US" sz="2400" dirty="0">
                <a:solidFill>
                  <a:schemeClr val="bg1"/>
                </a:solidFill>
              </a:rPr>
            </a:br>
            <a:r>
              <a:rPr lang="en-US" sz="2400" dirty="0">
                <a:solidFill>
                  <a:schemeClr val="bg1"/>
                </a:solidFill>
              </a:rPr>
              <a:t>             </a:t>
            </a:r>
            <a:br>
              <a:rPr lang="en-US" sz="2400" dirty="0">
                <a:solidFill>
                  <a:schemeClr val="bg1"/>
                </a:solidFill>
              </a:rPr>
            </a:br>
            <a:br>
              <a:rPr lang="en-US" sz="2400" dirty="0">
                <a:solidFill>
                  <a:schemeClr val="bg1"/>
                </a:solidFill>
              </a:rPr>
            </a:br>
            <a:r>
              <a:rPr lang="en-US" sz="2400" dirty="0" err="1">
                <a:solidFill>
                  <a:srgbClr val="00B0F0"/>
                </a:solidFill>
              </a:rPr>
              <a:t>Valberedning</a:t>
            </a:r>
            <a:r>
              <a:rPr lang="en-US" sz="2400" dirty="0">
                <a:solidFill>
                  <a:srgbClr val="00B0F0"/>
                </a:solidFill>
              </a:rPr>
              <a:t>: Rolf Laki, Ann-Christin Östlund-Bäckehag Ulrika </a:t>
            </a:r>
            <a:r>
              <a:rPr lang="en-US" sz="2400" dirty="0" err="1">
                <a:solidFill>
                  <a:srgbClr val="00B0F0"/>
                </a:solidFill>
              </a:rPr>
              <a:t>Gärdesback</a:t>
            </a:r>
            <a:r>
              <a:rPr lang="en-US" sz="2400" dirty="0">
                <a:solidFill>
                  <a:srgbClr val="00B0F0"/>
                </a:solidFill>
              </a:rPr>
              <a:t> </a:t>
            </a:r>
            <a:r>
              <a:rPr lang="en-US" sz="2400" dirty="0" err="1">
                <a:solidFill>
                  <a:srgbClr val="00B0F0"/>
                </a:solidFill>
              </a:rPr>
              <a:t>och</a:t>
            </a:r>
            <a:r>
              <a:rPr lang="en-US" sz="2400" dirty="0">
                <a:solidFill>
                  <a:srgbClr val="00B0F0"/>
                </a:solidFill>
              </a:rPr>
              <a:t> Lars Lisspers</a:t>
            </a: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1879AEEB-B930-42F6-83E3-89FB4E661AC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40476990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B581CA2-CB04-4557-873E-6E699849CE87}"/>
              </a:ext>
            </a:extLst>
          </p:cNvPr>
          <p:cNvSpPr>
            <a:spLocks noGrp="1"/>
          </p:cNvSpPr>
          <p:nvPr>
            <p:ph type="title"/>
          </p:nvPr>
        </p:nvSpPr>
        <p:spPr>
          <a:xfrm>
            <a:off x="4815258" y="1696148"/>
            <a:ext cx="6640799" cy="2276550"/>
          </a:xfrm>
        </p:spPr>
        <p:txBody>
          <a:bodyPr vert="horz" lIns="91440" tIns="45720" rIns="91440" bIns="45720" rtlCol="0" anchor="b">
            <a:normAutofit/>
          </a:bodyPr>
          <a:lstStyle/>
          <a:p>
            <a:pPr algn="ctr"/>
            <a:r>
              <a:rPr lang="en-US" sz="3600" b="1" dirty="0" err="1">
                <a:solidFill>
                  <a:srgbClr val="FFFF00"/>
                </a:solidFill>
              </a:rPr>
              <a:t>Övriga</a:t>
            </a:r>
            <a:r>
              <a:rPr lang="en-US" sz="3600" b="1" dirty="0">
                <a:solidFill>
                  <a:srgbClr val="FFFF00"/>
                </a:solidFill>
              </a:rPr>
              <a:t> </a:t>
            </a:r>
            <a:r>
              <a:rPr lang="en-US" sz="3600" b="1">
                <a:solidFill>
                  <a:srgbClr val="FFFF00"/>
                </a:solidFill>
              </a:rPr>
              <a:t>frågor</a:t>
            </a:r>
            <a:br>
              <a:rPr lang="en-US" sz="3600" b="1" dirty="0">
                <a:solidFill>
                  <a:srgbClr val="FFFF00"/>
                </a:solidFill>
              </a:rPr>
            </a:br>
            <a:br>
              <a:rPr lang="en-US" sz="3600" b="1" dirty="0">
                <a:solidFill>
                  <a:srgbClr val="FFFF00"/>
                </a:solidFill>
              </a:rPr>
            </a:br>
            <a:r>
              <a:rPr lang="en-US" sz="3600" b="1" dirty="0" err="1">
                <a:solidFill>
                  <a:srgbClr val="FFFF00"/>
                </a:solidFill>
              </a:rPr>
              <a:t>Nästa</a:t>
            </a:r>
            <a:r>
              <a:rPr lang="en-US" sz="3600" b="1" dirty="0">
                <a:solidFill>
                  <a:srgbClr val="FFFF00"/>
                </a:solidFill>
              </a:rPr>
              <a:t> </a:t>
            </a:r>
            <a:r>
              <a:rPr lang="en-US" sz="3600" b="1" dirty="0" err="1">
                <a:solidFill>
                  <a:srgbClr val="FFFF00"/>
                </a:solidFill>
              </a:rPr>
              <a:t>möte</a:t>
            </a:r>
            <a:r>
              <a:rPr lang="en-US" sz="3600" b="1" dirty="0">
                <a:solidFill>
                  <a:srgbClr val="FFFF00"/>
                </a:solidFill>
              </a:rPr>
              <a:t>?</a:t>
            </a:r>
            <a:br>
              <a:rPr lang="en-US" sz="3600" dirty="0">
                <a:solidFill>
                  <a:schemeClr val="bg1"/>
                </a:solidFill>
              </a:rPr>
            </a:br>
            <a:endParaRPr lang="en-US" sz="3600" dirty="0">
              <a:solidFill>
                <a:schemeClr val="bg1"/>
              </a:solidFill>
            </a:endParaRPr>
          </a:p>
        </p:txBody>
      </p:sp>
      <p:pic>
        <p:nvPicPr>
          <p:cNvPr id="5" name="Platshållare för innehåll 4">
            <a:extLst>
              <a:ext uri="{FF2B5EF4-FFF2-40B4-BE49-F238E27FC236}">
                <a16:creationId xmlns:a16="http://schemas.microsoft.com/office/drawing/2014/main" id="{3EF116B2-CE4C-4F98-98D6-E4B2B9BB65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18119926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latshållare för innehåll 4">
            <a:extLst>
              <a:ext uri="{FF2B5EF4-FFF2-40B4-BE49-F238E27FC236}">
                <a16:creationId xmlns:a16="http://schemas.microsoft.com/office/drawing/2014/main" id="{C8453C2F-0624-4F89-8840-AA736FCFF5D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3049" y="0"/>
            <a:ext cx="12191999" cy="7059609"/>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9394E8BE-92D0-4A05-BB7E-A2D1213E970B}"/>
              </a:ext>
            </a:extLst>
          </p:cNvPr>
          <p:cNvSpPr>
            <a:spLocks noGrp="1"/>
          </p:cNvSpPr>
          <p:nvPr>
            <p:ph type="title"/>
          </p:nvPr>
        </p:nvSpPr>
        <p:spPr>
          <a:xfrm>
            <a:off x="150608" y="461319"/>
            <a:ext cx="10194954" cy="5498290"/>
          </a:xfrm>
          <a:effectLst>
            <a:outerShdw blurRad="50800" dist="38100" dir="2700000" algn="tl" rotWithShape="0">
              <a:prstClr val="black">
                <a:alpha val="40000"/>
              </a:prstClr>
            </a:outerShdw>
          </a:effectLst>
        </p:spPr>
        <p:txBody>
          <a:bodyPr vert="horz" lIns="91440" tIns="45720" rIns="91440" bIns="45720" rtlCol="0" anchor="b">
            <a:noAutofit/>
          </a:bodyPr>
          <a:lstStyle/>
          <a:p>
            <a:r>
              <a:rPr lang="en-US" sz="3600" dirty="0">
                <a:solidFill>
                  <a:srgbClr val="FFFFFF"/>
                </a:solidFill>
              </a:rPr>
              <a:t>     </a:t>
            </a:r>
            <a:r>
              <a:rPr lang="en-US" sz="3200" dirty="0">
                <a:solidFill>
                  <a:srgbClr val="FFFFFF"/>
                </a:solidFill>
              </a:rPr>
              <a:t> </a:t>
            </a:r>
            <a:r>
              <a:rPr lang="en-US" sz="3200" dirty="0" err="1">
                <a:solidFill>
                  <a:srgbClr val="FFFFFF"/>
                </a:solidFill>
              </a:rPr>
              <a:t>Inledning</a:t>
            </a:r>
            <a:r>
              <a:rPr lang="en-US" sz="3200" dirty="0">
                <a:solidFill>
                  <a:srgbClr val="FFFFFF"/>
                </a:solidFill>
              </a:rPr>
              <a:t>                                                        RR</a:t>
            </a:r>
            <a:br>
              <a:rPr lang="en-US" sz="3200" dirty="0">
                <a:solidFill>
                  <a:srgbClr val="FFFFFF"/>
                </a:solidFill>
              </a:rPr>
            </a:br>
            <a:r>
              <a:rPr lang="en-US" sz="3200" dirty="0">
                <a:solidFill>
                  <a:srgbClr val="FFFFFF"/>
                </a:solidFill>
              </a:rPr>
              <a:t>1.   </a:t>
            </a:r>
            <a:r>
              <a:rPr lang="en-US" sz="3200" dirty="0" err="1">
                <a:solidFill>
                  <a:srgbClr val="FFFFFF"/>
                </a:solidFill>
              </a:rPr>
              <a:t>Utbildningskommittén</a:t>
            </a:r>
            <a:r>
              <a:rPr lang="en-US" sz="3200" dirty="0">
                <a:solidFill>
                  <a:srgbClr val="FFFFFF"/>
                </a:solidFill>
              </a:rPr>
              <a:t>                                 MA</a:t>
            </a:r>
            <a:br>
              <a:rPr lang="en-US" sz="3200" dirty="0">
                <a:solidFill>
                  <a:srgbClr val="FFFFFF"/>
                </a:solidFill>
              </a:rPr>
            </a:br>
            <a:r>
              <a:rPr lang="en-US" sz="3200" dirty="0">
                <a:solidFill>
                  <a:srgbClr val="FFFFFF"/>
                </a:solidFill>
              </a:rPr>
              <a:t>2.   </a:t>
            </a:r>
            <a:r>
              <a:rPr lang="en-US" sz="3200" dirty="0" err="1">
                <a:solidFill>
                  <a:srgbClr val="FFFFFF"/>
                </a:solidFill>
              </a:rPr>
              <a:t>Funktionärskommittén</a:t>
            </a:r>
            <a:r>
              <a:rPr lang="en-US" sz="3200" dirty="0">
                <a:solidFill>
                  <a:srgbClr val="FFFFFF"/>
                </a:solidFill>
              </a:rPr>
              <a:t>                                CM </a:t>
            </a:r>
            <a:br>
              <a:rPr lang="en-US" sz="3200" dirty="0">
                <a:solidFill>
                  <a:srgbClr val="FFFFFF"/>
                </a:solidFill>
              </a:rPr>
            </a:br>
            <a:r>
              <a:rPr lang="en-US" sz="3200" dirty="0">
                <a:solidFill>
                  <a:srgbClr val="FFFFFF"/>
                </a:solidFill>
              </a:rPr>
              <a:t>3.   </a:t>
            </a:r>
            <a:r>
              <a:rPr lang="en-US" sz="3200" dirty="0" err="1">
                <a:solidFill>
                  <a:srgbClr val="FFFFFF"/>
                </a:solidFill>
              </a:rPr>
              <a:t>Tävlingskommittén</a:t>
            </a:r>
            <a:r>
              <a:rPr lang="en-US" sz="3200" dirty="0">
                <a:solidFill>
                  <a:srgbClr val="FFFFFF"/>
                </a:solidFill>
              </a:rPr>
              <a:t>                                     JS/MFA</a:t>
            </a:r>
            <a:br>
              <a:rPr lang="en-US" sz="3200" dirty="0">
                <a:solidFill>
                  <a:srgbClr val="FFFFFF"/>
                </a:solidFill>
              </a:rPr>
            </a:br>
            <a:r>
              <a:rPr lang="en-US" sz="3200" dirty="0">
                <a:solidFill>
                  <a:srgbClr val="FFFFFF"/>
                </a:solidFill>
              </a:rPr>
              <a:t>4.   </a:t>
            </a:r>
            <a:r>
              <a:rPr lang="en-US" sz="3200" dirty="0" err="1">
                <a:solidFill>
                  <a:srgbClr val="FFFFFF"/>
                </a:solidFill>
              </a:rPr>
              <a:t>Utvecklingskommittén</a:t>
            </a:r>
            <a:r>
              <a:rPr lang="en-US" sz="3200" dirty="0">
                <a:solidFill>
                  <a:srgbClr val="FFFFFF"/>
                </a:solidFill>
              </a:rPr>
              <a:t>                                  JE</a:t>
            </a:r>
            <a:br>
              <a:rPr lang="en-US" sz="3200" dirty="0">
                <a:solidFill>
                  <a:srgbClr val="FFFFFF"/>
                </a:solidFill>
              </a:rPr>
            </a:br>
            <a:r>
              <a:rPr lang="en-US" sz="3200" dirty="0">
                <a:solidFill>
                  <a:srgbClr val="FFFFFF"/>
                </a:solidFill>
              </a:rPr>
              <a:t>5.   Covid                                                               RR                   </a:t>
            </a:r>
            <a:br>
              <a:rPr lang="en-US" sz="3200" dirty="0">
                <a:solidFill>
                  <a:srgbClr val="FFFFFF"/>
                </a:solidFill>
              </a:rPr>
            </a:br>
            <a:r>
              <a:rPr lang="en-US" sz="3200" dirty="0">
                <a:solidFill>
                  <a:srgbClr val="FFFFFF"/>
                </a:solidFill>
              </a:rPr>
              <a:t>6.   SIF:s </a:t>
            </a:r>
            <a:r>
              <a:rPr lang="en-US" sz="3200" dirty="0" err="1">
                <a:solidFill>
                  <a:srgbClr val="FFFFFF"/>
                </a:solidFill>
              </a:rPr>
              <a:t>ordförandekonferens</a:t>
            </a:r>
            <a:r>
              <a:rPr lang="en-US" sz="3200" dirty="0">
                <a:solidFill>
                  <a:srgbClr val="FFFFFF"/>
                </a:solidFill>
              </a:rPr>
              <a:t>  10/1                 RR</a:t>
            </a:r>
            <a:br>
              <a:rPr lang="en-US" sz="3200" dirty="0">
                <a:solidFill>
                  <a:srgbClr val="FFFFFF"/>
                </a:solidFill>
              </a:rPr>
            </a:br>
            <a:r>
              <a:rPr lang="en-US" sz="3200" dirty="0">
                <a:solidFill>
                  <a:srgbClr val="FFFFFF"/>
                </a:solidFill>
              </a:rPr>
              <a:t>7.   </a:t>
            </a:r>
            <a:r>
              <a:rPr lang="en-US" sz="3200" dirty="0" err="1">
                <a:solidFill>
                  <a:srgbClr val="FFFFFF"/>
                </a:solidFill>
              </a:rPr>
              <a:t>Disciplinnämnden</a:t>
            </a:r>
            <a:r>
              <a:rPr lang="en-US" sz="3200" dirty="0">
                <a:solidFill>
                  <a:srgbClr val="FFFFFF"/>
                </a:solidFill>
              </a:rPr>
              <a:t>                                         RR  </a:t>
            </a:r>
            <a:br>
              <a:rPr lang="en-US" sz="3200" dirty="0">
                <a:solidFill>
                  <a:srgbClr val="FFFFFF"/>
                </a:solidFill>
              </a:rPr>
            </a:br>
            <a:r>
              <a:rPr lang="en-US" sz="3200" dirty="0">
                <a:solidFill>
                  <a:srgbClr val="FFFFFF"/>
                </a:solidFill>
              </a:rPr>
              <a:t>8.   </a:t>
            </a:r>
            <a:r>
              <a:rPr lang="en-US" sz="3200" dirty="0" err="1">
                <a:solidFill>
                  <a:srgbClr val="FFFFFF"/>
                </a:solidFill>
              </a:rPr>
              <a:t>Årsmöte</a:t>
            </a:r>
            <a:r>
              <a:rPr lang="en-US" sz="3200" dirty="0">
                <a:solidFill>
                  <a:srgbClr val="FFFFFF"/>
                </a:solidFill>
              </a:rPr>
              <a:t> 2022 - </a:t>
            </a:r>
            <a:r>
              <a:rPr lang="en-US" sz="3200" dirty="0" err="1">
                <a:solidFill>
                  <a:srgbClr val="FFFFFF"/>
                </a:solidFill>
              </a:rPr>
              <a:t>Påminnelse</a:t>
            </a:r>
            <a:br>
              <a:rPr lang="en-US" sz="3200" dirty="0">
                <a:solidFill>
                  <a:srgbClr val="FFFFFF"/>
                </a:solidFill>
              </a:rPr>
            </a:br>
            <a:r>
              <a:rPr lang="en-US" sz="3200" dirty="0">
                <a:solidFill>
                  <a:srgbClr val="FFFFFF"/>
                </a:solidFill>
              </a:rPr>
              <a:t>9.   </a:t>
            </a:r>
            <a:r>
              <a:rPr lang="en-US" sz="3200" dirty="0" err="1">
                <a:solidFill>
                  <a:srgbClr val="FFFFFF"/>
                </a:solidFill>
              </a:rPr>
              <a:t>Övriga</a:t>
            </a:r>
            <a:r>
              <a:rPr lang="en-US" sz="3200" dirty="0">
                <a:solidFill>
                  <a:srgbClr val="FFFFFF"/>
                </a:solidFill>
              </a:rPr>
              <a:t> </a:t>
            </a:r>
            <a:r>
              <a:rPr lang="en-US" sz="3200" dirty="0" err="1">
                <a:solidFill>
                  <a:srgbClr val="FFFFFF"/>
                </a:solidFill>
              </a:rPr>
              <a:t>frågor</a:t>
            </a:r>
            <a:r>
              <a:rPr lang="en-US" sz="3200" dirty="0">
                <a:solidFill>
                  <a:srgbClr val="FFFFFF"/>
                </a:solidFill>
              </a:rPr>
              <a:t> </a:t>
            </a:r>
            <a:br>
              <a:rPr lang="en-US" sz="3200" dirty="0">
                <a:solidFill>
                  <a:srgbClr val="FFFFFF"/>
                </a:solidFill>
              </a:rPr>
            </a:br>
            <a:r>
              <a:rPr lang="en-US" sz="3200" dirty="0">
                <a:solidFill>
                  <a:srgbClr val="FFFFFF"/>
                </a:solidFill>
              </a:rPr>
              <a:t>10. </a:t>
            </a:r>
            <a:r>
              <a:rPr lang="en-US" sz="3200" dirty="0" err="1">
                <a:solidFill>
                  <a:srgbClr val="FFFFFF"/>
                </a:solidFill>
              </a:rPr>
              <a:t>Nästa</a:t>
            </a:r>
            <a:r>
              <a:rPr lang="en-US" sz="3200" dirty="0">
                <a:solidFill>
                  <a:srgbClr val="FFFFFF"/>
                </a:solidFill>
              </a:rPr>
              <a:t> </a:t>
            </a:r>
            <a:r>
              <a:rPr lang="en-US" sz="3200" dirty="0" err="1">
                <a:solidFill>
                  <a:srgbClr val="FFFFFF"/>
                </a:solidFill>
              </a:rPr>
              <a:t>möte</a:t>
            </a:r>
            <a:r>
              <a:rPr lang="en-US" sz="3200" dirty="0">
                <a:solidFill>
                  <a:srgbClr val="FFFFFF"/>
                </a:solidFill>
              </a:rPr>
              <a:t>                                                    .</a:t>
            </a:r>
            <a:br>
              <a:rPr lang="en-US" sz="3200" dirty="0">
                <a:solidFill>
                  <a:srgbClr val="FFFFFF"/>
                </a:solidFill>
              </a:rPr>
            </a:br>
            <a:endParaRPr lang="en-US" sz="3200" dirty="0">
              <a:solidFill>
                <a:srgbClr val="FFFFFF"/>
              </a:solidFill>
            </a:endParaRPr>
          </a:p>
        </p:txBody>
      </p:sp>
    </p:spTree>
    <p:extLst>
      <p:ext uri="{BB962C8B-B14F-4D97-AF65-F5344CB8AC3E}">
        <p14:creationId xmlns:p14="http://schemas.microsoft.com/office/powerpoint/2010/main" val="345479847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5324474" y="1491049"/>
            <a:ext cx="6124576" cy="2481182"/>
          </a:xfrm>
        </p:spPr>
        <p:txBody>
          <a:bodyPr vert="horz" lIns="91440" tIns="45720" rIns="91440" bIns="45720" rtlCol="0" anchor="b">
            <a:normAutofit/>
          </a:bodyPr>
          <a:lstStyle/>
          <a:p>
            <a:pPr algn="ctr"/>
            <a:br>
              <a:rPr lang="en-US" sz="2400" dirty="0">
                <a:solidFill>
                  <a:schemeClr val="bg1"/>
                </a:solidFill>
              </a:rPr>
            </a:br>
            <a:r>
              <a:rPr lang="en-US" sz="3600" b="1" dirty="0" err="1">
                <a:solidFill>
                  <a:srgbClr val="FFFF00"/>
                </a:solidFill>
              </a:rPr>
              <a:t>Utbildningskommittén</a:t>
            </a:r>
            <a:br>
              <a:rPr lang="en-US" sz="2400" dirty="0">
                <a:solidFill>
                  <a:schemeClr val="bg1"/>
                </a:solidFill>
              </a:rPr>
            </a:br>
            <a:r>
              <a:rPr lang="en-US" sz="2400" dirty="0">
                <a:solidFill>
                  <a:srgbClr val="FFFF00"/>
                </a:solidFill>
              </a:rPr>
              <a:t>(</a:t>
            </a:r>
            <a:r>
              <a:rPr lang="en-US" sz="2400" dirty="0" err="1">
                <a:solidFill>
                  <a:srgbClr val="FFFF00"/>
                </a:solidFill>
              </a:rPr>
              <a:t>Malin</a:t>
            </a:r>
            <a:r>
              <a:rPr lang="en-US" sz="2400" dirty="0">
                <a:solidFill>
                  <a:srgbClr val="FFFF00"/>
                </a:solidFill>
              </a:rPr>
              <a:t> Andersson)</a:t>
            </a: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74139"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Rectangle 2"/>
          <p:cNvSpPr/>
          <p:nvPr/>
        </p:nvSpPr>
        <p:spPr>
          <a:xfrm>
            <a:off x="5535590" y="3244334"/>
            <a:ext cx="1120820" cy="369332"/>
          </a:xfrm>
          <a:prstGeom prst="rect">
            <a:avLst/>
          </a:prstGeom>
        </p:spPr>
        <p:txBody>
          <a:bodyPr wrap="none">
            <a:spAutoFit/>
          </a:bodyPr>
          <a:lstStyle/>
          <a:p>
            <a:r>
              <a:rPr lang="sv-SE" dirty="0"/>
              <a:t>37803366</a:t>
            </a:r>
          </a:p>
        </p:txBody>
      </p:sp>
    </p:spTree>
    <p:extLst>
      <p:ext uri="{BB962C8B-B14F-4D97-AF65-F5344CB8AC3E}">
        <p14:creationId xmlns:p14="http://schemas.microsoft.com/office/powerpoint/2010/main" val="190484922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4366"/>
            <a:ext cx="12191980" cy="6857999"/>
          </a:xfrm>
          <a:prstGeom prst="rect">
            <a:avLst/>
          </a:prstGeom>
        </p:spPr>
      </p:pic>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550279" y="530352"/>
            <a:ext cx="3313164" cy="5261786"/>
          </a:xfrm>
        </p:spPr>
        <p:txBody>
          <a:bodyPr vert="horz" lIns="91440" tIns="45720" rIns="91440" bIns="45720" rtlCol="0">
            <a:normAutofit fontScale="90000"/>
          </a:bodyPr>
          <a:lstStyle/>
          <a:p>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r>
              <a:rPr lang="en-US" sz="2800" dirty="0">
                <a:solidFill>
                  <a:srgbClr val="FFFF00"/>
                </a:solidFill>
              </a:rPr>
              <a:t>BU1     -   14-16 </a:t>
            </a:r>
            <a:r>
              <a:rPr lang="en-US" sz="2800" dirty="0" err="1">
                <a:solidFill>
                  <a:srgbClr val="FFFF00"/>
                </a:solidFill>
              </a:rPr>
              <a:t>januari</a:t>
            </a:r>
            <a:br>
              <a:rPr lang="en-US" sz="2800" dirty="0">
                <a:solidFill>
                  <a:srgbClr val="C00000"/>
                </a:solidFill>
              </a:rPr>
            </a:br>
            <a:r>
              <a:rPr lang="en-US" sz="2800" dirty="0">
                <a:solidFill>
                  <a:srgbClr val="FFFF00"/>
                </a:solidFill>
              </a:rPr>
              <a:t>Falun</a:t>
            </a:r>
            <a:r>
              <a:rPr lang="en-US" sz="2800" dirty="0">
                <a:solidFill>
                  <a:srgbClr val="C00000"/>
                </a:solidFill>
              </a:rPr>
              <a:t> - </a:t>
            </a:r>
            <a:r>
              <a:rPr lang="en-US" sz="2800" dirty="0" err="1">
                <a:solidFill>
                  <a:srgbClr val="C00000"/>
                </a:solidFill>
              </a:rPr>
              <a:t>Gävle</a:t>
            </a:r>
            <a:r>
              <a:rPr lang="en-US" sz="2800" dirty="0">
                <a:solidFill>
                  <a:srgbClr val="C00000"/>
                </a:solidFill>
              </a:rPr>
              <a:t> 12/2</a:t>
            </a:r>
            <a:br>
              <a:rPr lang="en-US" sz="2800" dirty="0">
                <a:solidFill>
                  <a:srgbClr val="C00000"/>
                </a:solidFill>
              </a:rPr>
            </a:br>
            <a:br>
              <a:rPr lang="en-US" sz="2800" dirty="0">
                <a:solidFill>
                  <a:srgbClr val="C00000"/>
                </a:solidFill>
              </a:rPr>
            </a:br>
            <a:r>
              <a:rPr lang="en-US" sz="2800" dirty="0">
                <a:solidFill>
                  <a:srgbClr val="FFFFFF"/>
                </a:solidFill>
              </a:rPr>
              <a:t>BU2    – 12-13 </a:t>
            </a:r>
            <a:r>
              <a:rPr lang="en-US" sz="2800" dirty="0" err="1">
                <a:solidFill>
                  <a:srgbClr val="FFFFFF"/>
                </a:solidFill>
              </a:rPr>
              <a:t>februari</a:t>
            </a:r>
            <a:br>
              <a:rPr lang="en-US" sz="2800" dirty="0">
                <a:solidFill>
                  <a:srgbClr val="FFFFFF"/>
                </a:solidFill>
              </a:rPr>
            </a:br>
            <a:r>
              <a:rPr lang="en-US" sz="2800" dirty="0" err="1">
                <a:solidFill>
                  <a:srgbClr val="FFFFFF"/>
                </a:solidFill>
              </a:rPr>
              <a:t>Furudal</a:t>
            </a:r>
            <a:br>
              <a:rPr lang="en-US" sz="2800" dirty="0">
                <a:solidFill>
                  <a:srgbClr val="FFFFFF"/>
                </a:solidFill>
              </a:rPr>
            </a:br>
            <a:br>
              <a:rPr lang="en-US" sz="2800" dirty="0">
                <a:solidFill>
                  <a:srgbClr val="FFFFFF"/>
                </a:solidFill>
              </a:rPr>
            </a:br>
            <a:r>
              <a:rPr lang="en-US" sz="2800" dirty="0" err="1">
                <a:solidFill>
                  <a:srgbClr val="FFFFFF"/>
                </a:solidFill>
              </a:rPr>
              <a:t>Grundkurs</a:t>
            </a:r>
            <a:r>
              <a:rPr lang="en-US" sz="2800" dirty="0">
                <a:solidFill>
                  <a:srgbClr val="FFFFFF"/>
                </a:solidFill>
              </a:rPr>
              <a:t> – </a:t>
            </a:r>
            <a:r>
              <a:rPr lang="en-US" sz="2800" dirty="0" err="1">
                <a:solidFill>
                  <a:srgbClr val="FFFFFF"/>
                </a:solidFill>
              </a:rPr>
              <a:t>Leksand</a:t>
            </a:r>
            <a:r>
              <a:rPr lang="en-US" sz="2800" dirty="0">
                <a:solidFill>
                  <a:srgbClr val="FFFFFF"/>
                </a:solidFill>
              </a:rPr>
              <a:t> ?</a:t>
            </a:r>
            <a:br>
              <a:rPr lang="en-US" sz="2800" dirty="0">
                <a:solidFill>
                  <a:srgbClr val="FFFFFF"/>
                </a:solidFill>
              </a:rPr>
            </a:br>
            <a:r>
              <a:rPr lang="en-US" sz="2800" dirty="0">
                <a:solidFill>
                  <a:srgbClr val="FF0000"/>
                </a:solidFill>
              </a:rPr>
              <a:t>Mars ?</a:t>
            </a:r>
            <a:br>
              <a:rPr lang="en-US" sz="2800" dirty="0">
                <a:solidFill>
                  <a:srgbClr val="FFFFFF"/>
                </a:solidFill>
              </a:rPr>
            </a:br>
            <a:br>
              <a:rPr lang="en-US" sz="2800" dirty="0">
                <a:solidFill>
                  <a:srgbClr val="FFFFFF"/>
                </a:solidFill>
              </a:rPr>
            </a:br>
            <a:r>
              <a:rPr lang="en-US" sz="2800" dirty="0" err="1">
                <a:solidFill>
                  <a:srgbClr val="FFFFFF"/>
                </a:solidFill>
              </a:rPr>
              <a:t>Träningslära</a:t>
            </a:r>
            <a:r>
              <a:rPr lang="en-US" sz="2800" dirty="0">
                <a:solidFill>
                  <a:srgbClr val="FFFFFF"/>
                </a:solidFill>
              </a:rPr>
              <a:t>         </a:t>
            </a:r>
            <a:r>
              <a:rPr lang="en-US" sz="2800" dirty="0" err="1">
                <a:solidFill>
                  <a:srgbClr val="FFFFFF"/>
                </a:solidFill>
              </a:rPr>
              <a:t>Västmanland</a:t>
            </a:r>
            <a:r>
              <a:rPr lang="en-US" sz="2800" dirty="0">
                <a:solidFill>
                  <a:srgbClr val="FFFFFF"/>
                </a:solidFill>
              </a:rPr>
              <a:t> (</a:t>
            </a:r>
            <a:r>
              <a:rPr lang="en-US" sz="2800" dirty="0" err="1">
                <a:solidFill>
                  <a:srgbClr val="FFFFFF"/>
                </a:solidFill>
              </a:rPr>
              <a:t>Våren</a:t>
            </a:r>
            <a:r>
              <a:rPr lang="en-US" sz="2800" dirty="0">
                <a:solidFill>
                  <a:srgbClr val="FFFFFF"/>
                </a:solidFill>
              </a:rPr>
              <a:t>)</a:t>
            </a:r>
            <a:br>
              <a:rPr lang="en-US" sz="2800" dirty="0">
                <a:solidFill>
                  <a:srgbClr val="FFFFFF"/>
                </a:solidFill>
              </a:rPr>
            </a:br>
            <a:br>
              <a:rPr lang="en-US" sz="2800" dirty="0">
                <a:solidFill>
                  <a:srgbClr val="FFFFFF"/>
                </a:solidFill>
              </a:rPr>
            </a:br>
            <a:r>
              <a:rPr lang="en-US" sz="2800" dirty="0" err="1">
                <a:solidFill>
                  <a:srgbClr val="FFFFFF"/>
                </a:solidFill>
              </a:rPr>
              <a:t>Distriktsinstruktörs-utbildning</a:t>
            </a:r>
            <a:r>
              <a:rPr lang="en-US" sz="2800" dirty="0">
                <a:solidFill>
                  <a:srgbClr val="FFFFFF"/>
                </a:solidFill>
              </a:rPr>
              <a:t> i April </a:t>
            </a:r>
            <a:br>
              <a:rPr lang="en-US" sz="2800" dirty="0">
                <a:solidFill>
                  <a:srgbClr val="FFFFFF"/>
                </a:solidFill>
              </a:rPr>
            </a:br>
            <a:br>
              <a:rPr lang="en-US" sz="2800" dirty="0">
                <a:solidFill>
                  <a:srgbClr val="FFFFFF"/>
                </a:solidFill>
              </a:rPr>
            </a:br>
            <a:br>
              <a:rPr lang="en-US" sz="2800" dirty="0">
                <a:solidFill>
                  <a:srgbClr val="FFFFFF"/>
                </a:solidFill>
              </a:rPr>
            </a:br>
            <a:r>
              <a:rPr lang="en-US" sz="2800" dirty="0">
                <a:solidFill>
                  <a:srgbClr val="FFFFFF"/>
                </a:solidFill>
              </a:rPr>
              <a:t> </a:t>
            </a: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br>
              <a:rPr lang="en-US" sz="2800" dirty="0">
                <a:solidFill>
                  <a:srgbClr val="FFFFFF"/>
                </a:solidFill>
              </a:rPr>
            </a:br>
            <a:endParaRPr lang="en-US" sz="2800" dirty="0">
              <a:solidFill>
                <a:srgbClr val="FFFFFF"/>
              </a:solidFill>
            </a:endParaRPr>
          </a:p>
        </p:txBody>
      </p:sp>
      <p:cxnSp>
        <p:nvCxnSpPr>
          <p:cNvPr id="14" name="Straight Connector 1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pic>
        <p:nvPicPr>
          <p:cNvPr id="4" name="Platshållare för innehåll 3">
            <a:extLst>
              <a:ext uri="{FF2B5EF4-FFF2-40B4-BE49-F238E27FC236}">
                <a16:creationId xmlns:a16="http://schemas.microsoft.com/office/drawing/2014/main" id="{60D4E434-B60C-4168-8EC3-BA051FA7D36B}"/>
              </a:ext>
            </a:extLst>
          </p:cNvPr>
          <p:cNvPicPr>
            <a:picLocks noGrp="1" noChangeAspect="1"/>
          </p:cNvPicPr>
          <p:nvPr>
            <p:ph idx="1"/>
          </p:nvPr>
        </p:nvPicPr>
        <p:blipFill>
          <a:blip r:embed="rId3"/>
          <a:stretch>
            <a:fillRect/>
          </a:stretch>
        </p:blipFill>
        <p:spPr>
          <a:xfrm>
            <a:off x="4413702" y="478101"/>
            <a:ext cx="7580467" cy="4604653"/>
          </a:xfrm>
        </p:spPr>
      </p:pic>
      <p:sp>
        <p:nvSpPr>
          <p:cNvPr id="6" name="textruta 5">
            <a:extLst>
              <a:ext uri="{FF2B5EF4-FFF2-40B4-BE49-F238E27FC236}">
                <a16:creationId xmlns:a16="http://schemas.microsoft.com/office/drawing/2014/main" id="{197C8B78-0C6A-45EE-9371-9539444ABD33}"/>
              </a:ext>
            </a:extLst>
          </p:cNvPr>
          <p:cNvSpPr txBox="1"/>
          <p:nvPr/>
        </p:nvSpPr>
        <p:spPr>
          <a:xfrm>
            <a:off x="2773679" y="5792138"/>
            <a:ext cx="75232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highlight>
                  <a:srgbClr val="C0C0C0"/>
                </a:highlight>
                <a:uLnTx/>
                <a:uFillTx/>
                <a:latin typeface="Calibri" panose="020F0502020204030204"/>
                <a:ea typeface="+mn-ea"/>
                <a:cs typeface="+mn-cs"/>
                <a:hlinkClick r:id="rId4"/>
              </a:rPr>
              <a:t>https://idrottonline.se/</a:t>
            </a:r>
            <a:r>
              <a:rPr kumimoji="0" lang="sv-SE" sz="1800" b="0" i="0" u="none" strike="noStrike" kern="1200" cap="none" spc="0" normalizeH="0" baseline="0" noProof="0" dirty="0">
                <a:ln>
                  <a:noFill/>
                </a:ln>
                <a:solidFill>
                  <a:prstClr val="white"/>
                </a:solidFill>
                <a:effectLst/>
                <a:highlight>
                  <a:srgbClr val="C0C0C0"/>
                </a:highlight>
                <a:uLnTx/>
                <a:uFillTx/>
                <a:latin typeface="Calibri" panose="020F0502020204030204"/>
                <a:ea typeface="+mn-ea"/>
                <a:cs typeface="+mn-cs"/>
              </a:rPr>
              <a:t>	</a:t>
            </a:r>
            <a:r>
              <a:rPr kumimoji="0" lang="sv-SE" sz="1800" b="0" i="0" u="none" strike="noStrike" kern="1200" cap="none" spc="0" normalizeH="0" baseline="0" noProof="0" dirty="0">
                <a:ln>
                  <a:noFill/>
                </a:ln>
                <a:solidFill>
                  <a:srgbClr val="5B9BD5">
                    <a:lumMod val="50000"/>
                  </a:srgbClr>
                </a:solidFill>
                <a:effectLst/>
                <a:highlight>
                  <a:srgbClr val="C0C0C0"/>
                </a:highlight>
                <a:uLnTx/>
                <a:uFillTx/>
                <a:latin typeface="Calibri" panose="020F0502020204030204"/>
                <a:ea typeface="+mn-ea"/>
                <a:cs typeface="+mn-cs"/>
              </a:rPr>
              <a:t> - </a:t>
            </a:r>
            <a:r>
              <a:rPr kumimoji="0" lang="sv-SE" sz="1800" b="0" i="0" u="none" strike="noStrike" kern="1200" cap="none" spc="0" normalizeH="0" baseline="0" noProof="0" dirty="0">
                <a:ln>
                  <a:noFill/>
                </a:ln>
                <a:solidFill>
                  <a:prstClr val="white"/>
                </a:solidFill>
                <a:effectLst/>
                <a:highlight>
                  <a:srgbClr val="C0C0C0"/>
                </a:highlight>
                <a:uLnTx/>
                <a:uFillTx/>
                <a:latin typeface="Calibri" panose="020F0502020204030204"/>
                <a:ea typeface="+mn-ea"/>
                <a:cs typeface="+mn-cs"/>
              </a:rPr>
              <a:t>	</a:t>
            </a:r>
            <a:r>
              <a:rPr kumimoji="0" lang="sv-SE" sz="1800" b="0" i="0" u="none" strike="noStrike" kern="1200" cap="none" spc="0" normalizeH="0" baseline="0" noProof="0" dirty="0">
                <a:ln>
                  <a:noFill/>
                </a:ln>
                <a:solidFill>
                  <a:prstClr val="white"/>
                </a:solidFill>
                <a:effectLst/>
                <a:highlight>
                  <a:srgbClr val="C0C0C0"/>
                </a:highlight>
                <a:uLnTx/>
                <a:uFillTx/>
                <a:latin typeface="Calibri" panose="020F0502020204030204"/>
                <a:ea typeface="+mn-ea"/>
                <a:cs typeface="+mn-cs"/>
                <a:hlinkClick r:id="rId5"/>
              </a:rPr>
              <a:t>https://www.swehockey.se/tranare/</a:t>
            </a:r>
            <a:r>
              <a:rPr kumimoji="0" lang="sv-SE" sz="1800" b="0" i="0" u="none" strike="noStrike" kern="1200" cap="none" spc="0" normalizeH="0" baseline="0" noProof="0" dirty="0">
                <a:ln>
                  <a:noFill/>
                </a:ln>
                <a:solidFill>
                  <a:prstClr val="white"/>
                </a:solidFill>
                <a:effectLst/>
                <a:highlight>
                  <a:srgbClr val="C0C0C0"/>
                </a:highlight>
                <a:uLnTx/>
                <a:uFillTx/>
                <a:latin typeface="Calibri" panose="020F0502020204030204"/>
                <a:ea typeface="+mn-ea"/>
                <a:cs typeface="+mn-cs"/>
              </a:rPr>
              <a:t> </a:t>
            </a:r>
          </a:p>
        </p:txBody>
      </p:sp>
    </p:spTree>
    <p:extLst>
      <p:ext uri="{BB962C8B-B14F-4D97-AF65-F5344CB8AC3E}">
        <p14:creationId xmlns:p14="http://schemas.microsoft.com/office/powerpoint/2010/main" val="1405981235"/>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87F357F-270D-4A3A-A49B-E9A629290979}"/>
              </a:ext>
            </a:extLst>
          </p:cNvPr>
          <p:cNvSpPr>
            <a:spLocks noGrp="1"/>
          </p:cNvSpPr>
          <p:nvPr>
            <p:ph type="title"/>
          </p:nvPr>
        </p:nvSpPr>
        <p:spPr>
          <a:xfrm>
            <a:off x="5299968" y="963828"/>
            <a:ext cx="6112977" cy="3748216"/>
          </a:xfrm>
        </p:spPr>
        <p:txBody>
          <a:bodyPr vert="horz" lIns="91440" tIns="45720" rIns="91440" bIns="45720" rtlCol="0" anchor="b">
            <a:normAutofit fontScale="90000"/>
          </a:bodyPr>
          <a:lstStyle/>
          <a:p>
            <a:pPr algn="ctr"/>
            <a:r>
              <a:rPr lang="en-US" sz="4000" b="1" dirty="0" err="1">
                <a:solidFill>
                  <a:srgbClr val="FFFF00"/>
                </a:solidFill>
              </a:rPr>
              <a:t>Funktionärskommittén</a:t>
            </a:r>
            <a:br>
              <a:rPr lang="en-US" sz="3600" dirty="0">
                <a:solidFill>
                  <a:schemeClr val="bg1"/>
                </a:solidFill>
              </a:rPr>
            </a:br>
            <a:r>
              <a:rPr lang="en-US" sz="2800" dirty="0">
                <a:solidFill>
                  <a:srgbClr val="FFFF00"/>
                </a:solidFill>
              </a:rPr>
              <a:t>Conny </a:t>
            </a:r>
            <a:r>
              <a:rPr lang="en-US" sz="2800" dirty="0" err="1">
                <a:solidFill>
                  <a:srgbClr val="FFFF00"/>
                </a:solidFill>
              </a:rPr>
              <a:t>Midér</a:t>
            </a:r>
            <a:br>
              <a:rPr lang="en-US" sz="2800" dirty="0">
                <a:solidFill>
                  <a:srgbClr val="FFFF00"/>
                </a:solidFill>
              </a:rPr>
            </a:br>
            <a:br>
              <a:rPr lang="en-US" sz="2800" dirty="0">
                <a:solidFill>
                  <a:srgbClr val="FFFF00"/>
                </a:solidFill>
              </a:rPr>
            </a:br>
            <a:r>
              <a:rPr lang="en-US" sz="2800" dirty="0" err="1">
                <a:solidFill>
                  <a:srgbClr val="FFFF00"/>
                </a:solidFill>
              </a:rPr>
              <a:t>Förhållningsregler</a:t>
            </a:r>
            <a:r>
              <a:rPr lang="en-US" sz="2800" dirty="0">
                <a:solidFill>
                  <a:srgbClr val="FFFF00"/>
                </a:solidFill>
              </a:rPr>
              <a:t> för </a:t>
            </a:r>
            <a:r>
              <a:rPr lang="en-US" sz="2800" dirty="0" err="1">
                <a:solidFill>
                  <a:srgbClr val="FFFF00"/>
                </a:solidFill>
              </a:rPr>
              <a:t>domare</a:t>
            </a:r>
            <a:br>
              <a:rPr lang="en-US" sz="2800" dirty="0">
                <a:solidFill>
                  <a:srgbClr val="FFFF00"/>
                </a:solidFill>
              </a:rPr>
            </a:br>
            <a:br>
              <a:rPr lang="en-US" sz="2800" dirty="0">
                <a:solidFill>
                  <a:srgbClr val="FFFF00"/>
                </a:solidFill>
              </a:rPr>
            </a:br>
            <a:r>
              <a:rPr lang="en-US" sz="2800" dirty="0">
                <a:solidFill>
                  <a:srgbClr val="FFFF00"/>
                </a:solidFill>
              </a:rPr>
              <a:t>HE/SDHL/J20/J18 </a:t>
            </a:r>
            <a:r>
              <a:rPr lang="en-US" sz="2800" dirty="0" err="1">
                <a:solidFill>
                  <a:srgbClr val="FFFF00"/>
                </a:solidFill>
              </a:rPr>
              <a:t>Nationell</a:t>
            </a:r>
            <a:br>
              <a:rPr lang="en-US" sz="2800" dirty="0">
                <a:solidFill>
                  <a:srgbClr val="FFFF00"/>
                </a:solidFill>
              </a:rPr>
            </a:br>
            <a:r>
              <a:rPr lang="en-US" sz="2800" dirty="0">
                <a:solidFill>
                  <a:srgbClr val="FFFF00"/>
                </a:solidFill>
              </a:rPr>
              <a:t>14/1</a:t>
            </a:r>
            <a:br>
              <a:rPr lang="en-US" sz="2800" dirty="0">
                <a:solidFill>
                  <a:srgbClr val="FFFF00"/>
                </a:solidFill>
              </a:rPr>
            </a:br>
            <a:br>
              <a:rPr lang="en-US" sz="2800" dirty="0">
                <a:solidFill>
                  <a:schemeClr val="bg1"/>
                </a:solidFill>
              </a:rPr>
            </a:br>
            <a:br>
              <a:rPr lang="en-US" sz="2400" i="1"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A97E1702-CDAC-4ADB-9ACD-43D625C55BB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7" name="Bildobjekt 6" descr="En bild som visar text, person, utomhus&#10;&#10;Automatiskt genererad beskrivning">
            <a:extLst>
              <a:ext uri="{FF2B5EF4-FFF2-40B4-BE49-F238E27FC236}">
                <a16:creationId xmlns:a16="http://schemas.microsoft.com/office/drawing/2014/main" id="{C2A357CB-905D-4F63-BEC8-ADA63C0F9854}"/>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18237" y="500061"/>
            <a:ext cx="2189206" cy="2714615"/>
          </a:xfrm>
          <a:prstGeom prst="rect">
            <a:avLst/>
          </a:prstGeom>
        </p:spPr>
      </p:pic>
    </p:spTree>
    <p:extLst>
      <p:ext uri="{BB962C8B-B14F-4D97-AF65-F5344CB8AC3E}">
        <p14:creationId xmlns:p14="http://schemas.microsoft.com/office/powerpoint/2010/main" val="420029989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6A0FD49-180A-4041-A4D3-9DF57B7BAD88}"/>
              </a:ext>
            </a:extLst>
          </p:cNvPr>
          <p:cNvSpPr>
            <a:spLocks noGrp="1"/>
          </p:cNvSpPr>
          <p:nvPr>
            <p:ph idx="1"/>
          </p:nvPr>
        </p:nvSpPr>
        <p:spPr>
          <a:xfrm>
            <a:off x="838200" y="1210962"/>
            <a:ext cx="10515600" cy="5328466"/>
          </a:xfrm>
        </p:spPr>
        <p:txBody>
          <a:bodyPr>
            <a:normAutofit/>
          </a:bodyPr>
          <a:lstStyle/>
          <a:p>
            <a:pPr marL="342900" lvl="0" indent="-342900">
              <a:buSzPts val="1000"/>
              <a:buFont typeface="Symbol" panose="05050102010706020507" pitchFamily="18" charset="2"/>
              <a:buChar char=""/>
              <a:tabLst>
                <a:tab pos="457200" algn="l"/>
              </a:tabLst>
            </a:pPr>
            <a:r>
              <a:rPr lang="sv-SE" sz="1800" dirty="0">
                <a:solidFill>
                  <a:srgbClr val="00B0F0"/>
                </a:solidFill>
                <a:effectLst/>
                <a:latin typeface="Calibri" panose="020F0502020204030204" pitchFamily="34" charset="0"/>
                <a:ea typeface="Times New Roman" panose="02020603050405020304" pitchFamily="18" charset="0"/>
              </a:rPr>
              <a:t>Inga reserestriktioner mellan regioner (domare från väst får döma i öst, etc.)</a:t>
            </a:r>
            <a:endParaRPr lang="sv-SE" sz="1800" dirty="0">
              <a:solidFill>
                <a:srgbClr val="00B0F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2060"/>
                </a:solidFill>
                <a:effectLst/>
                <a:latin typeface="Calibri" panose="020F0502020204030204" pitchFamily="34" charset="0"/>
                <a:ea typeface="Times New Roman" panose="02020603050405020304" pitchFamily="18" charset="0"/>
              </a:rPr>
              <a:t>Vi har fortsatt max 25 mil per resa enkel väg som grund med undantag om det är verksamhetskritiskt.</a:t>
            </a:r>
            <a:endParaRPr lang="sv-SE" sz="1800" dirty="0">
              <a:solidFill>
                <a:srgbClr val="00206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B0F0"/>
                </a:solidFill>
                <a:effectLst/>
                <a:latin typeface="Calibri" panose="020F0502020204030204" pitchFamily="34" charset="0"/>
                <a:ea typeface="Times New Roman" panose="02020603050405020304" pitchFamily="18" charset="0"/>
              </a:rPr>
              <a:t>Max 2 </a:t>
            </a:r>
            <a:r>
              <a:rPr lang="sv-SE" sz="1800" dirty="0" err="1">
                <a:solidFill>
                  <a:srgbClr val="00B0F0"/>
                </a:solidFill>
                <a:effectLst/>
                <a:latin typeface="Calibri" panose="020F0502020204030204" pitchFamily="34" charset="0"/>
                <a:ea typeface="Times New Roman" panose="02020603050405020304" pitchFamily="18" charset="0"/>
              </a:rPr>
              <a:t>pers</a:t>
            </a:r>
            <a:r>
              <a:rPr lang="sv-SE" sz="1800" dirty="0">
                <a:solidFill>
                  <a:srgbClr val="00B0F0"/>
                </a:solidFill>
                <a:effectLst/>
                <a:latin typeface="Calibri" panose="020F0502020204030204" pitchFamily="34" charset="0"/>
                <a:ea typeface="Times New Roman" panose="02020603050405020304" pitchFamily="18" charset="0"/>
              </a:rPr>
              <a:t> per bil – men inte 2 </a:t>
            </a:r>
            <a:r>
              <a:rPr lang="sv-SE" sz="1800" dirty="0" err="1">
                <a:solidFill>
                  <a:srgbClr val="00B0F0"/>
                </a:solidFill>
                <a:effectLst/>
                <a:latin typeface="Calibri" panose="020F0502020204030204" pitchFamily="34" charset="0"/>
                <a:ea typeface="Times New Roman" panose="02020603050405020304" pitchFamily="18" charset="0"/>
              </a:rPr>
              <a:t>pers</a:t>
            </a:r>
            <a:r>
              <a:rPr lang="sv-SE" sz="1800" dirty="0">
                <a:solidFill>
                  <a:srgbClr val="00B0F0"/>
                </a:solidFill>
                <a:effectLst/>
                <a:latin typeface="Calibri" panose="020F0502020204030204" pitchFamily="34" charset="0"/>
                <a:ea typeface="Times New Roman" panose="02020603050405020304" pitchFamily="18" charset="0"/>
              </a:rPr>
              <a:t> i samma framsäte. </a:t>
            </a:r>
            <a:endParaRPr lang="sv-SE" sz="1800" dirty="0">
              <a:solidFill>
                <a:srgbClr val="00B0F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2060"/>
                </a:solidFill>
                <a:effectLst/>
                <a:latin typeface="Calibri" panose="020F0502020204030204" pitchFamily="34" charset="0"/>
                <a:ea typeface="Times New Roman" panose="02020603050405020304" pitchFamily="18" charset="0"/>
              </a:rPr>
              <a:t>Domare plockar ingen utrustning från isen (flaskor, klubbor, </a:t>
            </a:r>
            <a:r>
              <a:rPr lang="sv-SE" sz="1800" dirty="0" err="1">
                <a:solidFill>
                  <a:srgbClr val="002060"/>
                </a:solidFill>
                <a:effectLst/>
                <a:latin typeface="Calibri" panose="020F0502020204030204" pitchFamily="34" charset="0"/>
                <a:ea typeface="Times New Roman" panose="02020603050405020304" pitchFamily="18" charset="0"/>
              </a:rPr>
              <a:t>etc</a:t>
            </a:r>
            <a:r>
              <a:rPr lang="sv-SE" sz="1800" dirty="0">
                <a:solidFill>
                  <a:srgbClr val="002060"/>
                </a:solidFill>
                <a:effectLst/>
                <a:latin typeface="Calibri" panose="020F0502020204030204" pitchFamily="34" charset="0"/>
                <a:ea typeface="Times New Roman" panose="02020603050405020304" pitchFamily="18" charset="0"/>
              </a:rPr>
              <a:t>). Spelarna får komma in och samla upp sina saker i spelstoppet.</a:t>
            </a:r>
            <a:endParaRPr lang="sv-SE" sz="1800" dirty="0">
              <a:solidFill>
                <a:srgbClr val="00206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B0F0"/>
                </a:solidFill>
                <a:effectLst/>
                <a:latin typeface="Calibri" panose="020F0502020204030204" pitchFamily="34" charset="0"/>
                <a:ea typeface="Times New Roman" panose="02020603050405020304" pitchFamily="18" charset="0"/>
              </a:rPr>
              <a:t>Lagen tackar inte efter match med annat än IIHF-hälsning ( lagen ställer upp på blålinjen, och höjer klubborna till hälsning).</a:t>
            </a:r>
            <a:endParaRPr lang="sv-SE" sz="1800" dirty="0">
              <a:solidFill>
                <a:srgbClr val="00B0F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2060"/>
                </a:solidFill>
                <a:effectLst/>
                <a:latin typeface="Calibri" panose="020F0502020204030204" pitchFamily="34" charset="0"/>
                <a:ea typeface="Times New Roman" panose="02020603050405020304" pitchFamily="18" charset="0"/>
              </a:rPr>
              <a:t>Det ska kunna vara minst 1m mellan varje domare i omklädningsrummet. Detta innebär inte ett spelaromklädningsrum – utan enbart ett omklädningsrum där man kan hålla avstånd. </a:t>
            </a:r>
            <a:endParaRPr lang="sv-SE" sz="1800" dirty="0">
              <a:solidFill>
                <a:srgbClr val="00206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B0F0"/>
                </a:solidFill>
                <a:effectLst/>
                <a:latin typeface="Calibri" panose="020F0502020204030204" pitchFamily="34" charset="0"/>
                <a:ea typeface="Times New Roman" panose="02020603050405020304" pitchFamily="18" charset="0"/>
              </a:rPr>
              <a:t>Inga protokoll får skrivas i domarrummet, lämnas utanför domarrummet av protokollföraren för påskrift</a:t>
            </a:r>
            <a:endParaRPr lang="sv-SE" sz="1800" dirty="0">
              <a:solidFill>
                <a:srgbClr val="00B0F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2060"/>
                </a:solidFill>
                <a:effectLst/>
                <a:latin typeface="Calibri" panose="020F0502020204030204" pitchFamily="34" charset="0"/>
                <a:ea typeface="Times New Roman" panose="02020603050405020304" pitchFamily="18" charset="0"/>
              </a:rPr>
              <a:t>För domarcoacher måste </a:t>
            </a:r>
            <a:r>
              <a:rPr lang="sv-SE" sz="1800" u="sng" dirty="0">
                <a:solidFill>
                  <a:srgbClr val="002060"/>
                </a:solidFill>
                <a:effectLst/>
                <a:latin typeface="Calibri" panose="020F0502020204030204" pitchFamily="34" charset="0"/>
                <a:ea typeface="Times New Roman" panose="02020603050405020304" pitchFamily="18" charset="0"/>
              </a:rPr>
              <a:t>munskydd användas, och handsprit innan man går in i omklädningsrummet</a:t>
            </a:r>
            <a:r>
              <a:rPr lang="sv-SE" sz="1800" dirty="0">
                <a:solidFill>
                  <a:srgbClr val="002060"/>
                </a:solidFill>
                <a:effectLst/>
                <a:latin typeface="Calibri" panose="020F0502020204030204" pitchFamily="34" charset="0"/>
                <a:ea typeface="Times New Roman" panose="02020603050405020304" pitchFamily="18" charset="0"/>
              </a:rPr>
              <a:t>. Ingen kroppskontakt och håll avstånd.</a:t>
            </a:r>
            <a:endParaRPr lang="sv-SE" sz="1800" dirty="0">
              <a:solidFill>
                <a:srgbClr val="00206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sv-SE" sz="1800" dirty="0">
                <a:solidFill>
                  <a:srgbClr val="00B0F0"/>
                </a:solidFill>
                <a:effectLst/>
                <a:latin typeface="Calibri" panose="020F0502020204030204" pitchFamily="34" charset="0"/>
                <a:ea typeface="Times New Roman" panose="02020603050405020304" pitchFamily="18" charset="0"/>
              </a:rPr>
              <a:t>Linjedomare ska inte gå in och avbryta pågående slagsmål annat än om det föreligger skaderisk. Försök i stället att prata ner situationen och skärma av.   </a:t>
            </a:r>
            <a:endParaRPr lang="sv-SE" sz="1800" dirty="0">
              <a:solidFill>
                <a:srgbClr val="00B0F0"/>
              </a:solidFill>
              <a:effectLst/>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64938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5324474" y="1512302"/>
            <a:ext cx="6124576" cy="3563799"/>
          </a:xfrm>
        </p:spPr>
        <p:txBody>
          <a:bodyPr vert="horz" lIns="91440" tIns="45720" rIns="91440" bIns="45720" rtlCol="0" anchor="b">
            <a:normAutofit/>
          </a:bodyPr>
          <a:lstStyle/>
          <a:p>
            <a:pPr algn="ctr"/>
            <a:r>
              <a:rPr lang="en-US" sz="3600" b="1" dirty="0" err="1">
                <a:solidFill>
                  <a:srgbClr val="FFFF00"/>
                </a:solidFill>
              </a:rPr>
              <a:t>Tävlingskommittén</a:t>
            </a:r>
            <a:br>
              <a:rPr lang="en-US" sz="3600" dirty="0">
                <a:solidFill>
                  <a:schemeClr val="bg1"/>
                </a:solidFill>
              </a:rPr>
            </a:br>
            <a:r>
              <a:rPr lang="en-US" sz="2400" dirty="0">
                <a:solidFill>
                  <a:srgbClr val="FFFF00"/>
                </a:solidFill>
              </a:rPr>
              <a:t>Jyrki </a:t>
            </a:r>
            <a:r>
              <a:rPr lang="en-US" sz="2400" dirty="0" err="1">
                <a:solidFill>
                  <a:srgbClr val="FFFF00"/>
                </a:solidFill>
              </a:rPr>
              <a:t>Sivenius</a:t>
            </a:r>
            <a:r>
              <a:rPr lang="en-US" sz="2400" dirty="0">
                <a:solidFill>
                  <a:srgbClr val="FFFF00"/>
                </a:solidFill>
              </a:rPr>
              <a:t> </a:t>
            </a:r>
            <a:r>
              <a:rPr lang="en-US" sz="2400" dirty="0" err="1">
                <a:solidFill>
                  <a:srgbClr val="FFFF00"/>
                </a:solidFill>
              </a:rPr>
              <a:t>och</a:t>
            </a:r>
            <a:r>
              <a:rPr lang="en-US" sz="2400" dirty="0">
                <a:solidFill>
                  <a:srgbClr val="FFFF00"/>
                </a:solidFill>
              </a:rPr>
              <a:t> Maria F Andersson</a:t>
            </a:r>
            <a:br>
              <a:rPr lang="en-US" sz="2400" dirty="0">
                <a:solidFill>
                  <a:srgbClr val="FFFF00"/>
                </a:solidFill>
              </a:rPr>
            </a:br>
            <a:br>
              <a:rPr lang="en-US" sz="2400" dirty="0">
                <a:solidFill>
                  <a:srgbClr val="FFFF00"/>
                </a:solidFill>
              </a:rPr>
            </a:br>
            <a:r>
              <a:rPr lang="en-US" sz="2400" dirty="0">
                <a:solidFill>
                  <a:srgbClr val="FFFF00"/>
                </a:solidFill>
              </a:rPr>
              <a:t>-</a:t>
            </a:r>
            <a:r>
              <a:rPr lang="en-US" sz="2400" dirty="0" err="1">
                <a:solidFill>
                  <a:srgbClr val="FFFF00"/>
                </a:solidFill>
              </a:rPr>
              <a:t>Tävlingskommittémöte</a:t>
            </a:r>
            <a:r>
              <a:rPr lang="en-US" sz="2400" dirty="0">
                <a:solidFill>
                  <a:srgbClr val="FFFF00"/>
                </a:solidFill>
              </a:rPr>
              <a:t> </a:t>
            </a:r>
            <a:r>
              <a:rPr lang="en-US" sz="2400" dirty="0" err="1">
                <a:solidFill>
                  <a:srgbClr val="FFFF00"/>
                </a:solidFill>
              </a:rPr>
              <a:t>på</a:t>
            </a:r>
            <a:r>
              <a:rPr lang="en-US" sz="2400" dirty="0">
                <a:solidFill>
                  <a:srgbClr val="FFFF00"/>
                </a:solidFill>
              </a:rPr>
              <a:t> Region</a:t>
            </a:r>
            <a:br>
              <a:rPr lang="en-US" sz="2400" dirty="0">
                <a:solidFill>
                  <a:srgbClr val="FFFF00"/>
                </a:solidFill>
              </a:rPr>
            </a:br>
            <a:r>
              <a:rPr lang="en-US" sz="2400" dirty="0">
                <a:solidFill>
                  <a:srgbClr val="FFFF00"/>
                </a:solidFill>
              </a:rPr>
              <a:t>- </a:t>
            </a:r>
            <a:r>
              <a:rPr lang="en-US" sz="2400" dirty="0" err="1">
                <a:solidFill>
                  <a:srgbClr val="FFFF00"/>
                </a:solidFill>
              </a:rPr>
              <a:t>förlängning</a:t>
            </a:r>
            <a:r>
              <a:rPr lang="en-US" sz="2400" dirty="0">
                <a:solidFill>
                  <a:srgbClr val="FFFF00"/>
                </a:solidFill>
              </a:rPr>
              <a:t> av </a:t>
            </a:r>
            <a:r>
              <a:rPr lang="en-US" sz="2400" dirty="0" err="1">
                <a:solidFill>
                  <a:srgbClr val="FFFF00"/>
                </a:solidFill>
              </a:rPr>
              <a:t>spelsäsong</a:t>
            </a:r>
            <a:r>
              <a:rPr lang="en-US" sz="2400" dirty="0">
                <a:solidFill>
                  <a:srgbClr val="FFFF00"/>
                </a:solidFill>
              </a:rPr>
              <a:t>?</a:t>
            </a:r>
            <a:br>
              <a:rPr lang="en-US" sz="2400" dirty="0">
                <a:solidFill>
                  <a:srgbClr val="FFFF00"/>
                </a:solidFill>
              </a:rPr>
            </a:b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74139"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Rectangle 2"/>
          <p:cNvSpPr/>
          <p:nvPr/>
        </p:nvSpPr>
        <p:spPr>
          <a:xfrm>
            <a:off x="5535590" y="3244334"/>
            <a:ext cx="1120820" cy="369332"/>
          </a:xfrm>
          <a:prstGeom prst="rect">
            <a:avLst/>
          </a:prstGeom>
        </p:spPr>
        <p:txBody>
          <a:bodyPr wrap="none">
            <a:spAutoFit/>
          </a:bodyPr>
          <a:lstStyle/>
          <a:p>
            <a:r>
              <a:rPr lang="sv-SE" dirty="0"/>
              <a:t>37803366</a:t>
            </a:r>
          </a:p>
        </p:txBody>
      </p:sp>
    </p:spTree>
    <p:extLst>
      <p:ext uri="{BB962C8B-B14F-4D97-AF65-F5344CB8AC3E}">
        <p14:creationId xmlns:p14="http://schemas.microsoft.com/office/powerpoint/2010/main" val="399932692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80B4FB5-369F-41D4-A525-F209DD76A64A}"/>
              </a:ext>
            </a:extLst>
          </p:cNvPr>
          <p:cNvSpPr>
            <a:spLocks noGrp="1"/>
          </p:cNvSpPr>
          <p:nvPr>
            <p:ph type="title"/>
          </p:nvPr>
        </p:nvSpPr>
        <p:spPr>
          <a:xfrm>
            <a:off x="5131398" y="1011219"/>
            <a:ext cx="6021962" cy="5454127"/>
          </a:xfrm>
        </p:spPr>
        <p:txBody>
          <a:bodyPr vert="horz" lIns="91440" tIns="45720" rIns="91440" bIns="45720" rtlCol="0" anchor="b">
            <a:noAutofit/>
          </a:bodyPr>
          <a:lstStyle/>
          <a:p>
            <a:pPr algn="ct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r>
              <a:rPr lang="en-US" sz="4000" dirty="0" err="1">
                <a:solidFill>
                  <a:srgbClr val="FFFF00"/>
                </a:solidFill>
              </a:rPr>
              <a:t>Utvecklingskommittén</a:t>
            </a:r>
            <a:br>
              <a:rPr lang="en-US" sz="4000" dirty="0">
                <a:solidFill>
                  <a:srgbClr val="FFFF00"/>
                </a:solidFill>
              </a:rPr>
            </a:br>
            <a:r>
              <a:rPr lang="en-US" sz="2800" dirty="0">
                <a:solidFill>
                  <a:srgbClr val="FFFF00"/>
                </a:solidFill>
              </a:rPr>
              <a:t>Jan Eljas – Lars Jansson</a:t>
            </a:r>
            <a:br>
              <a:rPr lang="en-US" sz="2800" dirty="0">
                <a:solidFill>
                  <a:srgbClr val="FFFF00"/>
                </a:solidFill>
              </a:rPr>
            </a:br>
            <a:br>
              <a:rPr lang="en-US" sz="2800" dirty="0">
                <a:solidFill>
                  <a:srgbClr val="FFFF00"/>
                </a:solidFill>
              </a:rPr>
            </a:br>
            <a:r>
              <a:rPr lang="en-US" sz="2800" dirty="0" err="1">
                <a:solidFill>
                  <a:srgbClr val="FFFF00"/>
                </a:solidFill>
              </a:rPr>
              <a:t>Distriktslagsverksamheten</a:t>
            </a:r>
            <a:br>
              <a:rPr lang="en-US" sz="2800" dirty="0">
                <a:solidFill>
                  <a:srgbClr val="FFFF00"/>
                </a:solidFill>
              </a:rPr>
            </a:br>
            <a:br>
              <a:rPr lang="en-US" sz="2800" dirty="0">
                <a:solidFill>
                  <a:srgbClr val="FFFF00"/>
                </a:solidFill>
              </a:rPr>
            </a:br>
            <a:r>
              <a:rPr lang="en-US" sz="2400" dirty="0">
                <a:solidFill>
                  <a:srgbClr val="FFFF00"/>
                </a:solidFill>
              </a:rPr>
              <a:t>Anders Eriksson, </a:t>
            </a:r>
            <a:r>
              <a:rPr lang="en-US" sz="2400" dirty="0" err="1">
                <a:solidFill>
                  <a:srgbClr val="FFFF00"/>
                </a:solidFill>
              </a:rPr>
              <a:t>Pojkar</a:t>
            </a:r>
            <a:br>
              <a:rPr lang="en-US" sz="2400" dirty="0">
                <a:solidFill>
                  <a:srgbClr val="FFFF00"/>
                </a:solidFill>
              </a:rPr>
            </a:br>
            <a:r>
              <a:rPr lang="en-US" sz="2400" dirty="0">
                <a:solidFill>
                  <a:srgbClr val="FFFF00"/>
                </a:solidFill>
              </a:rPr>
              <a:t>Jan-Erik Olsson, </a:t>
            </a:r>
            <a:r>
              <a:rPr lang="en-US" sz="2400" dirty="0" err="1">
                <a:solidFill>
                  <a:srgbClr val="FFFF00"/>
                </a:solidFill>
              </a:rPr>
              <a:t>Flickor</a:t>
            </a:r>
            <a:br>
              <a:rPr lang="en-US" sz="2400" dirty="0">
                <a:solidFill>
                  <a:srgbClr val="FFFF00"/>
                </a:solidFill>
              </a:rPr>
            </a:br>
            <a:br>
              <a:rPr lang="en-US" sz="2800" dirty="0">
                <a:solidFill>
                  <a:srgbClr val="FFFF00"/>
                </a:solidFill>
              </a:rPr>
            </a:br>
            <a:br>
              <a:rPr lang="en-US" sz="2800" dirty="0">
                <a:solidFill>
                  <a:schemeClr val="bg1"/>
                </a:solidFill>
              </a:rPr>
            </a:br>
            <a:br>
              <a:rPr lang="en-US" sz="2800" dirty="0">
                <a:solidFill>
                  <a:schemeClr val="bg1"/>
                </a:solidFill>
              </a:rPr>
            </a:br>
            <a:br>
              <a:rPr lang="en-US" sz="2800" dirty="0">
                <a:solidFill>
                  <a:schemeClr val="bg1"/>
                </a:solidFill>
              </a:rPr>
            </a:br>
            <a:br>
              <a:rPr lang="en-US" sz="2800" dirty="0">
                <a:solidFill>
                  <a:schemeClr val="bg1"/>
                </a:solidFill>
              </a:rPr>
            </a:br>
            <a:br>
              <a:rPr lang="en-US" sz="2800" dirty="0">
                <a:solidFill>
                  <a:schemeClr val="bg1"/>
                </a:solidFill>
              </a:rPr>
            </a:br>
            <a:endParaRPr lang="en-US" sz="2800" dirty="0">
              <a:solidFill>
                <a:schemeClr val="bg1"/>
              </a:solidFill>
            </a:endParaRPr>
          </a:p>
        </p:txBody>
      </p:sp>
      <p:pic>
        <p:nvPicPr>
          <p:cNvPr id="5" name="Platshållare för innehåll 4">
            <a:extLst>
              <a:ext uri="{FF2B5EF4-FFF2-40B4-BE49-F238E27FC236}">
                <a16:creationId xmlns:a16="http://schemas.microsoft.com/office/drawing/2014/main" id="{5F374469-673B-4415-BE77-5836A5E5711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2"/>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04042748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80B4FB5-369F-41D4-A525-F209DD76A64A}"/>
              </a:ext>
            </a:extLst>
          </p:cNvPr>
          <p:cNvSpPr>
            <a:spLocks noGrp="1"/>
          </p:cNvSpPr>
          <p:nvPr>
            <p:ph type="title"/>
          </p:nvPr>
        </p:nvSpPr>
        <p:spPr>
          <a:xfrm>
            <a:off x="5131398" y="1011219"/>
            <a:ext cx="6021962" cy="5454127"/>
          </a:xfrm>
        </p:spPr>
        <p:txBody>
          <a:bodyPr vert="horz" lIns="91440" tIns="45720" rIns="91440" bIns="45720" rtlCol="0" anchor="b">
            <a:noAutofit/>
          </a:bodyPr>
          <a:lstStyle/>
          <a:p>
            <a:pPr algn="ct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br>
              <a:rPr lang="en-US" sz="2800" dirty="0">
                <a:solidFill>
                  <a:srgbClr val="FFFF00"/>
                </a:solidFill>
              </a:rPr>
            </a:br>
            <a:r>
              <a:rPr lang="en-US" sz="4000" dirty="0" err="1">
                <a:solidFill>
                  <a:srgbClr val="FFFF00"/>
                </a:solidFill>
              </a:rPr>
              <a:t>Distriktslagsverksamheten</a:t>
            </a:r>
            <a:br>
              <a:rPr lang="en-US" sz="4000" dirty="0">
                <a:solidFill>
                  <a:srgbClr val="FFFF00"/>
                </a:solidFill>
              </a:rPr>
            </a:br>
            <a:r>
              <a:rPr lang="en-US" sz="4000" dirty="0" err="1">
                <a:solidFill>
                  <a:srgbClr val="FFFF00"/>
                </a:solidFill>
              </a:rPr>
              <a:t>Flickor</a:t>
            </a:r>
            <a:br>
              <a:rPr lang="en-US" sz="2800" dirty="0">
                <a:solidFill>
                  <a:srgbClr val="FFFF00"/>
                </a:solidFill>
              </a:rPr>
            </a:br>
            <a:br>
              <a:rPr lang="en-US" sz="2800" dirty="0">
                <a:solidFill>
                  <a:srgbClr val="FFFF00"/>
                </a:solidFill>
              </a:rPr>
            </a:br>
            <a:r>
              <a:rPr lang="en-US" sz="2400" dirty="0" err="1">
                <a:solidFill>
                  <a:srgbClr val="FFFF00"/>
                </a:solidFill>
              </a:rPr>
              <a:t>Kommande</a:t>
            </a:r>
            <a:r>
              <a:rPr lang="en-US" sz="2400" dirty="0">
                <a:solidFill>
                  <a:srgbClr val="FFFF00"/>
                </a:solidFill>
              </a:rPr>
              <a:t> </a:t>
            </a:r>
            <a:r>
              <a:rPr lang="en-US" sz="2400" dirty="0" err="1">
                <a:solidFill>
                  <a:srgbClr val="FFFF00"/>
                </a:solidFill>
              </a:rPr>
              <a:t>aktiviteter</a:t>
            </a:r>
            <a:br>
              <a:rPr lang="en-US" sz="2400" dirty="0">
                <a:solidFill>
                  <a:srgbClr val="FFFF00"/>
                </a:solidFill>
              </a:rPr>
            </a:br>
            <a:br>
              <a:rPr lang="en-US" sz="2800" dirty="0">
                <a:solidFill>
                  <a:srgbClr val="FFFF00"/>
                </a:solidFill>
              </a:rPr>
            </a:br>
            <a:r>
              <a:rPr lang="en-US" sz="2800" dirty="0">
                <a:solidFill>
                  <a:srgbClr val="FFFF00"/>
                </a:solidFill>
              </a:rPr>
              <a:t>(</a:t>
            </a:r>
            <a:r>
              <a:rPr lang="en-US" sz="2800" dirty="0" err="1">
                <a:solidFill>
                  <a:srgbClr val="FFFF00"/>
                </a:solidFill>
              </a:rPr>
              <a:t>radioinslag</a:t>
            </a:r>
            <a:r>
              <a:rPr lang="en-US" sz="2800" dirty="0">
                <a:solidFill>
                  <a:srgbClr val="FFFF00"/>
                </a:solidFill>
              </a:rPr>
              <a:t> </a:t>
            </a:r>
            <a:r>
              <a:rPr lang="en-US" sz="2800" dirty="0" err="1">
                <a:solidFill>
                  <a:srgbClr val="FFFF00"/>
                </a:solidFill>
              </a:rPr>
              <a:t>i</a:t>
            </a:r>
            <a:r>
              <a:rPr lang="en-US" sz="2800" dirty="0">
                <a:solidFill>
                  <a:srgbClr val="FFFF00"/>
                </a:solidFill>
              </a:rPr>
              <a:t> </a:t>
            </a:r>
            <a:r>
              <a:rPr lang="en-US" sz="2800" dirty="0" err="1">
                <a:solidFill>
                  <a:srgbClr val="FFFF00"/>
                </a:solidFill>
              </a:rPr>
              <a:t>morgon</a:t>
            </a:r>
            <a:r>
              <a:rPr lang="en-US" sz="2800" dirty="0">
                <a:solidFill>
                  <a:srgbClr val="FFFF00"/>
                </a:solidFill>
              </a:rPr>
              <a:t> </a:t>
            </a:r>
            <a:r>
              <a:rPr lang="en-US" sz="2800" dirty="0" err="1">
                <a:solidFill>
                  <a:srgbClr val="FFFF00"/>
                </a:solidFill>
              </a:rPr>
              <a:t>på</a:t>
            </a:r>
            <a:r>
              <a:rPr lang="en-US" sz="2800" dirty="0">
                <a:solidFill>
                  <a:srgbClr val="FFFF00"/>
                </a:solidFill>
              </a:rPr>
              <a:t> </a:t>
            </a:r>
            <a:r>
              <a:rPr lang="en-US" sz="2800" dirty="0" err="1">
                <a:solidFill>
                  <a:srgbClr val="FFFF00"/>
                </a:solidFill>
              </a:rPr>
              <a:t>Dala-radion</a:t>
            </a:r>
            <a:r>
              <a:rPr lang="en-US" sz="2800" dirty="0">
                <a:solidFill>
                  <a:srgbClr val="FFFF00"/>
                </a:solidFill>
              </a:rPr>
              <a:t>)</a:t>
            </a:r>
            <a:br>
              <a:rPr lang="en-US" sz="2800" dirty="0">
                <a:solidFill>
                  <a:schemeClr val="bg1"/>
                </a:solidFill>
              </a:rPr>
            </a:br>
            <a:br>
              <a:rPr lang="en-US" sz="2800" dirty="0">
                <a:solidFill>
                  <a:schemeClr val="bg1"/>
                </a:solidFill>
              </a:rPr>
            </a:br>
            <a:br>
              <a:rPr lang="en-US" sz="2800" dirty="0">
                <a:solidFill>
                  <a:schemeClr val="bg1"/>
                </a:solidFill>
              </a:rPr>
            </a:br>
            <a:br>
              <a:rPr lang="en-US" sz="2800" dirty="0">
                <a:solidFill>
                  <a:schemeClr val="bg1"/>
                </a:solidFill>
              </a:rPr>
            </a:br>
            <a:br>
              <a:rPr lang="en-US" sz="2800" dirty="0">
                <a:solidFill>
                  <a:schemeClr val="bg1"/>
                </a:solidFill>
              </a:rPr>
            </a:br>
            <a:endParaRPr lang="en-US" sz="2800" dirty="0">
              <a:solidFill>
                <a:schemeClr val="bg1"/>
              </a:solidFill>
            </a:endParaRPr>
          </a:p>
        </p:txBody>
      </p:sp>
      <p:pic>
        <p:nvPicPr>
          <p:cNvPr id="5" name="Platshållare för innehåll 4">
            <a:extLst>
              <a:ext uri="{FF2B5EF4-FFF2-40B4-BE49-F238E27FC236}">
                <a16:creationId xmlns:a16="http://schemas.microsoft.com/office/drawing/2014/main" id="{5F374469-673B-4415-BE77-5836A5E5711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2"/>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459644024"/>
      </p:ext>
    </p:extLst>
  </p:cSld>
  <p:clrMapOvr>
    <a:masterClrMapping/>
  </p:clrMapOvr>
  <p:transition spd="slow">
    <p:wipe/>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965</Words>
  <Application>Microsoft Office PowerPoint</Application>
  <PresentationFormat>Bredbild</PresentationFormat>
  <Paragraphs>26</Paragraphs>
  <Slides>15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Calibri Light</vt:lpstr>
      <vt:lpstr>Symbol</vt:lpstr>
      <vt:lpstr>Office-tema</vt:lpstr>
      <vt:lpstr>Välkomna till ordförandekonferensen 2022-01-19</vt:lpstr>
      <vt:lpstr>      Inledning                                                        RR 1.   Utbildningskommittén                                 MA 2.   Funktionärskommittén                                CM  3.   Tävlingskommittén                                     JS/MFA 4.   Utvecklingskommittén                                  JE 5.   Covid                                                               RR                    6.   SIF:s ordförandekonferens  10/1                 RR 7.   Disciplinnämnden                                         RR   8.   Årsmöte 2022 - Påminnelse 9.   Övriga frågor  10. Nästa möte                                                    . </vt:lpstr>
      <vt:lpstr> Utbildningskommittén (Malin Andersson)  </vt:lpstr>
      <vt:lpstr>        BU1     -   14-16 januari Falun - Gävle 12/2  BU2    – 12-13 februari Furudal  Grundkurs – Leksand ? Mars ?  Träningslära         Västmanland (Våren)  Distriktsinstruktörs-utbildning i April          </vt:lpstr>
      <vt:lpstr>Funktionärskommittén Conny Midér  Förhållningsregler för domare  HE/SDHL/J20/J18 Nationell 14/1   </vt:lpstr>
      <vt:lpstr>PowerPoint-presentation</vt:lpstr>
      <vt:lpstr>Tävlingskommittén Jyrki Sivenius och Maria F Andersson  -Tävlingskommittémöte på Region - förlängning av spelsäsong?   </vt:lpstr>
      <vt:lpstr>       Utvecklingskommittén Jan Eljas – Lars Jansson  Distriktslagsverksamheten  Anders Eriksson, Pojkar Jan-Erik Olsson, Flickor       </vt:lpstr>
      <vt:lpstr>       Distriktslagsverksamheten Flickor  Kommande aktiviteter  (radioinslag i morgon på Dala-radion)     </vt:lpstr>
      <vt:lpstr>Covid 19  Olov Östblom presenterade vid SIF Ordförandemöte 10/1:  Barn och Ungdoms får fortsätta. Serieverksamhet får fortsätta. Nej till cuper och läger med övernattning  Omklädningsrum 1 pers/10 kvm över 18 år-skiljer sig från kommunen till kommun-  Ingen egen verksamhet (landslag/camper) för juniorer under jan-februari. Hemmaplansmodellen är i ordinarie verksamhet – det finns inom Seriebestämmelserna  Svårigheten är för oss att ha “svart på vitt” gällande begränsningar/vägledning då mycket styrs av lokala förusättningar…bade inom en förening och även för kommunens hantering  Vi har skickat ut rekommendationer som skall var till stöd för edra beslut Vi kommer att inte “straffa” lag som av dessa skäl väljer att avstå spel m.a.a.  Man arbetar med att sträva efter att kunna förlänga säsongen </vt:lpstr>
      <vt:lpstr>Covid 19  Vaccinabevis – sitta ner – “glesa ut”  12/1 ”max 50 personer” om inte är vaccinerade. 50 – 500 vaccinationsbeviset kommer efter remissrunda…. Restauranger öppet till 23.00. 50 minskas till 20 personer för privata samlingar Loger kan bli lättnader…alltså inte ingå i de ”500”    Idag vet vi att man har justerat detta till gällande 500 pers/sektion-  Stöd 300 milj i Återstartstöd + 80 mkr 23/12, 2021 - 16/1 2022  Fortsatt stöd för 2023-2024 ligger som ett ”debattäskande” om 300 mkr till RF </vt:lpstr>
      <vt:lpstr>SIF Ordförandemöte 10 jan 2022 Anders Larsson lyfte fram: Kreativiteten – sammanhållning -“Tillsammans” Positivt att “breda hockey inte behöver stänga ner”  IIHF Medicinska kommittén rekomenderar att ställa alla kommande turneringen  6 st ställdes därför (2 för killer och 4 för tjejer)  OS I Kina skall inte vara hotad – “Kina jobbar rigoröst för säkerheten” Damkronorna släpptes idag – 23 spelare –utflygning 27/1 Tre Kronor släpps 21/1-25 spelare – utflygning 2/2 Boendet är singelrum ingående I en femrumslägenhet</vt:lpstr>
      <vt:lpstr>Disciplinnämnden  I samband med yttranden kan det vara bra att man lämnar med en uppgift att aktuell spelare som är för utredning också spelar regelmässigt i ytterligare lag.  Efter fattat beslut har inte vi möjlighet att korta tiden.  Det kan därför bli oönskat många antal matchers avstängning…          </vt:lpstr>
      <vt:lpstr>Årsmöte 2022 Planeras till vecka vecka 23 onsdag 8 juni Förhoppningsullt fyiskt I Falun  Ledarmöter vars mandatstid går ut:   Rolf Rickmo (ordf. 1 år)                  Lars Jansson (Utvecklingskommitté)     Jonas Källman   (Ekonomi)         Kajsa Rosén (Marknad)                Valberedning: Rolf Laki, Ann-Christin Östlund-Bäckehag Ulrika Gärdesback och Lars Lisspers  </vt:lpstr>
      <vt:lpstr>Övriga frågor  Nästa möte?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ordförandekonferensen 2021-02-14</dc:title>
  <dc:creator>Rolf Rickmo</dc:creator>
  <cp:lastModifiedBy>Dalarnas Ishockeyförbund</cp:lastModifiedBy>
  <cp:revision>37</cp:revision>
  <dcterms:created xsi:type="dcterms:W3CDTF">2021-02-13T10:42:04Z</dcterms:created>
  <dcterms:modified xsi:type="dcterms:W3CDTF">2022-02-01T13:43:51Z</dcterms:modified>
</cp:coreProperties>
</file>