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3518" r:id="rId3"/>
    <p:sldId id="3519" r:id="rId4"/>
    <p:sldId id="3521" r:id="rId5"/>
    <p:sldId id="3523" r:id="rId6"/>
    <p:sldId id="1404" r:id="rId7"/>
    <p:sldId id="1398" r:id="rId8"/>
    <p:sldId id="1399" r:id="rId9"/>
    <p:sldId id="1412" r:id="rId10"/>
    <p:sldId id="1413" r:id="rId11"/>
    <p:sldId id="1415" r:id="rId12"/>
    <p:sldId id="3520" r:id="rId13"/>
    <p:sldId id="3524" r:id="rId14"/>
    <p:sldId id="3525" r:id="rId15"/>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0627" autoAdjust="0"/>
  </p:normalViewPr>
  <p:slideViewPr>
    <p:cSldViewPr snapToGrid="0">
      <p:cViewPr varScale="1">
        <p:scale>
          <a:sx n="43" d="100"/>
          <a:sy n="43" d="100"/>
        </p:scale>
        <p:origin x="596" y="2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DC0597-DAB4-43F6-97C4-CC22E02C1FA2}" type="datetimeFigureOut">
              <a:rPr lang="sv-SE" smtClean="0"/>
              <a:t>2025-08-15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38BE9F-8278-4C25-8138-EE7EF50BE15C}" type="slidenum">
              <a:rPr lang="sv-SE" smtClean="0"/>
              <a:t>‹#›</a:t>
            </a:fld>
            <a:endParaRPr lang="sv-SE"/>
          </a:p>
        </p:txBody>
      </p:sp>
    </p:spTree>
    <p:extLst>
      <p:ext uri="{BB962C8B-B14F-4D97-AF65-F5344CB8AC3E}">
        <p14:creationId xmlns:p14="http://schemas.microsoft.com/office/powerpoint/2010/main" val="3886809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Säsongen i uppstart laddade efter en skön sommar</a:t>
            </a:r>
          </a:p>
          <a:p>
            <a:endParaRPr lang="sv-SE" dirty="0"/>
          </a:p>
          <a:p>
            <a:r>
              <a:rPr lang="sv-SE" dirty="0"/>
              <a:t>Under dagen kommer vi att:</a:t>
            </a:r>
          </a:p>
          <a:p>
            <a:r>
              <a:rPr lang="sv-SE" dirty="0"/>
              <a:t>✔️ Identifiera och diskutera gemensamma utmaningar</a:t>
            </a:r>
          </a:p>
          <a:p>
            <a:r>
              <a:rPr lang="sv-SE" dirty="0"/>
              <a:t>✔️ Dela goda exempel från föreningar i distriktet, hur skapar vi goda miljöer för våra barn och ungdomar</a:t>
            </a:r>
          </a:p>
          <a:p>
            <a:r>
              <a:rPr lang="sv-SE" dirty="0"/>
              <a:t>✔️ Skapa samsyn kring hur vi utvecklar ishockeyn i Dalarna framåt </a:t>
            </a:r>
          </a:p>
          <a:p>
            <a:endParaRPr lang="sv-SE" dirty="0"/>
          </a:p>
        </p:txBody>
      </p:sp>
      <p:sp>
        <p:nvSpPr>
          <p:cNvPr id="4" name="Platshållare för bildnummer 3"/>
          <p:cNvSpPr>
            <a:spLocks noGrp="1"/>
          </p:cNvSpPr>
          <p:nvPr>
            <p:ph type="sldNum" sz="quarter" idx="5"/>
          </p:nvPr>
        </p:nvSpPr>
        <p:spPr/>
        <p:txBody>
          <a:bodyPr/>
          <a:lstStyle/>
          <a:p>
            <a:fld id="{FF38BE9F-8278-4C25-8138-EE7EF50BE15C}" type="slidenum">
              <a:rPr lang="sv-SE" smtClean="0"/>
              <a:t>1</a:t>
            </a:fld>
            <a:endParaRPr lang="sv-SE"/>
          </a:p>
        </p:txBody>
      </p:sp>
    </p:spTree>
    <p:extLst>
      <p:ext uri="{BB962C8B-B14F-4D97-AF65-F5344CB8AC3E}">
        <p14:creationId xmlns:p14="http://schemas.microsoft.com/office/powerpoint/2010/main" val="8009524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1D22CC-A85D-B24E-8276-DE0B44440930}"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71540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1D22CC-A85D-B24E-8276-DE0B44440930}"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2839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samt är en förutsättning för deltagande i all tävlingsverksamhet inom ramen för Regionförbundet från och med säsongen 2024/2025. </a:t>
            </a:r>
          </a:p>
          <a:p>
            <a:endParaRPr lang="sv-SE" dirty="0"/>
          </a:p>
        </p:txBody>
      </p:sp>
      <p:sp>
        <p:nvSpPr>
          <p:cNvPr id="4" name="Platshållare för bildnummer 3"/>
          <p:cNvSpPr>
            <a:spLocks noGrp="1"/>
          </p:cNvSpPr>
          <p:nvPr>
            <p:ph type="sldNum" sz="quarter" idx="5"/>
          </p:nvPr>
        </p:nvSpPr>
        <p:spPr/>
        <p:txBody>
          <a:bodyPr/>
          <a:lstStyle/>
          <a:p>
            <a:fld id="{FF38BE9F-8278-4C25-8138-EE7EF50BE15C}" type="slidenum">
              <a:rPr lang="sv-SE" smtClean="0"/>
              <a:t>12</a:t>
            </a:fld>
            <a:endParaRPr lang="sv-SE"/>
          </a:p>
        </p:txBody>
      </p:sp>
    </p:spTree>
    <p:extLst>
      <p:ext uri="{BB962C8B-B14F-4D97-AF65-F5344CB8AC3E}">
        <p14:creationId xmlns:p14="http://schemas.microsoft.com/office/powerpoint/2010/main" val="17925072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FF38BE9F-8278-4C25-8138-EE7EF50BE15C}" type="slidenum">
              <a:rPr lang="sv-SE" smtClean="0"/>
              <a:t>13</a:t>
            </a:fld>
            <a:endParaRPr lang="sv-SE"/>
          </a:p>
        </p:txBody>
      </p:sp>
    </p:spTree>
    <p:extLst>
      <p:ext uri="{BB962C8B-B14F-4D97-AF65-F5344CB8AC3E}">
        <p14:creationId xmlns:p14="http://schemas.microsoft.com/office/powerpoint/2010/main" val="3949189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FF38BE9F-8278-4C25-8138-EE7EF50BE15C}" type="slidenum">
              <a:rPr lang="sv-SE" smtClean="0"/>
              <a:t>2</a:t>
            </a:fld>
            <a:endParaRPr lang="sv-SE"/>
          </a:p>
        </p:txBody>
      </p:sp>
    </p:spTree>
    <p:extLst>
      <p:ext uri="{BB962C8B-B14F-4D97-AF65-F5344CB8AC3E}">
        <p14:creationId xmlns:p14="http://schemas.microsoft.com/office/powerpoint/2010/main" val="922881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buNone/>
            </a:pPr>
            <a:r>
              <a:rPr lang="sv-SE" sz="1200" kern="0" dirty="0">
                <a:effectLst/>
                <a:latin typeface="Times New Roman" panose="02020603050405020304" pitchFamily="18" charset="0"/>
                <a:ea typeface="Times New Roman" panose="02020603050405020304" pitchFamily="18" charset="0"/>
                <a:cs typeface="Times New Roman" panose="02020603050405020304" pitchFamily="18" charset="0"/>
              </a:rPr>
              <a:t>Nu sammanfattar vi ännu ett intensivt och utvecklande verksamhetsår. Säsongen 2024/25 har präglats av både engagemang och utveckling – på isen, i föreningarna och i förbundsarbetet. </a:t>
            </a:r>
            <a:endParaRPr lang="sv-SE" sz="11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sv-SE" sz="1200" kern="0" dirty="0">
                <a:effectLst/>
                <a:latin typeface="Times New Roman" panose="02020603050405020304" pitchFamily="18" charset="0"/>
                <a:ea typeface="Times New Roman" panose="02020603050405020304" pitchFamily="18" charset="0"/>
                <a:cs typeface="Times New Roman" panose="02020603050405020304" pitchFamily="18" charset="0"/>
              </a:rPr>
              <a:t>Svensk Ishockeys Strategi 2030 har varit en viktig ledstjärna, med fokus på att höja kvaliteten i föreningsverksamheten, öka intresset för sporten och arbeta mot visionen att bli bäst i världen.</a:t>
            </a:r>
            <a:r>
              <a:rPr lang="sv-SE" sz="1200" kern="100" dirty="0">
                <a:effectLst/>
                <a:latin typeface="Times New Roman" panose="02020603050405020304" pitchFamily="18" charset="0"/>
                <a:ea typeface="Aptos" panose="020B0004020202020204" pitchFamily="34" charset="0"/>
                <a:cs typeface="Times New Roman" panose="02020603050405020304" pitchFamily="18" charset="0"/>
              </a:rPr>
              <a:t> S</a:t>
            </a:r>
            <a:r>
              <a:rPr lang="sv-SE" sz="1200" kern="0" dirty="0">
                <a:effectLst/>
                <a:latin typeface="Times New Roman" panose="02020603050405020304" pitchFamily="18" charset="0"/>
                <a:ea typeface="Times New Roman" panose="02020603050405020304" pitchFamily="18" charset="0"/>
                <a:cs typeface="Times New Roman" panose="02020603050405020304" pitchFamily="18" charset="0"/>
              </a:rPr>
              <a:t>trategidokumentet visar riktningen framåt, både för bredd och elit, förbund och ligor. När vi alla jobbar utifrån strategin i våra respektive verksamheter kommer vi tillsammans att lyckas skapa Sveriges mest engagerande idrott. Det krävs ett gediget arbete med en långsiktighet och omfattar alltifrån våra viktiga mindre föreningar i hela landet till landslag via elitföreningar. </a:t>
            </a:r>
            <a:endParaRPr lang="sv-SE" sz="11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sv-SE" sz="1200" kern="0" dirty="0">
                <a:effectLst/>
                <a:latin typeface="Times New Roman" panose="02020603050405020304" pitchFamily="18" charset="0"/>
                <a:ea typeface="Times New Roman" panose="02020603050405020304" pitchFamily="18" charset="0"/>
                <a:cs typeface="Times New Roman" panose="02020603050405020304" pitchFamily="18" charset="0"/>
              </a:rPr>
              <a:t>I vår region har vi tagit stora steg för att möta dessa mål. En av våra tydliga ambitioner har varit att ge föreningarna bättre och mer anpassat stöd. I samarbete med Hockeykontoret har föreningar och förbund stöd av administrativa funktioner, vilket frigör resurser och stärker vår långsiktiga kapacitet.</a:t>
            </a:r>
            <a:endParaRPr lang="sv-SE" sz="11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sv-SE" sz="1200" kern="0" dirty="0">
                <a:effectLst/>
                <a:latin typeface="Times New Roman" panose="02020603050405020304" pitchFamily="18" charset="0"/>
                <a:ea typeface="Times New Roman" panose="02020603050405020304" pitchFamily="18" charset="0"/>
                <a:cs typeface="Times New Roman" panose="02020603050405020304" pitchFamily="18" charset="0"/>
              </a:rPr>
              <a:t>Vi gläds åt att se ett ökande intresse för ishockeyn – särskilt glädjande är den positiva utvecklingen på flicksidan. Men med tillväxt kommer också utmaningar. Bristen på isytor är fortsatt en fråga som kräver lösningar. Våra föreningar gör ett beundransvärt jobb med att utnyttja resurserna maximalt, men kapaciteten är begränsad.</a:t>
            </a:r>
            <a:endParaRPr lang="sv-SE" sz="1100" kern="100" dirty="0">
              <a:effectLst/>
              <a:latin typeface="Aptos" panose="020B0004020202020204" pitchFamily="34" charset="0"/>
              <a:ea typeface="Aptos" panose="020B0004020202020204" pitchFamily="34" charset="0"/>
              <a:cs typeface="Times New Roman" panose="02020603050405020304" pitchFamily="18" charset="0"/>
            </a:endParaRPr>
          </a:p>
          <a:p>
            <a:r>
              <a:rPr lang="sv-SE" dirty="0"/>
              <a:t>SIF</a:t>
            </a:r>
          </a:p>
          <a:p>
            <a:r>
              <a:rPr lang="sv-SE" dirty="0"/>
              <a:t>Dagordning &amp; handlingar</a:t>
            </a:r>
          </a:p>
          <a:p>
            <a:endParaRPr lang="sv-SE" dirty="0"/>
          </a:p>
          <a:p>
            <a:r>
              <a:rPr lang="sv-SE" dirty="0"/>
              <a:t>Förmöte (13 juni – kl. 13.00)</a:t>
            </a:r>
          </a:p>
          <a:p>
            <a:endParaRPr lang="sv-SE" dirty="0"/>
          </a:p>
          <a:p>
            <a:r>
              <a:rPr lang="sv-SE" dirty="0"/>
              <a:t>– Rapport om VM 2025 i Stockholm och Herning</a:t>
            </a:r>
          </a:p>
          <a:p>
            <a:r>
              <a:rPr lang="sv-SE" dirty="0"/>
              <a:t>– Genomgång av verksamhetsberättelser och årsredovisningar för 2023/24 samt 2024/25</a:t>
            </a:r>
          </a:p>
          <a:p>
            <a:r>
              <a:rPr lang="sv-SE" dirty="0"/>
              <a:t>– Styrelsens förslag gällande ekonomiska krav i licensregler, stadgerevidering samt damserieutredningens rapport</a:t>
            </a:r>
          </a:p>
          <a:p>
            <a:r>
              <a:rPr lang="sv-SE" dirty="0"/>
              <a:t>– Inkomna motioner och styrelsens yttranden</a:t>
            </a:r>
          </a:p>
          <a:p>
            <a:r>
              <a:rPr lang="sv-SE" dirty="0"/>
              <a:t>– Strategi 2030-uppföljning: KPI för regioner, ligaorganisationer &amp; SIF</a:t>
            </a:r>
          </a:p>
          <a:p>
            <a:r>
              <a:rPr lang="sv-SE" dirty="0"/>
              <a:t>– Verksamhetsinriktning och ekonomisk plan för 2025–2027</a:t>
            </a:r>
          </a:p>
          <a:p>
            <a:r>
              <a:rPr lang="sv-SE" dirty="0"/>
              <a:t>– Valärenden och övriga frågor Svenska Ishockeyförbundet</a:t>
            </a:r>
          </a:p>
          <a:p>
            <a:endParaRPr lang="sv-SE" dirty="0"/>
          </a:p>
          <a:p>
            <a:r>
              <a:rPr lang="sv-SE" dirty="0"/>
              <a:t>Förbundsmöte (14 juni)</a:t>
            </a:r>
          </a:p>
          <a:p>
            <a:endParaRPr lang="sv-SE" dirty="0"/>
          </a:p>
          <a:p>
            <a:r>
              <a:rPr lang="sv-SE" dirty="0"/>
              <a:t>– Omval av Anders Larsson som ordförande (för femte gången)</a:t>
            </a:r>
          </a:p>
          <a:p>
            <a:r>
              <a:rPr lang="sv-SE" dirty="0"/>
              <a:t>– Godkännande av reviderat licensregelverk:</a:t>
            </a:r>
          </a:p>
          <a:p>
            <a:endParaRPr lang="sv-SE" dirty="0"/>
          </a:p>
          <a:p>
            <a:r>
              <a:rPr lang="sv-SE" dirty="0"/>
              <a:t>SHL, SDHL och </a:t>
            </a:r>
            <a:r>
              <a:rPr lang="sv-SE" dirty="0" err="1"/>
              <a:t>HockeyAllsvenskan</a:t>
            </a:r>
            <a:r>
              <a:rPr lang="sv-SE" dirty="0"/>
              <a:t>: krav på minst 5 % eget kapital; krav på likviditetsplan deklarerad och prövad för kommande säsong (12 månader)</a:t>
            </a:r>
          </a:p>
          <a:p>
            <a:r>
              <a:rPr lang="sv-SE" dirty="0"/>
              <a:t>Hockeyettan: krav på positivt eget kapital; likviditetsplan krävs</a:t>
            </a:r>
          </a:p>
          <a:p>
            <a:r>
              <a:rPr lang="sv-SE" dirty="0"/>
              <a:t>Samtliga klubbars ordförande ska genomgå certifiering i licensprövningsprocessen Svenska Ishockeyförbundet</a:t>
            </a:r>
          </a:p>
          <a:p>
            <a:r>
              <a:rPr lang="sv-SE" dirty="0"/>
              <a:t>– Ekonomisk rapport: Koncernen där Svenska Ishockeyförbundet är moderförening redovisade över de senaste två åren en omsättning på cirka 512,968 tkr och ett resultat på cirka 11,623 tkr. Svenska Ishockeyförbundet</a:t>
            </a:r>
          </a:p>
          <a:p>
            <a:endParaRPr lang="sv-SE" dirty="0"/>
          </a:p>
          <a:p>
            <a:r>
              <a:rPr lang="sv-SE" dirty="0"/>
              <a:t>– Insatt nya styrelseledamöter: Lars </a:t>
            </a:r>
            <a:r>
              <a:rPr lang="sv-SE" dirty="0" err="1"/>
              <a:t>Lisspers</a:t>
            </a:r>
            <a:r>
              <a:rPr lang="sv-SE" dirty="0"/>
              <a:t> (Mora) och Fredrik </a:t>
            </a:r>
            <a:r>
              <a:rPr lang="sv-SE" dirty="0" err="1"/>
              <a:t>Godman</a:t>
            </a:r>
            <a:r>
              <a:rPr lang="sv-SE" dirty="0"/>
              <a:t> (Visby). Svenska Ishockeyförbundet</a:t>
            </a:r>
          </a:p>
          <a:p>
            <a:endParaRPr lang="sv-SE" dirty="0"/>
          </a:p>
          <a:p>
            <a:r>
              <a:rPr lang="sv-SE" dirty="0"/>
              <a:t> </a:t>
            </a:r>
          </a:p>
        </p:txBody>
      </p:sp>
      <p:sp>
        <p:nvSpPr>
          <p:cNvPr id="4" name="Platshållare för bildnummer 3"/>
          <p:cNvSpPr>
            <a:spLocks noGrp="1"/>
          </p:cNvSpPr>
          <p:nvPr>
            <p:ph type="sldNum" sz="quarter" idx="5"/>
          </p:nvPr>
        </p:nvSpPr>
        <p:spPr/>
        <p:txBody>
          <a:bodyPr/>
          <a:lstStyle/>
          <a:p>
            <a:fld id="{FF38BE9F-8278-4C25-8138-EE7EF50BE15C}" type="slidenum">
              <a:rPr lang="sv-SE" smtClean="0"/>
              <a:t>3</a:t>
            </a:fld>
            <a:endParaRPr lang="sv-SE"/>
          </a:p>
        </p:txBody>
      </p:sp>
    </p:spTree>
    <p:extLst>
      <p:ext uri="{BB962C8B-B14F-4D97-AF65-F5344CB8AC3E}">
        <p14:creationId xmlns:p14="http://schemas.microsoft.com/office/powerpoint/2010/main" val="927358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FF38BE9F-8278-4C25-8138-EE7EF50BE15C}" type="slidenum">
              <a:rPr lang="sv-SE" smtClean="0"/>
              <a:t>4</a:t>
            </a:fld>
            <a:endParaRPr lang="sv-SE"/>
          </a:p>
        </p:txBody>
      </p:sp>
    </p:spTree>
    <p:extLst>
      <p:ext uri="{BB962C8B-B14F-4D97-AF65-F5344CB8AC3E}">
        <p14:creationId xmlns:p14="http://schemas.microsoft.com/office/powerpoint/2010/main" val="2781348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522143-F634-8C69-B3AC-C5C9A7473F18}"/>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129B32A5-5FDE-025A-9276-5F906386893E}"/>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48891888-4B42-51E2-2666-1A2ADE643435}"/>
              </a:ext>
            </a:extLst>
          </p:cNvPr>
          <p:cNvSpPr>
            <a:spLocks noGrp="1"/>
          </p:cNvSpPr>
          <p:nvPr>
            <p:ph type="body" idx="1"/>
          </p:nvPr>
        </p:nvSpPr>
        <p:spPr/>
        <p:txBody>
          <a:bodyPr/>
          <a:lstStyle/>
          <a:p>
            <a:pPr>
              <a:lnSpc>
                <a:spcPct val="107000"/>
              </a:lnSpc>
              <a:spcAft>
                <a:spcPts val="800"/>
              </a:spcAft>
              <a:buNone/>
            </a:pPr>
            <a:r>
              <a:rPr lang="sv-SE" sz="1200" kern="0" dirty="0">
                <a:effectLst/>
                <a:latin typeface="Times New Roman" panose="02020603050405020304" pitchFamily="18" charset="0"/>
                <a:ea typeface="Times New Roman" panose="02020603050405020304" pitchFamily="18" charset="0"/>
                <a:cs typeface="Times New Roman" panose="02020603050405020304" pitchFamily="18" charset="0"/>
              </a:rPr>
              <a:t>Nu sammanfattar vi ännu ett intensivt och utvecklande verksamhetsår. Säsongen 2024/25 har präglats av både engagemang och utveckling – på isen, i föreningarna och i förbundsarbetet. </a:t>
            </a:r>
            <a:endParaRPr lang="sv-SE" sz="11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sv-SE" sz="1200" kern="0" dirty="0">
                <a:effectLst/>
                <a:latin typeface="Times New Roman" panose="02020603050405020304" pitchFamily="18" charset="0"/>
                <a:ea typeface="Times New Roman" panose="02020603050405020304" pitchFamily="18" charset="0"/>
                <a:cs typeface="Times New Roman" panose="02020603050405020304" pitchFamily="18" charset="0"/>
              </a:rPr>
              <a:t>Svensk Ishockeys Strategi 2030 har varit en viktig ledstjärna, med fokus på att höja kvaliteten i föreningsverksamheten, öka intresset för sporten och arbeta mot visionen att bli bäst i världen.</a:t>
            </a:r>
            <a:r>
              <a:rPr lang="sv-SE" sz="1200" kern="100" dirty="0">
                <a:effectLst/>
                <a:latin typeface="Times New Roman" panose="02020603050405020304" pitchFamily="18" charset="0"/>
                <a:ea typeface="Aptos" panose="020B0004020202020204" pitchFamily="34" charset="0"/>
                <a:cs typeface="Times New Roman" panose="02020603050405020304" pitchFamily="18" charset="0"/>
              </a:rPr>
              <a:t> S</a:t>
            </a:r>
            <a:r>
              <a:rPr lang="sv-SE" sz="1200" kern="0" dirty="0">
                <a:effectLst/>
                <a:latin typeface="Times New Roman" panose="02020603050405020304" pitchFamily="18" charset="0"/>
                <a:ea typeface="Times New Roman" panose="02020603050405020304" pitchFamily="18" charset="0"/>
                <a:cs typeface="Times New Roman" panose="02020603050405020304" pitchFamily="18" charset="0"/>
              </a:rPr>
              <a:t>trategidokumentet visar riktningen framåt, både för bredd och elit, förbund och ligor. När vi alla jobbar utifrån strategin i våra respektive verksamheter kommer vi tillsammans att lyckas skapa Sveriges mest engagerande idrott. Det krävs ett gediget arbete med en långsiktighet och omfattar alltifrån våra viktiga mindre föreningar i hela landet till landslag via elitföreningar. </a:t>
            </a:r>
            <a:endParaRPr lang="sv-SE" sz="11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sv-SE" sz="1200" kern="0" dirty="0">
                <a:effectLst/>
                <a:latin typeface="Times New Roman" panose="02020603050405020304" pitchFamily="18" charset="0"/>
                <a:ea typeface="Times New Roman" panose="02020603050405020304" pitchFamily="18" charset="0"/>
                <a:cs typeface="Times New Roman" panose="02020603050405020304" pitchFamily="18" charset="0"/>
              </a:rPr>
              <a:t>I vår region har vi tagit stora steg för att möta dessa mål. En av våra tydliga ambitioner har varit att ge föreningarna bättre och mer anpassat stöd. I samarbete med Hockeykontoret har föreningar och förbund stöd av administrativa funktioner, vilket frigör resurser och stärker vår långsiktiga kapacitet.</a:t>
            </a:r>
            <a:endParaRPr lang="sv-SE" sz="11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sv-SE" sz="1200" kern="0" dirty="0">
                <a:effectLst/>
                <a:latin typeface="Times New Roman" panose="02020603050405020304" pitchFamily="18" charset="0"/>
                <a:ea typeface="Times New Roman" panose="02020603050405020304" pitchFamily="18" charset="0"/>
                <a:cs typeface="Times New Roman" panose="02020603050405020304" pitchFamily="18" charset="0"/>
              </a:rPr>
              <a:t>Vi gläds åt att se ett ökande intresse för ishockeyn – särskilt glädjande är den positiva utvecklingen på flicksidan. Men med tillväxt kommer också utmaningar. Bristen på isytor är fortsatt en fråga som kräver lösningar. Våra föreningar gör ett beundransvärt jobb med att utnyttja resurserna maximalt, men kapaciteten är begränsad.</a:t>
            </a:r>
            <a:endParaRPr lang="sv-SE" sz="1100" kern="100" dirty="0">
              <a:effectLst/>
              <a:latin typeface="Aptos" panose="020B0004020202020204" pitchFamily="34" charset="0"/>
              <a:ea typeface="Aptos" panose="020B0004020202020204" pitchFamily="34" charset="0"/>
              <a:cs typeface="Times New Roman" panose="02020603050405020304" pitchFamily="18" charset="0"/>
            </a:endParaRPr>
          </a:p>
          <a:p>
            <a:r>
              <a:rPr lang="sv-SE" dirty="0"/>
              <a:t>SIF</a:t>
            </a:r>
          </a:p>
          <a:p>
            <a:r>
              <a:rPr lang="sv-SE" dirty="0"/>
              <a:t>Dagordning &amp; handlingar</a:t>
            </a:r>
          </a:p>
          <a:p>
            <a:endParaRPr lang="sv-SE" dirty="0"/>
          </a:p>
          <a:p>
            <a:r>
              <a:rPr lang="sv-SE" dirty="0"/>
              <a:t>Förmöte (13 juni – kl. 13.00)</a:t>
            </a:r>
          </a:p>
          <a:p>
            <a:endParaRPr lang="sv-SE" dirty="0"/>
          </a:p>
          <a:p>
            <a:r>
              <a:rPr lang="sv-SE" dirty="0"/>
              <a:t>– Rapport om VM 2025 i Stockholm och Herning</a:t>
            </a:r>
          </a:p>
          <a:p>
            <a:r>
              <a:rPr lang="sv-SE" dirty="0"/>
              <a:t>– Genomgång av verksamhetsberättelser och årsredovisningar för 2023/24 samt 2024/25</a:t>
            </a:r>
          </a:p>
          <a:p>
            <a:r>
              <a:rPr lang="sv-SE" dirty="0"/>
              <a:t>– Styrelsens förslag gällande ekonomiska krav i licensregler, stadgerevidering samt damserieutredningens rapport</a:t>
            </a:r>
          </a:p>
          <a:p>
            <a:r>
              <a:rPr lang="sv-SE" dirty="0"/>
              <a:t>– Inkomna motioner och styrelsens yttranden</a:t>
            </a:r>
          </a:p>
          <a:p>
            <a:r>
              <a:rPr lang="sv-SE" dirty="0"/>
              <a:t>– Strategi 2030-uppföljning: KPI för regioner, ligaorganisationer &amp; SIF</a:t>
            </a:r>
          </a:p>
          <a:p>
            <a:r>
              <a:rPr lang="sv-SE" dirty="0"/>
              <a:t>– Verksamhetsinriktning och ekonomisk plan för 2025–2027</a:t>
            </a:r>
          </a:p>
          <a:p>
            <a:r>
              <a:rPr lang="sv-SE" dirty="0"/>
              <a:t>– Valärenden och övriga frågor Svenska Ishockeyförbundet</a:t>
            </a:r>
          </a:p>
          <a:p>
            <a:endParaRPr lang="sv-SE" dirty="0"/>
          </a:p>
          <a:p>
            <a:r>
              <a:rPr lang="sv-SE" dirty="0"/>
              <a:t>Förbundsmöte (14 juni)</a:t>
            </a:r>
          </a:p>
          <a:p>
            <a:endParaRPr lang="sv-SE" dirty="0"/>
          </a:p>
          <a:p>
            <a:r>
              <a:rPr lang="sv-SE" dirty="0"/>
              <a:t>– Omval av Anders Larsson som ordförande (för femte gången)</a:t>
            </a:r>
          </a:p>
          <a:p>
            <a:r>
              <a:rPr lang="sv-SE" dirty="0"/>
              <a:t>– Godkännande av reviderat licensregelverk:</a:t>
            </a:r>
          </a:p>
          <a:p>
            <a:endParaRPr lang="sv-SE" dirty="0"/>
          </a:p>
          <a:p>
            <a:r>
              <a:rPr lang="sv-SE" dirty="0"/>
              <a:t>SHL, SDHL och </a:t>
            </a:r>
            <a:r>
              <a:rPr lang="sv-SE" dirty="0" err="1"/>
              <a:t>HockeyAllsvenskan</a:t>
            </a:r>
            <a:r>
              <a:rPr lang="sv-SE" dirty="0"/>
              <a:t>: krav på minst 5 % eget kapital; krav på likviditetsplan deklarerad och prövad för kommande säsong (12 månader)</a:t>
            </a:r>
          </a:p>
          <a:p>
            <a:r>
              <a:rPr lang="sv-SE" dirty="0"/>
              <a:t>Hockeyettan: krav på positivt eget kapital; likviditetsplan krävs</a:t>
            </a:r>
          </a:p>
          <a:p>
            <a:r>
              <a:rPr lang="sv-SE" dirty="0"/>
              <a:t>Samtliga klubbars ordförande ska genomgå certifiering i licensprövningsprocessen Svenska Ishockeyförbundet</a:t>
            </a:r>
          </a:p>
          <a:p>
            <a:r>
              <a:rPr lang="sv-SE" dirty="0"/>
              <a:t>– Ekonomisk rapport: Koncernen där Svenska Ishockeyförbundet är moderförening redovisade över de senaste två åren en omsättning på cirka 512,968 tkr och ett resultat på cirka 11,623 tkr. Svenska Ishockeyförbundet</a:t>
            </a:r>
          </a:p>
          <a:p>
            <a:endParaRPr lang="sv-SE" dirty="0"/>
          </a:p>
          <a:p>
            <a:r>
              <a:rPr lang="sv-SE" dirty="0"/>
              <a:t>– Insatt nya styrelseledamöter: Lars </a:t>
            </a:r>
            <a:r>
              <a:rPr lang="sv-SE" dirty="0" err="1"/>
              <a:t>Lisspers</a:t>
            </a:r>
            <a:r>
              <a:rPr lang="sv-SE" dirty="0"/>
              <a:t> (Mora) och Fredrik </a:t>
            </a:r>
            <a:r>
              <a:rPr lang="sv-SE" dirty="0" err="1"/>
              <a:t>Godman</a:t>
            </a:r>
            <a:r>
              <a:rPr lang="sv-SE" dirty="0"/>
              <a:t> (Visby). Svenska Ishockeyförbundet</a:t>
            </a:r>
          </a:p>
          <a:p>
            <a:endParaRPr lang="sv-SE" dirty="0"/>
          </a:p>
          <a:p>
            <a:r>
              <a:rPr lang="sv-SE" dirty="0"/>
              <a:t> </a:t>
            </a:r>
          </a:p>
        </p:txBody>
      </p:sp>
      <p:sp>
        <p:nvSpPr>
          <p:cNvPr id="4" name="Platshållare för bildnummer 3">
            <a:extLst>
              <a:ext uri="{FF2B5EF4-FFF2-40B4-BE49-F238E27FC236}">
                <a16:creationId xmlns:a16="http://schemas.microsoft.com/office/drawing/2014/main" id="{567F3C8D-AFEA-CC3B-673C-5985E91663C1}"/>
              </a:ext>
            </a:extLst>
          </p:cNvPr>
          <p:cNvSpPr>
            <a:spLocks noGrp="1"/>
          </p:cNvSpPr>
          <p:nvPr>
            <p:ph type="sldNum" sz="quarter" idx="5"/>
          </p:nvPr>
        </p:nvSpPr>
        <p:spPr/>
        <p:txBody>
          <a:bodyPr/>
          <a:lstStyle/>
          <a:p>
            <a:fld id="{FF38BE9F-8278-4C25-8138-EE7EF50BE15C}" type="slidenum">
              <a:rPr lang="sv-SE" smtClean="0"/>
              <a:t>5</a:t>
            </a:fld>
            <a:endParaRPr lang="sv-SE"/>
          </a:p>
        </p:txBody>
      </p:sp>
    </p:spTree>
    <p:extLst>
      <p:ext uri="{BB962C8B-B14F-4D97-AF65-F5344CB8AC3E}">
        <p14:creationId xmlns:p14="http://schemas.microsoft.com/office/powerpoint/2010/main" val="3005637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FF38BE9F-8278-4C25-8138-EE7EF50BE15C}" type="slidenum">
              <a:rPr lang="sv-SE" smtClean="0"/>
              <a:t>6</a:t>
            </a:fld>
            <a:endParaRPr lang="sv-SE"/>
          </a:p>
        </p:txBody>
      </p:sp>
    </p:spTree>
    <p:extLst>
      <p:ext uri="{BB962C8B-B14F-4D97-AF65-F5344CB8AC3E}">
        <p14:creationId xmlns:p14="http://schemas.microsoft.com/office/powerpoint/2010/main" val="2714145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1D22CC-A85D-B24E-8276-DE0B44440930}"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81595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1D22CC-A85D-B24E-8276-DE0B44440930}"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87860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1D22CC-A85D-B24E-8276-DE0B44440930}"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26547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DE4745-D5C7-5CCF-1A73-A68C5D9DEE3F}"/>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215F50B2-88BD-D481-59EB-4FD36C4A02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D35B2E2D-F964-FF00-5EE0-F6A9C3CE0517}"/>
              </a:ext>
            </a:extLst>
          </p:cNvPr>
          <p:cNvSpPr>
            <a:spLocks noGrp="1"/>
          </p:cNvSpPr>
          <p:nvPr>
            <p:ph type="dt" sz="half" idx="10"/>
          </p:nvPr>
        </p:nvSpPr>
        <p:spPr/>
        <p:txBody>
          <a:bodyPr/>
          <a:lstStyle/>
          <a:p>
            <a:fld id="{12E4FF32-D107-49C4-AFDC-3B4C3DF4684E}" type="datetimeFigureOut">
              <a:rPr lang="sv-SE" smtClean="0"/>
              <a:t>2025-08-15</a:t>
            </a:fld>
            <a:endParaRPr lang="sv-SE"/>
          </a:p>
        </p:txBody>
      </p:sp>
      <p:sp>
        <p:nvSpPr>
          <p:cNvPr id="5" name="Platshållare för sidfot 4">
            <a:extLst>
              <a:ext uri="{FF2B5EF4-FFF2-40B4-BE49-F238E27FC236}">
                <a16:creationId xmlns:a16="http://schemas.microsoft.com/office/drawing/2014/main" id="{C10DEAAD-27FE-48E7-C23C-02C8A3E1D3E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60708E1-849A-B470-C30C-02CD8DC84771}"/>
              </a:ext>
            </a:extLst>
          </p:cNvPr>
          <p:cNvSpPr>
            <a:spLocks noGrp="1"/>
          </p:cNvSpPr>
          <p:nvPr>
            <p:ph type="sldNum" sz="quarter" idx="12"/>
          </p:nvPr>
        </p:nvSpPr>
        <p:spPr/>
        <p:txBody>
          <a:bodyPr/>
          <a:lstStyle/>
          <a:p>
            <a:fld id="{44684025-5223-4CE4-A1A7-B55ABF7A2E50}" type="slidenum">
              <a:rPr lang="sv-SE" smtClean="0"/>
              <a:t>‹#›</a:t>
            </a:fld>
            <a:endParaRPr lang="sv-SE"/>
          </a:p>
        </p:txBody>
      </p:sp>
    </p:spTree>
    <p:extLst>
      <p:ext uri="{BB962C8B-B14F-4D97-AF65-F5344CB8AC3E}">
        <p14:creationId xmlns:p14="http://schemas.microsoft.com/office/powerpoint/2010/main" val="2558685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223A730-5458-92D0-505B-2E2F7047C76A}"/>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CD9336EB-ED2A-B0A6-52F8-233111EC628E}"/>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C7D1BDA7-34D4-C747-FA0A-FE7D64E5EFC7}"/>
              </a:ext>
            </a:extLst>
          </p:cNvPr>
          <p:cNvSpPr>
            <a:spLocks noGrp="1"/>
          </p:cNvSpPr>
          <p:nvPr>
            <p:ph type="dt" sz="half" idx="10"/>
          </p:nvPr>
        </p:nvSpPr>
        <p:spPr/>
        <p:txBody>
          <a:bodyPr/>
          <a:lstStyle/>
          <a:p>
            <a:fld id="{12E4FF32-D107-49C4-AFDC-3B4C3DF4684E}" type="datetimeFigureOut">
              <a:rPr lang="sv-SE" smtClean="0"/>
              <a:t>2025-08-15</a:t>
            </a:fld>
            <a:endParaRPr lang="sv-SE"/>
          </a:p>
        </p:txBody>
      </p:sp>
      <p:sp>
        <p:nvSpPr>
          <p:cNvPr id="5" name="Platshållare för sidfot 4">
            <a:extLst>
              <a:ext uri="{FF2B5EF4-FFF2-40B4-BE49-F238E27FC236}">
                <a16:creationId xmlns:a16="http://schemas.microsoft.com/office/drawing/2014/main" id="{83AEFD62-641B-816F-201E-C4FEE6BB1BD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AC75415A-CCA4-674B-B4D8-B4330403F59D}"/>
              </a:ext>
            </a:extLst>
          </p:cNvPr>
          <p:cNvSpPr>
            <a:spLocks noGrp="1"/>
          </p:cNvSpPr>
          <p:nvPr>
            <p:ph type="sldNum" sz="quarter" idx="12"/>
          </p:nvPr>
        </p:nvSpPr>
        <p:spPr/>
        <p:txBody>
          <a:bodyPr/>
          <a:lstStyle/>
          <a:p>
            <a:fld id="{44684025-5223-4CE4-A1A7-B55ABF7A2E50}" type="slidenum">
              <a:rPr lang="sv-SE" smtClean="0"/>
              <a:t>‹#›</a:t>
            </a:fld>
            <a:endParaRPr lang="sv-SE"/>
          </a:p>
        </p:txBody>
      </p:sp>
    </p:spTree>
    <p:extLst>
      <p:ext uri="{BB962C8B-B14F-4D97-AF65-F5344CB8AC3E}">
        <p14:creationId xmlns:p14="http://schemas.microsoft.com/office/powerpoint/2010/main" val="3625725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0B499AA1-518B-5F9E-BEB4-64DC9592D5C8}"/>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B2A17D33-DD8A-A8D2-974C-53AC16D6A00A}"/>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C49AAD4-F362-1A7B-A970-134FE9191A22}"/>
              </a:ext>
            </a:extLst>
          </p:cNvPr>
          <p:cNvSpPr>
            <a:spLocks noGrp="1"/>
          </p:cNvSpPr>
          <p:nvPr>
            <p:ph type="dt" sz="half" idx="10"/>
          </p:nvPr>
        </p:nvSpPr>
        <p:spPr/>
        <p:txBody>
          <a:bodyPr/>
          <a:lstStyle/>
          <a:p>
            <a:fld id="{12E4FF32-D107-49C4-AFDC-3B4C3DF4684E}" type="datetimeFigureOut">
              <a:rPr lang="sv-SE" smtClean="0"/>
              <a:t>2025-08-15</a:t>
            </a:fld>
            <a:endParaRPr lang="sv-SE"/>
          </a:p>
        </p:txBody>
      </p:sp>
      <p:sp>
        <p:nvSpPr>
          <p:cNvPr id="5" name="Platshållare för sidfot 4">
            <a:extLst>
              <a:ext uri="{FF2B5EF4-FFF2-40B4-BE49-F238E27FC236}">
                <a16:creationId xmlns:a16="http://schemas.microsoft.com/office/drawing/2014/main" id="{E4FAB00B-2BDB-8157-E204-B39B80650EC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18955FC6-EA54-2DFA-4F32-E9D83155B45B}"/>
              </a:ext>
            </a:extLst>
          </p:cNvPr>
          <p:cNvSpPr>
            <a:spLocks noGrp="1"/>
          </p:cNvSpPr>
          <p:nvPr>
            <p:ph type="sldNum" sz="quarter" idx="12"/>
          </p:nvPr>
        </p:nvSpPr>
        <p:spPr/>
        <p:txBody>
          <a:bodyPr/>
          <a:lstStyle/>
          <a:p>
            <a:fld id="{44684025-5223-4CE4-A1A7-B55ABF7A2E50}" type="slidenum">
              <a:rPr lang="sv-SE" smtClean="0"/>
              <a:t>‹#›</a:t>
            </a:fld>
            <a:endParaRPr lang="sv-SE"/>
          </a:p>
        </p:txBody>
      </p:sp>
    </p:spTree>
    <p:extLst>
      <p:ext uri="{BB962C8B-B14F-4D97-AF65-F5344CB8AC3E}">
        <p14:creationId xmlns:p14="http://schemas.microsoft.com/office/powerpoint/2010/main" val="33677210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itat, Blå">
    <p:bg>
      <p:bgPr>
        <a:solidFill>
          <a:schemeClr val="tx2"/>
        </a:solidFill>
        <a:effectLst/>
      </p:bgPr>
    </p:bg>
    <p:spTree>
      <p:nvGrpSpPr>
        <p:cNvPr id="1" name=""/>
        <p:cNvGrpSpPr/>
        <p:nvPr/>
      </p:nvGrpSpPr>
      <p:grpSpPr>
        <a:xfrm>
          <a:off x="0" y="0"/>
          <a:ext cx="0" cy="0"/>
          <a:chOff x="0" y="0"/>
          <a:chExt cx="0" cy="0"/>
        </a:xfrm>
      </p:grpSpPr>
      <p:sp>
        <p:nvSpPr>
          <p:cNvPr id="5" name="Platshållare för sidfot 4">
            <a:extLst>
              <a:ext uri="{FF2B5EF4-FFF2-40B4-BE49-F238E27FC236}">
                <a16:creationId xmlns:a16="http://schemas.microsoft.com/office/drawing/2014/main" id="{F6E49E13-5DFC-8741-B95C-0EF0FB49B5FB}"/>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E8D05749-E166-D14A-B5C6-A1324741258E}"/>
              </a:ext>
            </a:extLst>
          </p:cNvPr>
          <p:cNvSpPr>
            <a:spLocks noGrp="1"/>
          </p:cNvSpPr>
          <p:nvPr>
            <p:ph type="sldNum" sz="quarter" idx="12"/>
          </p:nvPr>
        </p:nvSpPr>
        <p:spPr/>
        <p:txBody>
          <a:bodyPr/>
          <a:lstStyle>
            <a:lvl1pPr>
              <a:defRPr>
                <a:solidFill>
                  <a:schemeClr val="bg1"/>
                </a:solidFill>
              </a:defRPr>
            </a:lvl1pPr>
          </a:lstStyle>
          <a:p>
            <a:fld id="{6DDB0A55-353B-0141-AD40-F868C66FD585}" type="slidenum">
              <a:rPr lang="sv-SE" smtClean="0"/>
              <a:pPr/>
              <a:t>‹#›</a:t>
            </a:fld>
            <a:endParaRPr lang="sv-SE"/>
          </a:p>
        </p:txBody>
      </p:sp>
      <p:cxnSp>
        <p:nvCxnSpPr>
          <p:cNvPr id="14" name="Rak 13">
            <a:extLst>
              <a:ext uri="{FF2B5EF4-FFF2-40B4-BE49-F238E27FC236}">
                <a16:creationId xmlns:a16="http://schemas.microsoft.com/office/drawing/2014/main" id="{3E849424-89C9-6147-BB9A-69CEF13ECA76}"/>
              </a:ext>
            </a:extLst>
          </p:cNvPr>
          <p:cNvCxnSpPr/>
          <p:nvPr userDrawn="1"/>
        </p:nvCxnSpPr>
        <p:spPr>
          <a:xfrm>
            <a:off x="550863" y="692150"/>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Rak 14">
            <a:extLst>
              <a:ext uri="{FF2B5EF4-FFF2-40B4-BE49-F238E27FC236}">
                <a16:creationId xmlns:a16="http://schemas.microsoft.com/office/drawing/2014/main" id="{A9B70CEF-CB9A-B544-967C-723DD3D2B422}"/>
              </a:ext>
            </a:extLst>
          </p:cNvPr>
          <p:cNvCxnSpPr/>
          <p:nvPr userDrawn="1"/>
        </p:nvCxnSpPr>
        <p:spPr>
          <a:xfrm>
            <a:off x="550863" y="368299"/>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Rak 15">
            <a:extLst>
              <a:ext uri="{FF2B5EF4-FFF2-40B4-BE49-F238E27FC236}">
                <a16:creationId xmlns:a16="http://schemas.microsoft.com/office/drawing/2014/main" id="{575D951B-5CC2-D44E-BC60-5B16F5CAA85F}"/>
              </a:ext>
            </a:extLst>
          </p:cNvPr>
          <p:cNvCxnSpPr/>
          <p:nvPr userDrawn="1"/>
        </p:nvCxnSpPr>
        <p:spPr>
          <a:xfrm>
            <a:off x="550863" y="6486801"/>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Rubrik 1">
            <a:extLst>
              <a:ext uri="{FF2B5EF4-FFF2-40B4-BE49-F238E27FC236}">
                <a16:creationId xmlns:a16="http://schemas.microsoft.com/office/drawing/2014/main" id="{D667BA81-2107-9B43-B679-A9F2B3423EF7}"/>
              </a:ext>
            </a:extLst>
          </p:cNvPr>
          <p:cNvSpPr>
            <a:spLocks noGrp="1"/>
          </p:cNvSpPr>
          <p:nvPr>
            <p:ph type="title"/>
          </p:nvPr>
        </p:nvSpPr>
        <p:spPr>
          <a:xfrm>
            <a:off x="550863" y="944563"/>
            <a:ext cx="11078512" cy="5292725"/>
          </a:xfrm>
        </p:spPr>
        <p:txBody>
          <a:bodyPr anchor="t" anchorCtr="0">
            <a:noAutofit/>
          </a:bodyPr>
          <a:lstStyle>
            <a:lvl1pPr>
              <a:lnSpc>
                <a:spcPct val="100000"/>
              </a:lnSpc>
              <a:defRPr sz="3200">
                <a:solidFill>
                  <a:schemeClr val="bg1"/>
                </a:solidFill>
                <a:latin typeface="+mn-lt"/>
              </a:defRPr>
            </a:lvl1pPr>
          </a:lstStyle>
          <a:p>
            <a:r>
              <a:rPr lang="sv-SE"/>
              <a:t>Klicka här för att ändra mall för rubrikformat</a:t>
            </a:r>
          </a:p>
        </p:txBody>
      </p:sp>
      <p:sp>
        <p:nvSpPr>
          <p:cNvPr id="9" name="textruta 8">
            <a:extLst>
              <a:ext uri="{FF2B5EF4-FFF2-40B4-BE49-F238E27FC236}">
                <a16:creationId xmlns:a16="http://schemas.microsoft.com/office/drawing/2014/main" id="{F3C1EF44-CD5A-3044-9905-5B88687D9A39}"/>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bg1"/>
                </a:solidFill>
              </a:rPr>
              <a:t>SVENSKA ISHOCKEYFÖRBUNDET</a:t>
            </a:r>
          </a:p>
        </p:txBody>
      </p:sp>
    </p:spTree>
    <p:extLst>
      <p:ext uri="{BB962C8B-B14F-4D97-AF65-F5344CB8AC3E}">
        <p14:creationId xmlns:p14="http://schemas.microsoft.com/office/powerpoint/2010/main" val="1847032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om, blå">
    <p:bg>
      <p:bgPr>
        <a:solidFill>
          <a:schemeClr val="tx2"/>
        </a:solidFill>
        <a:effectLst/>
      </p:bgPr>
    </p:bg>
    <p:spTree>
      <p:nvGrpSpPr>
        <p:cNvPr id="1" name=""/>
        <p:cNvGrpSpPr/>
        <p:nvPr/>
      </p:nvGrpSpPr>
      <p:grpSpPr>
        <a:xfrm>
          <a:off x="0" y="0"/>
          <a:ext cx="0" cy="0"/>
          <a:chOff x="0" y="0"/>
          <a:chExt cx="0" cy="0"/>
        </a:xfrm>
      </p:grpSpPr>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lvl1pPr>
              <a:defRPr>
                <a:solidFill>
                  <a:schemeClr val="bg1"/>
                </a:solidFill>
              </a:defRPr>
            </a:lvl1pPr>
          </a:lstStyle>
          <a:p>
            <a:endParaRPr lang="sv-SE"/>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lvl1pPr>
              <a:defRPr>
                <a:solidFill>
                  <a:schemeClr val="bg1"/>
                </a:solidFill>
              </a:defRPr>
            </a:lvl1pPr>
          </a:lstStyle>
          <a:p>
            <a:fld id="{6DDB0A55-353B-0141-AD40-F868C66FD585}" type="slidenum">
              <a:rPr lang="sv-SE" smtClean="0"/>
              <a:pPr/>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ruta 11">
            <a:extLst>
              <a:ext uri="{FF2B5EF4-FFF2-40B4-BE49-F238E27FC236}">
                <a16:creationId xmlns:a16="http://schemas.microsoft.com/office/drawing/2014/main" id="{D1DE100B-58C0-934F-AC79-222481B5598F}"/>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bg1"/>
                </a:solidFill>
              </a:rPr>
              <a:t>SVENSKA ISHOCKEYFÖRBUNDET</a:t>
            </a:r>
          </a:p>
        </p:txBody>
      </p:sp>
    </p:spTree>
    <p:extLst>
      <p:ext uri="{BB962C8B-B14F-4D97-AF65-F5344CB8AC3E}">
        <p14:creationId xmlns:p14="http://schemas.microsoft.com/office/powerpoint/2010/main" val="156839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1EB0312-1BE3-37BA-28AE-E1B692C0512E}"/>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1D30D78-7653-A62B-3387-1A0703E22243}"/>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154D6ED6-6DB5-5986-43F0-7A2725AB77C5}"/>
              </a:ext>
            </a:extLst>
          </p:cNvPr>
          <p:cNvSpPr>
            <a:spLocks noGrp="1"/>
          </p:cNvSpPr>
          <p:nvPr>
            <p:ph type="dt" sz="half" idx="10"/>
          </p:nvPr>
        </p:nvSpPr>
        <p:spPr/>
        <p:txBody>
          <a:bodyPr/>
          <a:lstStyle/>
          <a:p>
            <a:fld id="{12E4FF32-D107-49C4-AFDC-3B4C3DF4684E}" type="datetimeFigureOut">
              <a:rPr lang="sv-SE" smtClean="0"/>
              <a:t>2025-08-15</a:t>
            </a:fld>
            <a:endParaRPr lang="sv-SE"/>
          </a:p>
        </p:txBody>
      </p:sp>
      <p:sp>
        <p:nvSpPr>
          <p:cNvPr id="5" name="Platshållare för sidfot 4">
            <a:extLst>
              <a:ext uri="{FF2B5EF4-FFF2-40B4-BE49-F238E27FC236}">
                <a16:creationId xmlns:a16="http://schemas.microsoft.com/office/drawing/2014/main" id="{9DDEDE42-923A-9F97-526B-5B27446DEF1C}"/>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504C3EF-908E-32D4-46F5-7BD2639BFD2D}"/>
              </a:ext>
            </a:extLst>
          </p:cNvPr>
          <p:cNvSpPr>
            <a:spLocks noGrp="1"/>
          </p:cNvSpPr>
          <p:nvPr>
            <p:ph type="sldNum" sz="quarter" idx="12"/>
          </p:nvPr>
        </p:nvSpPr>
        <p:spPr/>
        <p:txBody>
          <a:bodyPr/>
          <a:lstStyle/>
          <a:p>
            <a:fld id="{44684025-5223-4CE4-A1A7-B55ABF7A2E50}" type="slidenum">
              <a:rPr lang="sv-SE" smtClean="0"/>
              <a:t>‹#›</a:t>
            </a:fld>
            <a:endParaRPr lang="sv-SE"/>
          </a:p>
        </p:txBody>
      </p:sp>
    </p:spTree>
    <p:extLst>
      <p:ext uri="{BB962C8B-B14F-4D97-AF65-F5344CB8AC3E}">
        <p14:creationId xmlns:p14="http://schemas.microsoft.com/office/powerpoint/2010/main" val="3614211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584182-B600-4F75-C08C-22A69985AECF}"/>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5A29F31B-F8A7-9076-1358-053DC49E39F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6EBCD44E-1F7E-5933-C00D-244AA0B7E247}"/>
              </a:ext>
            </a:extLst>
          </p:cNvPr>
          <p:cNvSpPr>
            <a:spLocks noGrp="1"/>
          </p:cNvSpPr>
          <p:nvPr>
            <p:ph type="dt" sz="half" idx="10"/>
          </p:nvPr>
        </p:nvSpPr>
        <p:spPr/>
        <p:txBody>
          <a:bodyPr/>
          <a:lstStyle/>
          <a:p>
            <a:fld id="{12E4FF32-D107-49C4-AFDC-3B4C3DF4684E}" type="datetimeFigureOut">
              <a:rPr lang="sv-SE" smtClean="0"/>
              <a:t>2025-08-15</a:t>
            </a:fld>
            <a:endParaRPr lang="sv-SE"/>
          </a:p>
        </p:txBody>
      </p:sp>
      <p:sp>
        <p:nvSpPr>
          <p:cNvPr id="5" name="Platshållare för sidfot 4">
            <a:extLst>
              <a:ext uri="{FF2B5EF4-FFF2-40B4-BE49-F238E27FC236}">
                <a16:creationId xmlns:a16="http://schemas.microsoft.com/office/drawing/2014/main" id="{9CEB3280-55D6-C4A5-9ECE-E3DAF51C48EC}"/>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16FB8624-A13F-E0DF-7910-F6E6A48B369E}"/>
              </a:ext>
            </a:extLst>
          </p:cNvPr>
          <p:cNvSpPr>
            <a:spLocks noGrp="1"/>
          </p:cNvSpPr>
          <p:nvPr>
            <p:ph type="sldNum" sz="quarter" idx="12"/>
          </p:nvPr>
        </p:nvSpPr>
        <p:spPr/>
        <p:txBody>
          <a:bodyPr/>
          <a:lstStyle/>
          <a:p>
            <a:fld id="{44684025-5223-4CE4-A1A7-B55ABF7A2E50}" type="slidenum">
              <a:rPr lang="sv-SE" smtClean="0"/>
              <a:t>‹#›</a:t>
            </a:fld>
            <a:endParaRPr lang="sv-SE"/>
          </a:p>
        </p:txBody>
      </p:sp>
    </p:spTree>
    <p:extLst>
      <p:ext uri="{BB962C8B-B14F-4D97-AF65-F5344CB8AC3E}">
        <p14:creationId xmlns:p14="http://schemas.microsoft.com/office/powerpoint/2010/main" val="391096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0BC8A7C-FA64-D36A-EC06-93DC0AB53506}"/>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AA317D4E-5FC0-3E31-9EFC-C465A733C71F}"/>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4CDA43FC-1052-3C77-711A-898C7875E030}"/>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16A904D5-C999-81A9-980B-3CEDE3F721A9}"/>
              </a:ext>
            </a:extLst>
          </p:cNvPr>
          <p:cNvSpPr>
            <a:spLocks noGrp="1"/>
          </p:cNvSpPr>
          <p:nvPr>
            <p:ph type="dt" sz="half" idx="10"/>
          </p:nvPr>
        </p:nvSpPr>
        <p:spPr/>
        <p:txBody>
          <a:bodyPr/>
          <a:lstStyle/>
          <a:p>
            <a:fld id="{12E4FF32-D107-49C4-AFDC-3B4C3DF4684E}" type="datetimeFigureOut">
              <a:rPr lang="sv-SE" smtClean="0"/>
              <a:t>2025-08-15</a:t>
            </a:fld>
            <a:endParaRPr lang="sv-SE"/>
          </a:p>
        </p:txBody>
      </p:sp>
      <p:sp>
        <p:nvSpPr>
          <p:cNvPr id="6" name="Platshållare för sidfot 5">
            <a:extLst>
              <a:ext uri="{FF2B5EF4-FFF2-40B4-BE49-F238E27FC236}">
                <a16:creationId xmlns:a16="http://schemas.microsoft.com/office/drawing/2014/main" id="{046B930F-33B6-0D75-FC45-A7228A999483}"/>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76D4A0C3-CAC2-8E5C-0671-C6C1F8416070}"/>
              </a:ext>
            </a:extLst>
          </p:cNvPr>
          <p:cNvSpPr>
            <a:spLocks noGrp="1"/>
          </p:cNvSpPr>
          <p:nvPr>
            <p:ph type="sldNum" sz="quarter" idx="12"/>
          </p:nvPr>
        </p:nvSpPr>
        <p:spPr/>
        <p:txBody>
          <a:bodyPr/>
          <a:lstStyle/>
          <a:p>
            <a:fld id="{44684025-5223-4CE4-A1A7-B55ABF7A2E50}" type="slidenum">
              <a:rPr lang="sv-SE" smtClean="0"/>
              <a:t>‹#›</a:t>
            </a:fld>
            <a:endParaRPr lang="sv-SE"/>
          </a:p>
        </p:txBody>
      </p:sp>
    </p:spTree>
    <p:extLst>
      <p:ext uri="{BB962C8B-B14F-4D97-AF65-F5344CB8AC3E}">
        <p14:creationId xmlns:p14="http://schemas.microsoft.com/office/powerpoint/2010/main" val="3583957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03F593-B6AB-E347-E597-5661524D55A8}"/>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37947C44-AF6D-D2D0-4655-AABE9292B1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BAADB37-6A1A-6421-4D6C-4404221B0737}"/>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3CD7B960-84D9-0C9A-0510-7F33AEEC50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1B6BF12D-0620-4C77-1DD2-F6C3D5E81B6C}"/>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8E30E746-28E8-0DA9-BA70-59489A5326A7}"/>
              </a:ext>
            </a:extLst>
          </p:cNvPr>
          <p:cNvSpPr>
            <a:spLocks noGrp="1"/>
          </p:cNvSpPr>
          <p:nvPr>
            <p:ph type="dt" sz="half" idx="10"/>
          </p:nvPr>
        </p:nvSpPr>
        <p:spPr/>
        <p:txBody>
          <a:bodyPr/>
          <a:lstStyle/>
          <a:p>
            <a:fld id="{12E4FF32-D107-49C4-AFDC-3B4C3DF4684E}" type="datetimeFigureOut">
              <a:rPr lang="sv-SE" smtClean="0"/>
              <a:t>2025-08-15</a:t>
            </a:fld>
            <a:endParaRPr lang="sv-SE"/>
          </a:p>
        </p:txBody>
      </p:sp>
      <p:sp>
        <p:nvSpPr>
          <p:cNvPr id="8" name="Platshållare för sidfot 7">
            <a:extLst>
              <a:ext uri="{FF2B5EF4-FFF2-40B4-BE49-F238E27FC236}">
                <a16:creationId xmlns:a16="http://schemas.microsoft.com/office/drawing/2014/main" id="{23E3913F-5614-C980-5533-62EF1C9E4FA2}"/>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8D7E7CD9-FE58-DB89-2867-6F45E6714771}"/>
              </a:ext>
            </a:extLst>
          </p:cNvPr>
          <p:cNvSpPr>
            <a:spLocks noGrp="1"/>
          </p:cNvSpPr>
          <p:nvPr>
            <p:ph type="sldNum" sz="quarter" idx="12"/>
          </p:nvPr>
        </p:nvSpPr>
        <p:spPr/>
        <p:txBody>
          <a:bodyPr/>
          <a:lstStyle/>
          <a:p>
            <a:fld id="{44684025-5223-4CE4-A1A7-B55ABF7A2E50}" type="slidenum">
              <a:rPr lang="sv-SE" smtClean="0"/>
              <a:t>‹#›</a:t>
            </a:fld>
            <a:endParaRPr lang="sv-SE"/>
          </a:p>
        </p:txBody>
      </p:sp>
    </p:spTree>
    <p:extLst>
      <p:ext uri="{BB962C8B-B14F-4D97-AF65-F5344CB8AC3E}">
        <p14:creationId xmlns:p14="http://schemas.microsoft.com/office/powerpoint/2010/main" val="1612981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15BAFF6-15E8-8BF7-51F1-9B585EC328C8}"/>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05F65E01-0739-0043-2D80-6ABCDB10CBBC}"/>
              </a:ext>
            </a:extLst>
          </p:cNvPr>
          <p:cNvSpPr>
            <a:spLocks noGrp="1"/>
          </p:cNvSpPr>
          <p:nvPr>
            <p:ph type="dt" sz="half" idx="10"/>
          </p:nvPr>
        </p:nvSpPr>
        <p:spPr/>
        <p:txBody>
          <a:bodyPr/>
          <a:lstStyle/>
          <a:p>
            <a:fld id="{12E4FF32-D107-49C4-AFDC-3B4C3DF4684E}" type="datetimeFigureOut">
              <a:rPr lang="sv-SE" smtClean="0"/>
              <a:t>2025-08-15</a:t>
            </a:fld>
            <a:endParaRPr lang="sv-SE"/>
          </a:p>
        </p:txBody>
      </p:sp>
      <p:sp>
        <p:nvSpPr>
          <p:cNvPr id="4" name="Platshållare för sidfot 3">
            <a:extLst>
              <a:ext uri="{FF2B5EF4-FFF2-40B4-BE49-F238E27FC236}">
                <a16:creationId xmlns:a16="http://schemas.microsoft.com/office/drawing/2014/main" id="{70EF98FB-694B-A8D6-C871-52C24A188158}"/>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021D655E-10FA-1A57-78D3-B60F6CB80184}"/>
              </a:ext>
            </a:extLst>
          </p:cNvPr>
          <p:cNvSpPr>
            <a:spLocks noGrp="1"/>
          </p:cNvSpPr>
          <p:nvPr>
            <p:ph type="sldNum" sz="quarter" idx="12"/>
          </p:nvPr>
        </p:nvSpPr>
        <p:spPr/>
        <p:txBody>
          <a:bodyPr/>
          <a:lstStyle/>
          <a:p>
            <a:fld id="{44684025-5223-4CE4-A1A7-B55ABF7A2E50}" type="slidenum">
              <a:rPr lang="sv-SE" smtClean="0"/>
              <a:t>‹#›</a:t>
            </a:fld>
            <a:endParaRPr lang="sv-SE"/>
          </a:p>
        </p:txBody>
      </p:sp>
    </p:spTree>
    <p:extLst>
      <p:ext uri="{BB962C8B-B14F-4D97-AF65-F5344CB8AC3E}">
        <p14:creationId xmlns:p14="http://schemas.microsoft.com/office/powerpoint/2010/main" val="1221892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85B340AA-C7A6-F5C3-F0BA-AB66AAA5AEA5}"/>
              </a:ext>
            </a:extLst>
          </p:cNvPr>
          <p:cNvSpPr>
            <a:spLocks noGrp="1"/>
          </p:cNvSpPr>
          <p:nvPr>
            <p:ph type="dt" sz="half" idx="10"/>
          </p:nvPr>
        </p:nvSpPr>
        <p:spPr/>
        <p:txBody>
          <a:bodyPr/>
          <a:lstStyle/>
          <a:p>
            <a:fld id="{12E4FF32-D107-49C4-AFDC-3B4C3DF4684E}" type="datetimeFigureOut">
              <a:rPr lang="sv-SE" smtClean="0"/>
              <a:t>2025-08-15</a:t>
            </a:fld>
            <a:endParaRPr lang="sv-SE"/>
          </a:p>
        </p:txBody>
      </p:sp>
      <p:sp>
        <p:nvSpPr>
          <p:cNvPr id="3" name="Platshållare för sidfot 2">
            <a:extLst>
              <a:ext uri="{FF2B5EF4-FFF2-40B4-BE49-F238E27FC236}">
                <a16:creationId xmlns:a16="http://schemas.microsoft.com/office/drawing/2014/main" id="{45F88385-1E38-641A-1575-31E2110E0B81}"/>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84BE8B9B-3D85-12EF-1F8E-433E7C9DFA03}"/>
              </a:ext>
            </a:extLst>
          </p:cNvPr>
          <p:cNvSpPr>
            <a:spLocks noGrp="1"/>
          </p:cNvSpPr>
          <p:nvPr>
            <p:ph type="sldNum" sz="quarter" idx="12"/>
          </p:nvPr>
        </p:nvSpPr>
        <p:spPr/>
        <p:txBody>
          <a:bodyPr/>
          <a:lstStyle/>
          <a:p>
            <a:fld id="{44684025-5223-4CE4-A1A7-B55ABF7A2E50}" type="slidenum">
              <a:rPr lang="sv-SE" smtClean="0"/>
              <a:t>‹#›</a:t>
            </a:fld>
            <a:endParaRPr lang="sv-SE"/>
          </a:p>
        </p:txBody>
      </p:sp>
    </p:spTree>
    <p:extLst>
      <p:ext uri="{BB962C8B-B14F-4D97-AF65-F5344CB8AC3E}">
        <p14:creationId xmlns:p14="http://schemas.microsoft.com/office/powerpoint/2010/main" val="2516171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15149ED-CFDA-DFC6-BA9A-16CC439412E9}"/>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C66FB831-D1ED-F438-94BB-07C903A3B59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3D77B64F-E7C2-4435-F2C6-3BCF30D30F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5E0F67E6-2FE8-D19B-02B9-083C9B58B629}"/>
              </a:ext>
            </a:extLst>
          </p:cNvPr>
          <p:cNvSpPr>
            <a:spLocks noGrp="1"/>
          </p:cNvSpPr>
          <p:nvPr>
            <p:ph type="dt" sz="half" idx="10"/>
          </p:nvPr>
        </p:nvSpPr>
        <p:spPr/>
        <p:txBody>
          <a:bodyPr/>
          <a:lstStyle/>
          <a:p>
            <a:fld id="{12E4FF32-D107-49C4-AFDC-3B4C3DF4684E}" type="datetimeFigureOut">
              <a:rPr lang="sv-SE" smtClean="0"/>
              <a:t>2025-08-15</a:t>
            </a:fld>
            <a:endParaRPr lang="sv-SE"/>
          </a:p>
        </p:txBody>
      </p:sp>
      <p:sp>
        <p:nvSpPr>
          <p:cNvPr id="6" name="Platshållare för sidfot 5">
            <a:extLst>
              <a:ext uri="{FF2B5EF4-FFF2-40B4-BE49-F238E27FC236}">
                <a16:creationId xmlns:a16="http://schemas.microsoft.com/office/drawing/2014/main" id="{E2F6322E-8571-8841-7A40-FABF040C3C05}"/>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27342CD1-43E8-DFC3-2CE9-64277982B680}"/>
              </a:ext>
            </a:extLst>
          </p:cNvPr>
          <p:cNvSpPr>
            <a:spLocks noGrp="1"/>
          </p:cNvSpPr>
          <p:nvPr>
            <p:ph type="sldNum" sz="quarter" idx="12"/>
          </p:nvPr>
        </p:nvSpPr>
        <p:spPr/>
        <p:txBody>
          <a:bodyPr/>
          <a:lstStyle/>
          <a:p>
            <a:fld id="{44684025-5223-4CE4-A1A7-B55ABF7A2E50}" type="slidenum">
              <a:rPr lang="sv-SE" smtClean="0"/>
              <a:t>‹#›</a:t>
            </a:fld>
            <a:endParaRPr lang="sv-SE"/>
          </a:p>
        </p:txBody>
      </p:sp>
    </p:spTree>
    <p:extLst>
      <p:ext uri="{BB962C8B-B14F-4D97-AF65-F5344CB8AC3E}">
        <p14:creationId xmlns:p14="http://schemas.microsoft.com/office/powerpoint/2010/main" val="1911748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1ADE808-28EA-B654-0D4D-2531F43B0808}"/>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6190F2AB-755D-95FF-3FE3-BFA6CD629F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D98244CE-00CA-80E8-0ECC-07315AB2ED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600CC43D-8FD0-7278-C65F-B7DC1C17E024}"/>
              </a:ext>
            </a:extLst>
          </p:cNvPr>
          <p:cNvSpPr>
            <a:spLocks noGrp="1"/>
          </p:cNvSpPr>
          <p:nvPr>
            <p:ph type="dt" sz="half" idx="10"/>
          </p:nvPr>
        </p:nvSpPr>
        <p:spPr/>
        <p:txBody>
          <a:bodyPr/>
          <a:lstStyle/>
          <a:p>
            <a:fld id="{12E4FF32-D107-49C4-AFDC-3B4C3DF4684E}" type="datetimeFigureOut">
              <a:rPr lang="sv-SE" smtClean="0"/>
              <a:t>2025-08-15</a:t>
            </a:fld>
            <a:endParaRPr lang="sv-SE"/>
          </a:p>
        </p:txBody>
      </p:sp>
      <p:sp>
        <p:nvSpPr>
          <p:cNvPr id="6" name="Platshållare för sidfot 5">
            <a:extLst>
              <a:ext uri="{FF2B5EF4-FFF2-40B4-BE49-F238E27FC236}">
                <a16:creationId xmlns:a16="http://schemas.microsoft.com/office/drawing/2014/main" id="{6823D072-8F56-9FB6-96AD-2EA75C2C221D}"/>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6A8E4165-A805-769C-3821-AB24C80B96DF}"/>
              </a:ext>
            </a:extLst>
          </p:cNvPr>
          <p:cNvSpPr>
            <a:spLocks noGrp="1"/>
          </p:cNvSpPr>
          <p:nvPr>
            <p:ph type="sldNum" sz="quarter" idx="12"/>
          </p:nvPr>
        </p:nvSpPr>
        <p:spPr/>
        <p:txBody>
          <a:bodyPr/>
          <a:lstStyle/>
          <a:p>
            <a:fld id="{44684025-5223-4CE4-A1A7-B55ABF7A2E50}" type="slidenum">
              <a:rPr lang="sv-SE" smtClean="0"/>
              <a:t>‹#›</a:t>
            </a:fld>
            <a:endParaRPr lang="sv-SE"/>
          </a:p>
        </p:txBody>
      </p:sp>
    </p:spTree>
    <p:extLst>
      <p:ext uri="{BB962C8B-B14F-4D97-AF65-F5344CB8AC3E}">
        <p14:creationId xmlns:p14="http://schemas.microsoft.com/office/powerpoint/2010/main" val="3686328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71A39B19-E0C2-7669-CD57-5BDBEF5C2C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A4B60AB1-B921-8A62-1CAD-698C0DE82B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DBBF3DE-C626-81A5-755E-0C04A01AEA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2E4FF32-D107-49C4-AFDC-3B4C3DF4684E}" type="datetimeFigureOut">
              <a:rPr lang="sv-SE" smtClean="0"/>
              <a:t>2025-08-15</a:t>
            </a:fld>
            <a:endParaRPr lang="sv-SE"/>
          </a:p>
        </p:txBody>
      </p:sp>
      <p:sp>
        <p:nvSpPr>
          <p:cNvPr id="5" name="Platshållare för sidfot 4">
            <a:extLst>
              <a:ext uri="{FF2B5EF4-FFF2-40B4-BE49-F238E27FC236}">
                <a16:creationId xmlns:a16="http://schemas.microsoft.com/office/drawing/2014/main" id="{7AF68595-D832-A545-4B10-398741BCDE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sv-SE"/>
          </a:p>
        </p:txBody>
      </p:sp>
      <p:sp>
        <p:nvSpPr>
          <p:cNvPr id="6" name="Platshållare för bildnummer 5">
            <a:extLst>
              <a:ext uri="{FF2B5EF4-FFF2-40B4-BE49-F238E27FC236}">
                <a16:creationId xmlns:a16="http://schemas.microsoft.com/office/drawing/2014/main" id="{FF12395D-88B9-2389-D72D-28318C01EC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4684025-5223-4CE4-A1A7-B55ABF7A2E50}" type="slidenum">
              <a:rPr lang="sv-SE" smtClean="0"/>
              <a:t>‹#›</a:t>
            </a:fld>
            <a:endParaRPr lang="sv-SE"/>
          </a:p>
        </p:txBody>
      </p:sp>
    </p:spTree>
    <p:extLst>
      <p:ext uri="{BB962C8B-B14F-4D97-AF65-F5344CB8AC3E}">
        <p14:creationId xmlns:p14="http://schemas.microsoft.com/office/powerpoint/2010/main" val="30241782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36137905-9134-44D6-8792-A7B87F1D66EB}"/>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047" y="10"/>
            <a:ext cx="12191999" cy="6857990"/>
          </a:xfrm>
          <a:prstGeom prst="rect">
            <a:avLst/>
          </a:prstGeom>
        </p:spPr>
      </p:pic>
      <p:sp>
        <p:nvSpPr>
          <p:cNvPr id="2" name="Rubrik 1">
            <a:extLst>
              <a:ext uri="{FF2B5EF4-FFF2-40B4-BE49-F238E27FC236}">
                <a16:creationId xmlns:a16="http://schemas.microsoft.com/office/drawing/2014/main" id="{8FB8A5EE-840B-4ABC-9EEB-8D2DB8BA397D}"/>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sv-SE" sz="5200" b="1" dirty="0">
                <a:solidFill>
                  <a:srgbClr val="FFFF00"/>
                </a:solidFill>
              </a:rPr>
              <a:t>Välkomna till ordförandekonferensen </a:t>
            </a:r>
            <a:br>
              <a:rPr lang="sv-SE" sz="5200" b="1" dirty="0">
                <a:solidFill>
                  <a:srgbClr val="FFFF00"/>
                </a:solidFill>
              </a:rPr>
            </a:br>
            <a:r>
              <a:rPr lang="sv-SE" sz="5200" b="1" dirty="0">
                <a:solidFill>
                  <a:srgbClr val="FFFF00"/>
                </a:solidFill>
              </a:rPr>
              <a:t>2025-08-16</a:t>
            </a:r>
          </a:p>
        </p:txBody>
      </p:sp>
    </p:spTree>
    <p:extLst>
      <p:ext uri="{BB962C8B-B14F-4D97-AF65-F5344CB8AC3E}">
        <p14:creationId xmlns:p14="http://schemas.microsoft.com/office/powerpoint/2010/main" val="4117111501"/>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9574A820-A36E-30FD-BE7F-1482C72D1186}"/>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all" spc="50" normalizeH="0" baseline="0" noProof="0" dirty="0">
                <a:ln>
                  <a:noFill/>
                </a:ln>
                <a:solidFill>
                  <a:srgbClr val="FFFFFF"/>
                </a:solidFill>
                <a:effectLst/>
                <a:uLnTx/>
                <a:uFillTx/>
                <a:latin typeface="Flex 70"/>
                <a:ea typeface="+mn-ea"/>
                <a:cs typeface="+mn-cs"/>
              </a:rPr>
              <a:t>strategi 2030</a:t>
            </a:r>
          </a:p>
        </p:txBody>
      </p:sp>
      <p:sp>
        <p:nvSpPr>
          <p:cNvPr id="3" name="Platshållare för bildnummer 2">
            <a:extLst>
              <a:ext uri="{FF2B5EF4-FFF2-40B4-BE49-F238E27FC236}">
                <a16:creationId xmlns:a16="http://schemas.microsoft.com/office/drawing/2014/main" id="{5C9AB1A6-F524-DCEB-A02D-ADBBB541053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DB0A55-353B-0141-AD40-F868C66FD585}" type="slidenum">
              <a:rPr kumimoji="0" lang="sv-SE" sz="800" b="0" i="0" u="none" strike="noStrike" kern="1200" cap="all" spc="50" normalizeH="0" baseline="0" noProof="0" smtClean="0">
                <a:ln>
                  <a:noFill/>
                </a:ln>
                <a:solidFill>
                  <a:srgbClr val="FFFFFF"/>
                </a:solidFill>
                <a:effectLst/>
                <a:uLnTx/>
                <a:uFillTx/>
                <a:latin typeface="Flex 7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sv-SE" sz="800" b="0" i="0" u="none" strike="noStrike" kern="1200" cap="all" spc="50" normalizeH="0" baseline="0" noProof="0">
              <a:ln>
                <a:noFill/>
              </a:ln>
              <a:solidFill>
                <a:srgbClr val="FFFFFF"/>
              </a:solidFill>
              <a:effectLst/>
              <a:uLnTx/>
              <a:uFillTx/>
              <a:latin typeface="Flex 70"/>
              <a:ea typeface="+mn-ea"/>
              <a:cs typeface="+mn-cs"/>
            </a:endParaRPr>
          </a:p>
        </p:txBody>
      </p:sp>
      <p:sp>
        <p:nvSpPr>
          <p:cNvPr id="8" name="Rektangel med rundade hörn 7">
            <a:extLst>
              <a:ext uri="{FF2B5EF4-FFF2-40B4-BE49-F238E27FC236}">
                <a16:creationId xmlns:a16="http://schemas.microsoft.com/office/drawing/2014/main" id="{07FC9CD1-FFCC-E4D9-2151-B340CC3F50F2}"/>
              </a:ext>
            </a:extLst>
          </p:cNvPr>
          <p:cNvSpPr/>
          <p:nvPr/>
        </p:nvSpPr>
        <p:spPr>
          <a:xfrm>
            <a:off x="138545" y="751344"/>
            <a:ext cx="11914910" cy="5685416"/>
          </a:xfrm>
          <a:prstGeom prst="roundRect">
            <a:avLst>
              <a:gd name="adj" fmla="val 4261"/>
            </a:avLst>
          </a:prstGeom>
          <a:noFill/>
          <a:ln w="19050">
            <a:solidFill>
              <a:schemeClr val="accent1"/>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Flex 70"/>
              <a:ea typeface="+mn-ea"/>
              <a:cs typeface="+mn-cs"/>
            </a:endParaRPr>
          </a:p>
        </p:txBody>
      </p:sp>
      <p:sp>
        <p:nvSpPr>
          <p:cNvPr id="22" name="Platshållare för text 5">
            <a:extLst>
              <a:ext uri="{FF2B5EF4-FFF2-40B4-BE49-F238E27FC236}">
                <a16:creationId xmlns:a16="http://schemas.microsoft.com/office/drawing/2014/main" id="{A17FBF8C-517B-1A4D-E413-A96E5D09ACE7}"/>
              </a:ext>
            </a:extLst>
          </p:cNvPr>
          <p:cNvSpPr txBox="1">
            <a:spLocks/>
          </p:cNvSpPr>
          <p:nvPr/>
        </p:nvSpPr>
        <p:spPr>
          <a:xfrm>
            <a:off x="8242031" y="1541971"/>
            <a:ext cx="3383219" cy="143934"/>
          </a:xfrm>
          <a:prstGeom prst="rect">
            <a:avLst/>
          </a:prstGeom>
        </p:spPr>
        <p:txBody>
          <a:bodyPr vert="horz" lIns="0" tIns="0" rIns="0" bIns="0" rtlCol="0" anchor="t">
            <a:noAutofit/>
          </a:bodyPr>
          <a:lstStyle>
            <a:lvl1pPr marL="156600" indent="-156600" algn="l" defTabSz="914400" rtl="0" eaLnBrk="1" latinLnBrk="0" hangingPunct="1">
              <a:lnSpc>
                <a:spcPct val="100000"/>
              </a:lnSpc>
              <a:spcBef>
                <a:spcPts val="1200"/>
              </a:spcBef>
              <a:buClr>
                <a:schemeClr val="accent1"/>
              </a:buClr>
              <a:buFont typeface="Arial" panose="020B0604020202020204" pitchFamily="34" charset="0"/>
              <a:buChar char="•"/>
              <a:defRPr sz="1600" kern="1200">
                <a:solidFill>
                  <a:schemeClr val="tx1"/>
                </a:solidFill>
                <a:latin typeface="+mn-lt"/>
                <a:ea typeface="+mn-ea"/>
                <a:cs typeface="+mn-cs"/>
              </a:defRPr>
            </a:lvl1pPr>
            <a:lvl2pPr marL="613800" indent="-156600" algn="l" defTabSz="914400" rtl="0" eaLnBrk="1" latinLnBrk="0" hangingPunct="1">
              <a:lnSpc>
                <a:spcPct val="100000"/>
              </a:lnSpc>
              <a:spcBef>
                <a:spcPts val="1200"/>
              </a:spcBef>
              <a:buClr>
                <a:schemeClr val="accent1"/>
              </a:buClr>
              <a:buFont typeface="Arial" panose="020B0604020202020204" pitchFamily="34" charset="0"/>
              <a:buChar char="•"/>
              <a:defRPr sz="1400" kern="1200">
                <a:solidFill>
                  <a:schemeClr val="tx1"/>
                </a:solidFill>
                <a:latin typeface="+mn-lt"/>
                <a:ea typeface="+mn-ea"/>
                <a:cs typeface="+mn-cs"/>
              </a:defRPr>
            </a:lvl2pPr>
            <a:lvl3pPr marL="1035000" indent="-156600" algn="l" defTabSz="914400" rtl="0" eaLnBrk="1" latinLnBrk="0" hangingPunct="1">
              <a:lnSpc>
                <a:spcPct val="100000"/>
              </a:lnSpc>
              <a:spcBef>
                <a:spcPts val="1200"/>
              </a:spcBef>
              <a:buClr>
                <a:schemeClr val="accent1"/>
              </a:buClr>
              <a:buFont typeface="Arial" panose="020B0604020202020204" pitchFamily="34" charset="0"/>
              <a:buChar char="•"/>
              <a:defRPr sz="1200" kern="1200">
                <a:solidFill>
                  <a:schemeClr val="tx1"/>
                </a:solidFill>
                <a:latin typeface="+mn-lt"/>
                <a:ea typeface="+mn-ea"/>
                <a:cs typeface="+mn-cs"/>
              </a:defRPr>
            </a:lvl3pPr>
            <a:lvl4pPr marL="1420200" indent="-156600" algn="l" defTabSz="914400" rtl="0" eaLnBrk="1" latinLnBrk="0" hangingPunct="1">
              <a:lnSpc>
                <a:spcPct val="100000"/>
              </a:lnSpc>
              <a:spcBef>
                <a:spcPts val="1200"/>
              </a:spcBef>
              <a:buClr>
                <a:schemeClr val="accent1"/>
              </a:buClr>
              <a:buFont typeface="Arial" panose="020B0604020202020204" pitchFamily="34" charset="0"/>
              <a:buChar char="•"/>
              <a:defRPr sz="1100" kern="1200">
                <a:solidFill>
                  <a:schemeClr val="tx1"/>
                </a:solidFill>
                <a:latin typeface="+mn-lt"/>
                <a:ea typeface="+mn-ea"/>
                <a:cs typeface="+mn-cs"/>
              </a:defRPr>
            </a:lvl4pPr>
            <a:lvl5pPr marL="1841400" indent="-156600" algn="l" defTabSz="914400" rtl="0" eaLnBrk="1" latinLnBrk="0" hangingPunct="1">
              <a:lnSpc>
                <a:spcPct val="100000"/>
              </a:lnSpc>
              <a:spcBef>
                <a:spcPts val="1200"/>
              </a:spcBef>
              <a:buClr>
                <a:schemeClr val="accent1"/>
              </a:buClr>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56600" marR="0" lvl="0" indent="-156600" algn="l" defTabSz="914400" rtl="0" eaLnBrk="1" fontAlgn="auto" latinLnBrk="0" hangingPunct="1">
              <a:lnSpc>
                <a:spcPct val="100000"/>
              </a:lnSpc>
              <a:spcBef>
                <a:spcPts val="1200"/>
              </a:spcBef>
              <a:spcAft>
                <a:spcPts val="0"/>
              </a:spcAft>
              <a:buClr>
                <a:srgbClr val="0F59EB"/>
              </a:buClr>
              <a:buSzTx/>
              <a:buFont typeface="Arial" panose="020B0604020202020204" pitchFamily="34" charset="0"/>
              <a:buChar char="•"/>
              <a:tabLst/>
              <a:defRPr/>
            </a:pPr>
            <a:endParaRPr kumimoji="0" lang="sv-SE" sz="1400" b="0" i="1" u="none" strike="noStrike" kern="1200" cap="none" spc="0" normalizeH="0" baseline="0" noProof="0" dirty="0">
              <a:ln>
                <a:noFill/>
              </a:ln>
              <a:solidFill>
                <a:srgbClr val="FFFFFF"/>
              </a:solidFill>
              <a:effectLst/>
              <a:highlight>
                <a:srgbClr val="FFFF00"/>
              </a:highlight>
              <a:uLnTx/>
              <a:uFillTx/>
              <a:latin typeface="Flex 70"/>
              <a:ea typeface="+mn-ea"/>
              <a:cs typeface="+mn-cs"/>
            </a:endParaRPr>
          </a:p>
        </p:txBody>
      </p:sp>
      <p:sp>
        <p:nvSpPr>
          <p:cNvPr id="31" name="textruta 30">
            <a:extLst>
              <a:ext uri="{FF2B5EF4-FFF2-40B4-BE49-F238E27FC236}">
                <a16:creationId xmlns:a16="http://schemas.microsoft.com/office/drawing/2014/main" id="{A2BC83CA-8692-04AF-453C-A0B23A1519EC}"/>
              </a:ext>
            </a:extLst>
          </p:cNvPr>
          <p:cNvSpPr txBox="1"/>
          <p:nvPr/>
        </p:nvSpPr>
        <p:spPr>
          <a:xfrm>
            <a:off x="2101071" y="2872071"/>
            <a:ext cx="6098058"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FFFFFF"/>
                </a:solidFill>
                <a:effectLst/>
                <a:uLnTx/>
                <a:uFillTx/>
                <a:latin typeface="Flex Display 60" pitchFamily="2" charset="0"/>
                <a:ea typeface="+mn-ea"/>
                <a:cs typeface="+mn-cs"/>
              </a:rPr>
              <a:t>REGIONFÖRBUND / SAMMANSTÄLLNING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FFFFFF"/>
                </a:solidFill>
                <a:effectLst/>
                <a:uLnTx/>
                <a:uFillTx/>
                <a:latin typeface="Flex Display 60" pitchFamily="2" charset="0"/>
                <a:ea typeface="+mn-ea"/>
                <a:cs typeface="+mn-cs"/>
              </a:rPr>
              <a:t> </a:t>
            </a:r>
          </a:p>
        </p:txBody>
      </p:sp>
      <p:cxnSp>
        <p:nvCxnSpPr>
          <p:cNvPr id="33" name="Rak 32">
            <a:extLst>
              <a:ext uri="{FF2B5EF4-FFF2-40B4-BE49-F238E27FC236}">
                <a16:creationId xmlns:a16="http://schemas.microsoft.com/office/drawing/2014/main" id="{B2FAC063-004B-E0BA-25A1-B0CCC15414D3}"/>
              </a:ext>
            </a:extLst>
          </p:cNvPr>
          <p:cNvCxnSpPr>
            <a:cxnSpLocks/>
          </p:cNvCxnSpPr>
          <p:nvPr/>
        </p:nvCxnSpPr>
        <p:spPr>
          <a:xfrm flipH="1" flipV="1">
            <a:off x="68247" y="3243702"/>
            <a:ext cx="11914910" cy="24714"/>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3" name="textruta 52">
            <a:extLst>
              <a:ext uri="{FF2B5EF4-FFF2-40B4-BE49-F238E27FC236}">
                <a16:creationId xmlns:a16="http://schemas.microsoft.com/office/drawing/2014/main" id="{5D5AA87A-0F9B-9688-9DB0-F0E0602B1FDB}"/>
              </a:ext>
            </a:extLst>
          </p:cNvPr>
          <p:cNvSpPr txBox="1"/>
          <p:nvPr/>
        </p:nvSpPr>
        <p:spPr>
          <a:xfrm>
            <a:off x="3044913" y="733753"/>
            <a:ext cx="6098058"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FFFFFF"/>
                </a:solidFill>
                <a:effectLst/>
                <a:uLnTx/>
                <a:uFillTx/>
                <a:latin typeface="Flex Display 60" pitchFamily="2" charset="0"/>
                <a:ea typeface="+mn-ea"/>
                <a:cs typeface="+mn-cs"/>
              </a:rPr>
              <a:t>SVENSK ISHOCKEY</a:t>
            </a:r>
          </a:p>
        </p:txBody>
      </p:sp>
      <p:cxnSp>
        <p:nvCxnSpPr>
          <p:cNvPr id="55" name="Rak 54">
            <a:extLst>
              <a:ext uri="{FF2B5EF4-FFF2-40B4-BE49-F238E27FC236}">
                <a16:creationId xmlns:a16="http://schemas.microsoft.com/office/drawing/2014/main" id="{82BF4245-B6AF-8203-0436-540E929BC322}"/>
              </a:ext>
            </a:extLst>
          </p:cNvPr>
          <p:cNvCxnSpPr>
            <a:cxnSpLocks/>
          </p:cNvCxnSpPr>
          <p:nvPr/>
        </p:nvCxnSpPr>
        <p:spPr>
          <a:xfrm flipH="1">
            <a:off x="138545" y="1408530"/>
            <a:ext cx="1191491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1" name="Rak 60">
            <a:extLst>
              <a:ext uri="{FF2B5EF4-FFF2-40B4-BE49-F238E27FC236}">
                <a16:creationId xmlns:a16="http://schemas.microsoft.com/office/drawing/2014/main" id="{443D4C5B-1BD9-7D99-F7E2-EA70356352A9}"/>
              </a:ext>
            </a:extLst>
          </p:cNvPr>
          <p:cNvCxnSpPr>
            <a:cxnSpLocks/>
          </p:cNvCxnSpPr>
          <p:nvPr/>
        </p:nvCxnSpPr>
        <p:spPr>
          <a:xfrm flipH="1">
            <a:off x="136487" y="2831677"/>
            <a:ext cx="1191491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2" name="Rak 61">
            <a:extLst>
              <a:ext uri="{FF2B5EF4-FFF2-40B4-BE49-F238E27FC236}">
                <a16:creationId xmlns:a16="http://schemas.microsoft.com/office/drawing/2014/main" id="{94087AAC-0906-2D62-4A54-88EC74A22B1D}"/>
              </a:ext>
            </a:extLst>
          </p:cNvPr>
          <p:cNvCxnSpPr>
            <a:cxnSpLocks/>
          </p:cNvCxnSpPr>
          <p:nvPr/>
        </p:nvCxnSpPr>
        <p:spPr>
          <a:xfrm flipH="1">
            <a:off x="136487" y="1833600"/>
            <a:ext cx="1191491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Platshållare för text 6">
            <a:extLst>
              <a:ext uri="{FF2B5EF4-FFF2-40B4-BE49-F238E27FC236}">
                <a16:creationId xmlns:a16="http://schemas.microsoft.com/office/drawing/2014/main" id="{3E1D03EA-387E-A1DA-68DE-79686EF9005F}"/>
              </a:ext>
            </a:extLst>
          </p:cNvPr>
          <p:cNvSpPr txBox="1">
            <a:spLocks/>
          </p:cNvSpPr>
          <p:nvPr/>
        </p:nvSpPr>
        <p:spPr>
          <a:xfrm>
            <a:off x="615714" y="3376917"/>
            <a:ext cx="2952293" cy="2572320"/>
          </a:xfrm>
          <a:prstGeom prst="rect">
            <a:avLst/>
          </a:prstGeom>
        </p:spPr>
        <p:txBody>
          <a:bodyPr vert="horz" lIns="0" tIns="0" rIns="0" bIns="0" rtlCol="0" anchor="t">
            <a:noAutofit/>
          </a:bodyPr>
          <a:lstStyle>
            <a:lvl1pPr marL="156600" indent="-156600" algn="l" defTabSz="914400" rtl="0" eaLnBrk="1" latinLnBrk="0" hangingPunct="1">
              <a:lnSpc>
                <a:spcPct val="100000"/>
              </a:lnSpc>
              <a:spcBef>
                <a:spcPts val="1200"/>
              </a:spcBef>
              <a:buClr>
                <a:schemeClr val="accent1"/>
              </a:buClr>
              <a:buFont typeface="Arial" panose="020B0604020202020204" pitchFamily="34" charset="0"/>
              <a:buChar char="•"/>
              <a:defRPr sz="1600" kern="1200">
                <a:solidFill>
                  <a:schemeClr val="tx1"/>
                </a:solidFill>
                <a:latin typeface="+mn-lt"/>
                <a:ea typeface="+mn-ea"/>
                <a:cs typeface="+mn-cs"/>
              </a:defRPr>
            </a:lvl1pPr>
            <a:lvl2pPr marL="613800" indent="-156600" algn="l" defTabSz="914400" rtl="0" eaLnBrk="1" latinLnBrk="0" hangingPunct="1">
              <a:lnSpc>
                <a:spcPct val="100000"/>
              </a:lnSpc>
              <a:spcBef>
                <a:spcPts val="1200"/>
              </a:spcBef>
              <a:buClr>
                <a:schemeClr val="accent1"/>
              </a:buClr>
              <a:buFont typeface="Arial" panose="020B0604020202020204" pitchFamily="34" charset="0"/>
              <a:buChar char="•"/>
              <a:defRPr sz="1400" kern="1200">
                <a:solidFill>
                  <a:schemeClr val="tx1"/>
                </a:solidFill>
                <a:latin typeface="+mn-lt"/>
                <a:ea typeface="+mn-ea"/>
                <a:cs typeface="+mn-cs"/>
              </a:defRPr>
            </a:lvl2pPr>
            <a:lvl3pPr marL="1035000" indent="-156600" algn="l" defTabSz="914400" rtl="0" eaLnBrk="1" latinLnBrk="0" hangingPunct="1">
              <a:lnSpc>
                <a:spcPct val="100000"/>
              </a:lnSpc>
              <a:spcBef>
                <a:spcPts val="1200"/>
              </a:spcBef>
              <a:buClr>
                <a:schemeClr val="accent1"/>
              </a:buClr>
              <a:buFont typeface="Arial" panose="020B0604020202020204" pitchFamily="34" charset="0"/>
              <a:buChar char="•"/>
              <a:defRPr sz="1200" kern="1200">
                <a:solidFill>
                  <a:schemeClr val="tx1"/>
                </a:solidFill>
                <a:latin typeface="+mn-lt"/>
                <a:ea typeface="+mn-ea"/>
                <a:cs typeface="+mn-cs"/>
              </a:defRPr>
            </a:lvl3pPr>
            <a:lvl4pPr marL="1420200" indent="-156600" algn="l" defTabSz="914400" rtl="0" eaLnBrk="1" latinLnBrk="0" hangingPunct="1">
              <a:lnSpc>
                <a:spcPct val="100000"/>
              </a:lnSpc>
              <a:spcBef>
                <a:spcPts val="1200"/>
              </a:spcBef>
              <a:buClr>
                <a:schemeClr val="accent1"/>
              </a:buClr>
              <a:buFont typeface="Arial" panose="020B0604020202020204" pitchFamily="34" charset="0"/>
              <a:buChar char="•"/>
              <a:defRPr sz="1100" kern="1200">
                <a:solidFill>
                  <a:schemeClr val="tx1"/>
                </a:solidFill>
                <a:latin typeface="+mn-lt"/>
                <a:ea typeface="+mn-ea"/>
                <a:cs typeface="+mn-cs"/>
              </a:defRPr>
            </a:lvl4pPr>
            <a:lvl5pPr marL="1841400" indent="-156600" algn="l" defTabSz="914400" rtl="0" eaLnBrk="1" latinLnBrk="0" hangingPunct="1">
              <a:lnSpc>
                <a:spcPct val="100000"/>
              </a:lnSpc>
              <a:spcBef>
                <a:spcPts val="1200"/>
              </a:spcBef>
              <a:buClr>
                <a:schemeClr val="accent1"/>
              </a:buClr>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F59EB"/>
              </a:buClr>
              <a:buSzTx/>
              <a:buFont typeface="Arial" panose="020B0604020202020204" pitchFamily="34" charset="0"/>
              <a:buNone/>
              <a:tabLst/>
              <a:defRPr/>
            </a:pPr>
            <a:r>
              <a:rPr kumimoji="0" lang="sv-SE" sz="1200" b="1" i="0" u="none" strike="noStrike" kern="1200" cap="none" spc="0" normalizeH="0" baseline="0" noProof="0" dirty="0">
                <a:ln>
                  <a:noFill/>
                </a:ln>
                <a:solidFill>
                  <a:srgbClr val="FFD200"/>
                </a:solidFill>
                <a:effectLst/>
                <a:uLnTx/>
                <a:uFillTx/>
                <a:latin typeface="Flex 90 Bold" pitchFamily="2" charset="0"/>
                <a:ea typeface="+mn-ea"/>
                <a:cs typeface="+mn-cs"/>
              </a:rPr>
              <a:t>Verksamhetsplan </a:t>
            </a:r>
            <a:r>
              <a:rPr kumimoji="0" lang="sv-SE" sz="1200" b="1" i="0" u="none" strike="noStrike" kern="1200" cap="none" spc="0" normalizeH="0" baseline="0" noProof="0" dirty="0">
                <a:ln>
                  <a:noFill/>
                </a:ln>
                <a:solidFill>
                  <a:srgbClr val="FFFFFF"/>
                </a:solidFill>
                <a:effectLst/>
                <a:uLnTx/>
                <a:uFillTx/>
                <a:latin typeface="Flex 90 Bold" pitchFamily="2" charset="0"/>
                <a:ea typeface="+mn-ea"/>
                <a:cs typeface="+mn-cs"/>
              </a:rPr>
              <a:t>2023–2025</a:t>
            </a:r>
          </a:p>
          <a:p>
            <a:pPr marL="0" marR="0" lvl="0" indent="0" algn="l" defTabSz="914400" rtl="0" eaLnBrk="1" fontAlgn="auto" latinLnBrk="0" hangingPunct="1">
              <a:lnSpc>
                <a:spcPct val="100000"/>
              </a:lnSpc>
              <a:spcBef>
                <a:spcPts val="1200"/>
              </a:spcBef>
              <a:spcAft>
                <a:spcPts val="800"/>
              </a:spcAft>
              <a:buClr>
                <a:srgbClr val="0F59EB"/>
              </a:buClr>
              <a:buSzTx/>
              <a:buFont typeface="Arial" panose="020B0604020202020204" pitchFamily="34" charset="0"/>
              <a:buNone/>
              <a:tabLst/>
              <a:defRPr/>
            </a:pPr>
            <a:br>
              <a:rPr kumimoji="0" lang="sv-SE" sz="1200" b="0" i="0" u="none" strike="noStrike" kern="1200" cap="none" spc="0" normalizeH="0" baseline="0" noProof="0" dirty="0">
                <a:ln>
                  <a:noFill/>
                </a:ln>
                <a:solidFill>
                  <a:srgbClr val="FFFFFF"/>
                </a:solidFill>
                <a:effectLst/>
                <a:uLnTx/>
                <a:uFillTx/>
                <a:latin typeface="Flex 70"/>
                <a:ea typeface="+mn-ea"/>
                <a:cs typeface="+mn-cs"/>
              </a:rPr>
            </a:br>
            <a:br>
              <a:rPr kumimoji="0" lang="sv-SE" sz="1200" b="0" i="0" u="none" strike="noStrike" kern="1200" cap="none" spc="0" normalizeH="0" baseline="0" noProof="0" dirty="0">
                <a:ln>
                  <a:noFill/>
                </a:ln>
                <a:solidFill>
                  <a:srgbClr val="FFFFFF"/>
                </a:solidFill>
                <a:effectLst/>
                <a:uLnTx/>
                <a:uFillTx/>
                <a:latin typeface="Flex 70"/>
                <a:ea typeface="+mn-ea"/>
                <a:cs typeface="+mn-cs"/>
              </a:rPr>
            </a:br>
            <a:br>
              <a:rPr kumimoji="0" lang="sv-SE" sz="1200" b="0" i="0" u="none" strike="noStrike" kern="1200" cap="none" spc="0" normalizeH="0" baseline="0" noProof="0" dirty="0">
                <a:ln>
                  <a:noFill/>
                </a:ln>
                <a:solidFill>
                  <a:srgbClr val="FFFFFF"/>
                </a:solidFill>
                <a:effectLst/>
                <a:uLnTx/>
                <a:uFillTx/>
                <a:latin typeface="Flex 70"/>
                <a:ea typeface="+mn-ea"/>
                <a:cs typeface="+mn-cs"/>
              </a:rPr>
            </a:br>
            <a:endParaRPr kumimoji="0" lang="sv-SE" sz="1200" b="0" i="0" u="none" strike="noStrike" kern="1200" cap="none" spc="0" normalizeH="0" baseline="0" noProof="0" dirty="0">
              <a:ln>
                <a:noFill/>
              </a:ln>
              <a:solidFill>
                <a:srgbClr val="FFFFFF"/>
              </a:solidFill>
              <a:effectLst/>
              <a:uLnTx/>
              <a:uFillTx/>
              <a:latin typeface="Flex 70"/>
              <a:ea typeface="+mn-ea"/>
              <a:cs typeface="+mn-cs"/>
            </a:endParaRPr>
          </a:p>
          <a:p>
            <a:pPr marL="0" marR="0" lvl="0" indent="0" algn="l" defTabSz="914400" rtl="0" eaLnBrk="1" fontAlgn="auto" latinLnBrk="0" hangingPunct="1">
              <a:lnSpc>
                <a:spcPct val="100000"/>
              </a:lnSpc>
              <a:spcBef>
                <a:spcPts val="0"/>
              </a:spcBef>
              <a:spcAft>
                <a:spcPts val="0"/>
              </a:spcAft>
              <a:buClr>
                <a:srgbClr val="0F59EB"/>
              </a:buClr>
              <a:buSzTx/>
              <a:buFont typeface="Arial" panose="020B0604020202020204" pitchFamily="34" charset="0"/>
              <a:buNone/>
              <a:tabLst/>
              <a:defRPr/>
            </a:pPr>
            <a:endParaRPr kumimoji="0" lang="sv-SE" sz="1200" b="1" i="0" u="none" strike="noStrike" kern="1200" cap="none" spc="0" normalizeH="0" baseline="0" noProof="0" dirty="0">
              <a:ln>
                <a:noFill/>
              </a:ln>
              <a:solidFill>
                <a:srgbClr val="FFFFFF"/>
              </a:solidFill>
              <a:effectLst/>
              <a:uLnTx/>
              <a:uFillTx/>
              <a:latin typeface="Flex 90 Bold" pitchFamily="2" charset="0"/>
              <a:ea typeface="+mn-ea"/>
              <a:cs typeface="+mn-cs"/>
            </a:endParaRPr>
          </a:p>
        </p:txBody>
      </p:sp>
      <p:sp>
        <p:nvSpPr>
          <p:cNvPr id="6" name="textruta 5">
            <a:extLst>
              <a:ext uri="{FF2B5EF4-FFF2-40B4-BE49-F238E27FC236}">
                <a16:creationId xmlns:a16="http://schemas.microsoft.com/office/drawing/2014/main" id="{C23DECD3-3C74-3C11-BA7B-C0F4416ED6AA}"/>
              </a:ext>
            </a:extLst>
          </p:cNvPr>
          <p:cNvSpPr txBox="1"/>
          <p:nvPr/>
        </p:nvSpPr>
        <p:spPr>
          <a:xfrm>
            <a:off x="6596720" y="3342976"/>
            <a:ext cx="3052687"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sv-SE" sz="1200" b="0" i="0" u="none" strike="noStrike" kern="1200" cap="none" spc="0" normalizeH="0" baseline="0" noProof="0" dirty="0">
                <a:ln>
                  <a:noFill/>
                </a:ln>
                <a:solidFill>
                  <a:srgbClr val="FFFFFF"/>
                </a:solidFill>
                <a:effectLst/>
                <a:uLnTx/>
                <a:uFillTx/>
                <a:latin typeface="Flex 70"/>
                <a:ea typeface="+mn-ea"/>
                <a:cs typeface="+mn-cs"/>
              </a:rPr>
            </a:br>
            <a:endParaRPr kumimoji="0" lang="sv-SE" sz="1200" b="0" i="0" u="none" strike="noStrike" kern="1200" cap="none" spc="0" normalizeH="0" baseline="0" noProof="0" dirty="0">
              <a:ln>
                <a:noFill/>
              </a:ln>
              <a:solidFill>
                <a:srgbClr val="FFFFFF"/>
              </a:solidFill>
              <a:effectLst/>
              <a:uLnTx/>
              <a:uFillTx/>
              <a:latin typeface="Flex 70"/>
              <a:ea typeface="+mn-ea"/>
              <a:cs typeface="+mn-cs"/>
            </a:endParaRPr>
          </a:p>
        </p:txBody>
      </p:sp>
      <p:sp>
        <p:nvSpPr>
          <p:cNvPr id="4" name="textruta 3">
            <a:extLst>
              <a:ext uri="{FF2B5EF4-FFF2-40B4-BE49-F238E27FC236}">
                <a16:creationId xmlns:a16="http://schemas.microsoft.com/office/drawing/2014/main" id="{0B54DFCD-8DE6-E205-CCBB-89BD91BF742B}"/>
              </a:ext>
            </a:extLst>
          </p:cNvPr>
          <p:cNvSpPr txBox="1"/>
          <p:nvPr/>
        </p:nvSpPr>
        <p:spPr>
          <a:xfrm>
            <a:off x="136487" y="955734"/>
            <a:ext cx="11914910" cy="86177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Flex 90 Bold" pitchFamily="2" charset="0"/>
                <a:ea typeface="+mn-ea"/>
                <a:cs typeface="+mn-cs"/>
              </a:rPr>
              <a:t>Bäst i världen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FFFFFF"/>
                </a:solidFill>
                <a:effectLst/>
                <a:uLnTx/>
                <a:uFillTx/>
                <a:latin typeface="Flex 70" pitchFamily="2" charset="0"/>
                <a:ea typeface="+mn-ea"/>
                <a:cs typeface="Segoe UI"/>
                <a:sym typeface="Wingdings" pitchFamily="2" charset="2"/>
              </a:rPr>
              <a:t>Alla landslag tävlar om medaljer i  mästerskapen.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1" i="0" u="none" strike="noStrike" kern="1200" cap="none" spc="0" normalizeH="0" baseline="0" noProof="0" dirty="0">
              <a:ln>
                <a:noFill/>
              </a:ln>
              <a:solidFill>
                <a:srgbClr val="FFFFFF"/>
              </a:solidFill>
              <a:effectLst/>
              <a:uLnTx/>
              <a:uFillTx/>
              <a:latin typeface="Flex 70" pitchFamily="2" charset="0"/>
              <a:ea typeface="+mn-ea"/>
              <a:cs typeface="Segoe UI"/>
              <a:sym typeface="Wingdings" pitchFamily="2" charset="2"/>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srgbClr val="FFD200"/>
                </a:solidFill>
                <a:effectLst/>
                <a:uLnTx/>
                <a:uFillTx/>
                <a:latin typeface="Flex 90 Bold" pitchFamily="2" charset="0"/>
                <a:ea typeface="+mn-ea"/>
                <a:cs typeface="Segoe UI"/>
                <a:sym typeface="Wingdings" pitchFamily="2" charset="2"/>
              </a:rPr>
              <a:t> </a:t>
            </a:r>
            <a:r>
              <a:rPr kumimoji="0" lang="sv-SE" sz="1200" b="1" i="0" u="none" strike="noStrike" kern="1200" cap="none" spc="0" normalizeH="0" baseline="0" noProof="0" dirty="0">
                <a:ln>
                  <a:noFill/>
                </a:ln>
                <a:solidFill>
                  <a:srgbClr val="FFD200"/>
                </a:solidFill>
                <a:effectLst/>
                <a:uLnTx/>
                <a:uFillTx/>
                <a:latin typeface="Flex 90 Bold" pitchFamily="2" charset="0"/>
                <a:ea typeface="+mn-ea"/>
                <a:cs typeface="Segoe UI"/>
              </a:rPr>
              <a:t>Mål 2030: </a:t>
            </a:r>
            <a:r>
              <a:rPr kumimoji="0" lang="sv-SE" sz="1200" b="0" i="0" u="none" strike="noStrike" kern="1200" cap="none" spc="0" normalizeH="0" baseline="0" noProof="0" dirty="0">
                <a:ln>
                  <a:noFill/>
                </a:ln>
                <a:solidFill>
                  <a:srgbClr val="FFD200"/>
                </a:solidFill>
                <a:effectLst/>
                <a:uLnTx/>
                <a:uFillTx/>
                <a:latin typeface="Flex 70"/>
                <a:ea typeface="+mn-ea"/>
                <a:cs typeface="Segoe UI"/>
              </a:rPr>
              <a:t> </a:t>
            </a:r>
            <a:r>
              <a:rPr kumimoji="0" lang="sv-SE" sz="1200" b="0" i="0" u="none" strike="noStrike" kern="1200" cap="none" spc="0" normalizeH="0" baseline="0" noProof="0" dirty="0">
                <a:ln>
                  <a:noFill/>
                </a:ln>
                <a:solidFill>
                  <a:srgbClr val="FFFFFF"/>
                </a:solidFill>
                <a:effectLst/>
                <a:uLnTx/>
                <a:uFillTx/>
                <a:latin typeface="Flex 70"/>
                <a:ea typeface="+mn-ea"/>
                <a:cs typeface="Segoe UI"/>
              </a:rPr>
              <a:t>Våra seniorlandslag är topp tre på världsrankningen</a:t>
            </a:r>
            <a:endParaRPr kumimoji="0" lang="sv-SE" sz="1200" b="0" i="0" u="none" strike="noStrike" kern="1200" cap="none" spc="0" normalizeH="0" baseline="0" noProof="0" dirty="0">
              <a:ln>
                <a:noFill/>
              </a:ln>
              <a:solidFill>
                <a:srgbClr val="FFFFFF"/>
              </a:solidFill>
              <a:effectLst/>
              <a:uLnTx/>
              <a:uFillTx/>
              <a:latin typeface="Flex 70"/>
              <a:ea typeface="+mn-ea"/>
              <a:cs typeface="+mn-cs"/>
            </a:endParaRPr>
          </a:p>
        </p:txBody>
      </p:sp>
      <p:sp>
        <p:nvSpPr>
          <p:cNvPr id="7" name="textruta 14">
            <a:extLst>
              <a:ext uri="{FF2B5EF4-FFF2-40B4-BE49-F238E27FC236}">
                <a16:creationId xmlns:a16="http://schemas.microsoft.com/office/drawing/2014/main" id="{4D90BB9B-8F30-C789-CDA5-D76C21863C41}"/>
              </a:ext>
            </a:extLst>
          </p:cNvPr>
          <p:cNvSpPr txBox="1"/>
          <p:nvPr/>
        </p:nvSpPr>
        <p:spPr>
          <a:xfrm>
            <a:off x="3895876" y="1842551"/>
            <a:ext cx="3957804" cy="1015663"/>
          </a:xfrm>
          <a:prstGeom prst="rect">
            <a:avLst/>
          </a:prstGeom>
          <a:noFill/>
        </p:spPr>
        <p:txBody>
          <a:bodyPr wrap="square" lIns="91440" tIns="45720" rIns="91440" bIns="45720" rtlCol="0" anchor="t">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srgbClr val="FFD200"/>
                </a:solidFill>
                <a:effectLst/>
                <a:uLnTx/>
                <a:uFillTx/>
                <a:latin typeface="Flex 90 Bold" pitchFamily="2" charset="0"/>
                <a:ea typeface="+mn-ea"/>
                <a:cs typeface="+mn-cs"/>
              </a:rPr>
              <a:t>Indikatorer </a:t>
            </a:r>
            <a:r>
              <a:rPr kumimoji="0" lang="sv-SE" sz="1200" b="1" i="0" u="none" strike="noStrike" kern="1200" cap="none" spc="0" normalizeH="0" baseline="0" noProof="0" dirty="0">
                <a:ln>
                  <a:noFill/>
                </a:ln>
                <a:solidFill>
                  <a:srgbClr val="FFFFFF"/>
                </a:solidFill>
                <a:effectLst/>
                <a:uLnTx/>
                <a:uFillTx/>
                <a:latin typeface="Flex 90 Bold" pitchFamily="2" charset="0"/>
                <a:ea typeface="+mn-ea"/>
                <a:cs typeface="+mn-cs"/>
              </a:rPr>
              <a:t>2023–2025</a:t>
            </a:r>
          </a:p>
          <a:p>
            <a:pPr marL="171450" marR="0" lvl="0" indent="-171450" algn="l" defTabSz="914400" rtl="0" eaLnBrk="1" fontAlgn="auto" latinLnBrk="0" hangingPunct="1">
              <a:lnSpc>
                <a:spcPct val="100000"/>
              </a:lnSpc>
              <a:spcBef>
                <a:spcPts val="0"/>
              </a:spcBef>
              <a:spcAft>
                <a:spcPts val="0"/>
              </a:spcAft>
              <a:buClr>
                <a:srgbClr val="0F59EB"/>
              </a:buClr>
              <a:buSzTx/>
              <a:buFont typeface="Wingdings" panose="05000000000000000000" pitchFamily="2" charset="2"/>
              <a:buChar char="ü"/>
              <a:tabLst/>
              <a:defRPr/>
            </a:pPr>
            <a:r>
              <a:rPr kumimoji="0" lang="sv-SE" sz="1200" b="0" i="0" u="none" strike="noStrike" kern="1200" cap="none" spc="0" normalizeH="0" baseline="0" noProof="0" dirty="0">
                <a:ln>
                  <a:noFill/>
                </a:ln>
                <a:solidFill>
                  <a:srgbClr val="FFFFFF"/>
                </a:solidFill>
                <a:effectLst/>
                <a:uLnTx/>
                <a:uFillTx/>
                <a:latin typeface="Flex 70"/>
                <a:ea typeface="+mn-ea"/>
                <a:cs typeface="+mn-cs"/>
              </a:rPr>
              <a:t>Lag i seriespel</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sv-SE" sz="1200" b="0" i="0" u="none" strike="noStrike" kern="1200" cap="none" spc="0" normalizeH="0" baseline="0" noProof="0" dirty="0">
                <a:ln>
                  <a:noFill/>
                </a:ln>
                <a:solidFill>
                  <a:srgbClr val="FFFFFF"/>
                </a:solidFill>
                <a:effectLst/>
                <a:uLnTx/>
                <a:uFillTx/>
                <a:latin typeface="Flex 70"/>
                <a:ea typeface="+mn-ea"/>
                <a:cs typeface="+mn-cs"/>
              </a:rPr>
              <a:t>Tränarnivå i förening</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sv-SE" sz="1200" b="0" i="0" u="none" strike="noStrike" kern="1200" cap="none" spc="0" normalizeH="0" baseline="0" noProof="0" dirty="0">
                <a:ln>
                  <a:noFill/>
                </a:ln>
                <a:solidFill>
                  <a:srgbClr val="FFFFFF"/>
                </a:solidFill>
                <a:effectLst/>
                <a:uLnTx/>
                <a:uFillTx/>
                <a:latin typeface="Flex 70"/>
                <a:ea typeface="+mn-ea"/>
                <a:cs typeface="+mn-cs"/>
              </a:rPr>
              <a:t>Domare på hög nivå</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sv-SE" sz="1200" dirty="0">
                <a:solidFill>
                  <a:srgbClr val="FFFFFF"/>
                </a:solidFill>
                <a:latin typeface="Flex 70"/>
              </a:rPr>
              <a:t>Målskillnad i matcher</a:t>
            </a:r>
            <a:endParaRPr kumimoji="0" lang="sv-SE" sz="1200" b="0" i="0" u="none" strike="noStrike" kern="1200" cap="none" spc="0" normalizeH="0" baseline="0" noProof="0" dirty="0">
              <a:ln>
                <a:noFill/>
              </a:ln>
              <a:solidFill>
                <a:srgbClr val="FFFFFF"/>
              </a:solidFill>
              <a:effectLst/>
              <a:uLnTx/>
              <a:uFillTx/>
              <a:latin typeface="Flex 70"/>
              <a:ea typeface="+mn-ea"/>
              <a:cs typeface="+mn-cs"/>
            </a:endParaRPr>
          </a:p>
        </p:txBody>
      </p:sp>
      <p:sp>
        <p:nvSpPr>
          <p:cNvPr id="5" name="textruta 4">
            <a:extLst>
              <a:ext uri="{FF2B5EF4-FFF2-40B4-BE49-F238E27FC236}">
                <a16:creationId xmlns:a16="http://schemas.microsoft.com/office/drawing/2014/main" id="{88FF5F47-0E29-2709-780E-6D448674F455}"/>
              </a:ext>
            </a:extLst>
          </p:cNvPr>
          <p:cNvSpPr txBox="1"/>
          <p:nvPr/>
        </p:nvSpPr>
        <p:spPr>
          <a:xfrm>
            <a:off x="226176" y="3589584"/>
            <a:ext cx="5867766" cy="364715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srgbClr val="FFFFFF"/>
                </a:solidFill>
                <a:effectLst/>
                <a:uLnTx/>
                <a:uFillTx/>
                <a:latin typeface="Flex 70"/>
                <a:ea typeface="+mn-ea"/>
                <a:cs typeface="+mn-cs"/>
              </a:rPr>
              <a:t>Motivera fler ledare att gå ledarutbildningar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srgbClr val="FFFFFF"/>
                </a:solidFill>
                <a:effectLst/>
                <a:uLnTx/>
                <a:uFillTx/>
                <a:latin typeface="Flex 70"/>
                <a:ea typeface="+mn-ea"/>
                <a:cs typeface="+mn-cs"/>
              </a:rPr>
              <a:t>Lättillgängliga tränarutbildningar (digitala, komprimerade, uppdelade)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srgbClr val="FFFFFF"/>
                </a:solidFill>
                <a:effectLst/>
                <a:uLnTx/>
                <a:uFillTx/>
                <a:latin typeface="Flex 70"/>
                <a:ea typeface="+mn-ea"/>
                <a:cs typeface="+mn-cs"/>
              </a:rPr>
              <a:t>Nivåanpassade serier / </a:t>
            </a:r>
            <a:r>
              <a:rPr kumimoji="0" lang="sv-SE" sz="1400" b="0" i="0" u="none" strike="noStrike" kern="1200" cap="none" spc="0" normalizeH="0" baseline="0" noProof="0" dirty="0" err="1">
                <a:ln>
                  <a:noFill/>
                </a:ln>
                <a:solidFill>
                  <a:srgbClr val="FFFFFF"/>
                </a:solidFill>
                <a:effectLst/>
                <a:uLnTx/>
                <a:uFillTx/>
                <a:latin typeface="Flex 70"/>
                <a:ea typeface="+mn-ea"/>
                <a:cs typeface="+mn-cs"/>
              </a:rPr>
              <a:t>biobanding</a:t>
            </a:r>
            <a:r>
              <a:rPr kumimoji="0" lang="sv-SE" sz="1400" b="0" i="0" u="none" strike="noStrike" kern="1200" cap="none" spc="0" normalizeH="0" baseline="0" noProof="0" dirty="0">
                <a:ln>
                  <a:noFill/>
                </a:ln>
                <a:solidFill>
                  <a:srgbClr val="FFFFFF"/>
                </a:solidFill>
                <a:effectLst/>
                <a:uLnTx/>
                <a:uFillTx/>
                <a:latin typeface="Flex 70"/>
                <a:ea typeface="+mn-ea"/>
                <a:cs typeface="+mn-cs"/>
              </a:rPr>
              <a:t>-serier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srgbClr val="FFFFFF"/>
                </a:solidFill>
                <a:effectLst/>
                <a:uLnTx/>
                <a:uFillTx/>
                <a:latin typeface="Flex 70"/>
                <a:ea typeface="+mn-ea"/>
                <a:cs typeface="+mn-cs"/>
              </a:rPr>
              <a:t>Domaransvarig i varje förening och förbättrat klimat för domare generellt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srgbClr val="FFFFFF"/>
                </a:solidFill>
                <a:effectLst/>
                <a:uLnTx/>
                <a:uFillTx/>
                <a:latin typeface="Flex 70"/>
                <a:ea typeface="+mn-ea"/>
                <a:cs typeface="+mn-cs"/>
              </a:rPr>
              <a:t>Större engagemang från förening mot domare, skapa ”domarlag”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srgbClr val="FFFFFF"/>
                </a:solidFill>
                <a:effectLst/>
                <a:uLnTx/>
                <a:uFillTx/>
                <a:latin typeface="Flex 70"/>
                <a:ea typeface="+mn-ea"/>
                <a:cs typeface="+mn-cs"/>
              </a:rPr>
              <a:t>”Hockeypool” - enklare att låna spelare mellan föreningar för att få ihop lag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srgbClr val="FFFFFF"/>
                </a:solidFill>
                <a:effectLst/>
                <a:uLnTx/>
                <a:uFillTx/>
                <a:latin typeface="Flex 70"/>
                <a:ea typeface="+mn-ea"/>
                <a:cs typeface="+mn-cs"/>
              </a:rPr>
              <a:t>Domarutbildningen ska ingå i spelarutbildningen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srgbClr val="FFFFFF"/>
                </a:solidFill>
                <a:effectLst/>
                <a:uLnTx/>
                <a:uFillTx/>
                <a:latin typeface="Flex 70"/>
                <a:ea typeface="+mn-ea"/>
                <a:cs typeface="+mn-cs"/>
              </a:rPr>
              <a:t>Domarutbildning på hockeygymnasium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srgbClr val="FFFFFF"/>
                </a:solidFill>
                <a:effectLst/>
                <a:uLnTx/>
                <a:uFillTx/>
                <a:latin typeface="Flex 70"/>
                <a:ea typeface="+mn-ea"/>
                <a:cs typeface="+mn-cs"/>
              </a:rPr>
              <a:t>Föräldrautbildning/information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srgbClr val="FFFFFF"/>
                </a:solidFill>
                <a:effectLst/>
                <a:uLnTx/>
                <a:uFillTx/>
                <a:latin typeface="Flex 70"/>
                <a:ea typeface="+mn-ea"/>
                <a:cs typeface="+mn-cs"/>
              </a:rPr>
              <a:t>Anläggningar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00" b="0" i="0" u="none" strike="noStrike" kern="1200" cap="none" spc="0" normalizeH="0" baseline="0" noProof="0" dirty="0">
              <a:ln>
                <a:noFill/>
              </a:ln>
              <a:solidFill>
                <a:srgbClr val="FFFFFF"/>
              </a:solidFill>
              <a:effectLst/>
              <a:uLnTx/>
              <a:uFillTx/>
              <a:latin typeface="Flex 7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800" b="0" i="0" u="none" strike="noStrike" kern="1200" cap="none" spc="0" normalizeH="0" baseline="0" noProof="0" dirty="0">
              <a:ln>
                <a:noFill/>
              </a:ln>
              <a:solidFill>
                <a:srgbClr val="FFFFFF"/>
              </a:solidFill>
              <a:effectLst/>
              <a:uLnTx/>
              <a:uFillTx/>
              <a:latin typeface="Flex 7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800" b="0" i="0" u="none" strike="noStrike" kern="1200" cap="none" spc="0" normalizeH="0" baseline="0" noProof="0" dirty="0">
              <a:ln>
                <a:noFill/>
              </a:ln>
              <a:solidFill>
                <a:srgbClr val="FFFFFF"/>
              </a:solidFill>
              <a:effectLst/>
              <a:uLnTx/>
              <a:uFillTx/>
              <a:latin typeface="Flex 70"/>
              <a:ea typeface="+mn-ea"/>
              <a:cs typeface="+mn-cs"/>
            </a:endParaRPr>
          </a:p>
        </p:txBody>
      </p:sp>
      <p:sp>
        <p:nvSpPr>
          <p:cNvPr id="11" name="textruta 10">
            <a:extLst>
              <a:ext uri="{FF2B5EF4-FFF2-40B4-BE49-F238E27FC236}">
                <a16:creationId xmlns:a16="http://schemas.microsoft.com/office/drawing/2014/main" id="{742A7FB2-FD11-4DCF-54B2-D3001CCABFBE}"/>
              </a:ext>
            </a:extLst>
          </p:cNvPr>
          <p:cNvSpPr txBox="1"/>
          <p:nvPr/>
        </p:nvSpPr>
        <p:spPr>
          <a:xfrm>
            <a:off x="6185692" y="3410780"/>
            <a:ext cx="5690358" cy="276998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srgbClr val="FFFFFF"/>
                </a:solidFill>
                <a:effectLst/>
                <a:uLnTx/>
                <a:uFillTx/>
                <a:latin typeface="Flex 70"/>
                <a:ea typeface="+mn-ea"/>
                <a:cs typeface="+mn-cs"/>
              </a:rPr>
              <a:t>Motivera fler ledare att gå ledarutbildningar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srgbClr val="FFFFFF"/>
                </a:solidFill>
                <a:effectLst/>
                <a:uLnTx/>
                <a:uFillTx/>
                <a:latin typeface="Flex 70"/>
                <a:ea typeface="+mn-ea"/>
                <a:cs typeface="+mn-cs"/>
              </a:rPr>
              <a:t>Behålla ledare, spelare och föräldrar inom hockeyn längre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srgbClr val="FFFFFF"/>
                </a:solidFill>
                <a:effectLst/>
                <a:uLnTx/>
                <a:uFillTx/>
                <a:latin typeface="Flex 70"/>
                <a:ea typeface="+mn-ea"/>
                <a:cs typeface="+mn-cs"/>
              </a:rPr>
              <a:t>Domarrekrytering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srgbClr val="FFFFFF"/>
                </a:solidFill>
                <a:effectLst/>
                <a:uLnTx/>
                <a:uFillTx/>
                <a:latin typeface="Flex 70"/>
                <a:ea typeface="+mn-ea"/>
                <a:cs typeface="+mn-cs"/>
              </a:rPr>
              <a:t>Tränarutbyte mellan föreningar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srgbClr val="FFFFFF"/>
                </a:solidFill>
                <a:effectLst/>
                <a:uLnTx/>
                <a:uFillTx/>
                <a:latin typeface="Flex 70"/>
                <a:ea typeface="+mn-ea"/>
                <a:cs typeface="+mn-cs"/>
              </a:rPr>
              <a:t>Utbildade tränare på rätt nivå, se över tränarutbildningen och eventuell uppföljning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srgbClr val="FFFFFF"/>
                </a:solidFill>
                <a:effectLst/>
                <a:uLnTx/>
                <a:uFillTx/>
                <a:latin typeface="Flex 70"/>
                <a:ea typeface="+mn-ea"/>
                <a:cs typeface="+mn-cs"/>
              </a:rPr>
              <a:t>Få in en målbild hur det ska se ut i respektive åldersgrupp (antal träningar, matcher)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300" b="0" i="0" u="none" strike="noStrike" kern="1200" cap="none" spc="0" normalizeH="0" baseline="0" noProof="0" dirty="0">
              <a:ln>
                <a:noFill/>
              </a:ln>
              <a:solidFill>
                <a:srgbClr val="FFFFFF"/>
              </a:solidFill>
              <a:effectLst/>
              <a:uLnTx/>
              <a:uFillTx/>
              <a:latin typeface="Flex 7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300" b="0" i="0" u="none" strike="noStrike" kern="1200" cap="none" spc="0" normalizeH="0" baseline="0" noProof="0" dirty="0">
              <a:ln>
                <a:noFill/>
              </a:ln>
              <a:solidFill>
                <a:srgbClr val="FFFFFF"/>
              </a:solidFill>
              <a:effectLst/>
              <a:uLnTx/>
              <a:uFillTx/>
              <a:latin typeface="Flex 7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800" b="0" i="0" u="none" strike="noStrike" kern="1200" cap="none" spc="0" normalizeH="0" baseline="0" noProof="0" dirty="0">
              <a:ln>
                <a:noFill/>
              </a:ln>
              <a:solidFill>
                <a:srgbClr val="FFFFFF"/>
              </a:solidFill>
              <a:effectLst/>
              <a:uLnTx/>
              <a:uFillTx/>
              <a:latin typeface="Flex 7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800" b="0" i="0" u="none" strike="noStrike" kern="1200" cap="none" spc="0" normalizeH="0" baseline="0" noProof="0" dirty="0">
              <a:ln>
                <a:noFill/>
              </a:ln>
              <a:solidFill>
                <a:srgbClr val="FFFFFF"/>
              </a:solidFill>
              <a:effectLst/>
              <a:uLnTx/>
              <a:uFillTx/>
              <a:latin typeface="Flex 70"/>
              <a:ea typeface="+mn-ea"/>
              <a:cs typeface="+mn-cs"/>
            </a:endParaRPr>
          </a:p>
        </p:txBody>
      </p:sp>
    </p:spTree>
    <p:extLst>
      <p:ext uri="{BB962C8B-B14F-4D97-AF65-F5344CB8AC3E}">
        <p14:creationId xmlns:p14="http://schemas.microsoft.com/office/powerpoint/2010/main" val="13369684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9574A820-A36E-30FD-BE7F-1482C72D1186}"/>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all" spc="50" normalizeH="0" baseline="0" noProof="0" dirty="0">
                <a:ln>
                  <a:noFill/>
                </a:ln>
                <a:solidFill>
                  <a:srgbClr val="FFFFFF"/>
                </a:solidFill>
                <a:effectLst/>
                <a:uLnTx/>
                <a:uFillTx/>
                <a:latin typeface="Flex 70"/>
                <a:ea typeface="+mn-ea"/>
                <a:cs typeface="+mn-cs"/>
              </a:rPr>
              <a:t>strategi 2030</a:t>
            </a:r>
          </a:p>
        </p:txBody>
      </p:sp>
      <p:sp>
        <p:nvSpPr>
          <p:cNvPr id="3" name="Platshållare för bildnummer 2">
            <a:extLst>
              <a:ext uri="{FF2B5EF4-FFF2-40B4-BE49-F238E27FC236}">
                <a16:creationId xmlns:a16="http://schemas.microsoft.com/office/drawing/2014/main" id="{5C9AB1A6-F524-DCEB-A02D-ADBBB541053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DB0A55-353B-0141-AD40-F868C66FD585}" type="slidenum">
              <a:rPr kumimoji="0" lang="sv-SE" sz="800" b="0" i="0" u="none" strike="noStrike" kern="1200" cap="all" spc="50" normalizeH="0" baseline="0" noProof="0" smtClean="0">
                <a:ln>
                  <a:noFill/>
                </a:ln>
                <a:solidFill>
                  <a:srgbClr val="FFFFFF"/>
                </a:solidFill>
                <a:effectLst/>
                <a:uLnTx/>
                <a:uFillTx/>
                <a:latin typeface="Flex 7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sv-SE" sz="800" b="0" i="0" u="none" strike="noStrike" kern="1200" cap="all" spc="50" normalizeH="0" baseline="0" noProof="0">
              <a:ln>
                <a:noFill/>
              </a:ln>
              <a:solidFill>
                <a:srgbClr val="FFFFFF"/>
              </a:solidFill>
              <a:effectLst/>
              <a:uLnTx/>
              <a:uFillTx/>
              <a:latin typeface="Flex 70"/>
              <a:ea typeface="+mn-ea"/>
              <a:cs typeface="+mn-cs"/>
            </a:endParaRPr>
          </a:p>
        </p:txBody>
      </p:sp>
      <p:sp>
        <p:nvSpPr>
          <p:cNvPr id="8" name="Rektangel med rundade hörn 7">
            <a:extLst>
              <a:ext uri="{FF2B5EF4-FFF2-40B4-BE49-F238E27FC236}">
                <a16:creationId xmlns:a16="http://schemas.microsoft.com/office/drawing/2014/main" id="{07FC9CD1-FFCC-E4D9-2151-B340CC3F50F2}"/>
              </a:ext>
            </a:extLst>
          </p:cNvPr>
          <p:cNvSpPr/>
          <p:nvPr/>
        </p:nvSpPr>
        <p:spPr>
          <a:xfrm>
            <a:off x="138545" y="768096"/>
            <a:ext cx="11914910" cy="5546205"/>
          </a:xfrm>
          <a:prstGeom prst="roundRect">
            <a:avLst>
              <a:gd name="adj" fmla="val 4261"/>
            </a:avLst>
          </a:prstGeom>
          <a:noFill/>
          <a:ln w="19050">
            <a:solidFill>
              <a:schemeClr val="accent1"/>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Flex 70"/>
              <a:ea typeface="+mn-ea"/>
              <a:cs typeface="+mn-cs"/>
            </a:endParaRPr>
          </a:p>
        </p:txBody>
      </p:sp>
      <p:sp>
        <p:nvSpPr>
          <p:cNvPr id="22" name="Platshållare för text 5">
            <a:extLst>
              <a:ext uri="{FF2B5EF4-FFF2-40B4-BE49-F238E27FC236}">
                <a16:creationId xmlns:a16="http://schemas.microsoft.com/office/drawing/2014/main" id="{A17FBF8C-517B-1A4D-E413-A96E5D09ACE7}"/>
              </a:ext>
            </a:extLst>
          </p:cNvPr>
          <p:cNvSpPr txBox="1">
            <a:spLocks/>
          </p:cNvSpPr>
          <p:nvPr/>
        </p:nvSpPr>
        <p:spPr>
          <a:xfrm>
            <a:off x="8242031" y="1541971"/>
            <a:ext cx="3383219" cy="143934"/>
          </a:xfrm>
          <a:prstGeom prst="rect">
            <a:avLst/>
          </a:prstGeom>
        </p:spPr>
        <p:txBody>
          <a:bodyPr vert="horz" lIns="0" tIns="0" rIns="0" bIns="0" rtlCol="0" anchor="t">
            <a:noAutofit/>
          </a:bodyPr>
          <a:lstStyle>
            <a:lvl1pPr marL="156600" indent="-156600" algn="l" defTabSz="914400" rtl="0" eaLnBrk="1" latinLnBrk="0" hangingPunct="1">
              <a:lnSpc>
                <a:spcPct val="100000"/>
              </a:lnSpc>
              <a:spcBef>
                <a:spcPts val="1200"/>
              </a:spcBef>
              <a:buClr>
                <a:schemeClr val="accent1"/>
              </a:buClr>
              <a:buFont typeface="Arial" panose="020B0604020202020204" pitchFamily="34" charset="0"/>
              <a:buChar char="•"/>
              <a:defRPr sz="1600" kern="1200">
                <a:solidFill>
                  <a:schemeClr val="tx1"/>
                </a:solidFill>
                <a:latin typeface="+mn-lt"/>
                <a:ea typeface="+mn-ea"/>
                <a:cs typeface="+mn-cs"/>
              </a:defRPr>
            </a:lvl1pPr>
            <a:lvl2pPr marL="613800" indent="-156600" algn="l" defTabSz="914400" rtl="0" eaLnBrk="1" latinLnBrk="0" hangingPunct="1">
              <a:lnSpc>
                <a:spcPct val="100000"/>
              </a:lnSpc>
              <a:spcBef>
                <a:spcPts val="1200"/>
              </a:spcBef>
              <a:buClr>
                <a:schemeClr val="accent1"/>
              </a:buClr>
              <a:buFont typeface="Arial" panose="020B0604020202020204" pitchFamily="34" charset="0"/>
              <a:buChar char="•"/>
              <a:defRPr sz="1400" kern="1200">
                <a:solidFill>
                  <a:schemeClr val="tx1"/>
                </a:solidFill>
                <a:latin typeface="+mn-lt"/>
                <a:ea typeface="+mn-ea"/>
                <a:cs typeface="+mn-cs"/>
              </a:defRPr>
            </a:lvl2pPr>
            <a:lvl3pPr marL="1035000" indent="-156600" algn="l" defTabSz="914400" rtl="0" eaLnBrk="1" latinLnBrk="0" hangingPunct="1">
              <a:lnSpc>
                <a:spcPct val="100000"/>
              </a:lnSpc>
              <a:spcBef>
                <a:spcPts val="1200"/>
              </a:spcBef>
              <a:buClr>
                <a:schemeClr val="accent1"/>
              </a:buClr>
              <a:buFont typeface="Arial" panose="020B0604020202020204" pitchFamily="34" charset="0"/>
              <a:buChar char="•"/>
              <a:defRPr sz="1200" kern="1200">
                <a:solidFill>
                  <a:schemeClr val="tx1"/>
                </a:solidFill>
                <a:latin typeface="+mn-lt"/>
                <a:ea typeface="+mn-ea"/>
                <a:cs typeface="+mn-cs"/>
              </a:defRPr>
            </a:lvl3pPr>
            <a:lvl4pPr marL="1420200" indent="-156600" algn="l" defTabSz="914400" rtl="0" eaLnBrk="1" latinLnBrk="0" hangingPunct="1">
              <a:lnSpc>
                <a:spcPct val="100000"/>
              </a:lnSpc>
              <a:spcBef>
                <a:spcPts val="1200"/>
              </a:spcBef>
              <a:buClr>
                <a:schemeClr val="accent1"/>
              </a:buClr>
              <a:buFont typeface="Arial" panose="020B0604020202020204" pitchFamily="34" charset="0"/>
              <a:buChar char="•"/>
              <a:defRPr sz="1100" kern="1200">
                <a:solidFill>
                  <a:schemeClr val="tx1"/>
                </a:solidFill>
                <a:latin typeface="+mn-lt"/>
                <a:ea typeface="+mn-ea"/>
                <a:cs typeface="+mn-cs"/>
              </a:defRPr>
            </a:lvl4pPr>
            <a:lvl5pPr marL="1841400" indent="-156600" algn="l" defTabSz="914400" rtl="0" eaLnBrk="1" latinLnBrk="0" hangingPunct="1">
              <a:lnSpc>
                <a:spcPct val="100000"/>
              </a:lnSpc>
              <a:spcBef>
                <a:spcPts val="1200"/>
              </a:spcBef>
              <a:buClr>
                <a:schemeClr val="accent1"/>
              </a:buClr>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56600" marR="0" lvl="0" indent="-156600" algn="l" defTabSz="914400" rtl="0" eaLnBrk="1" fontAlgn="auto" latinLnBrk="0" hangingPunct="1">
              <a:lnSpc>
                <a:spcPct val="100000"/>
              </a:lnSpc>
              <a:spcBef>
                <a:spcPts val="1200"/>
              </a:spcBef>
              <a:spcAft>
                <a:spcPts val="0"/>
              </a:spcAft>
              <a:buClr>
                <a:srgbClr val="0F59EB"/>
              </a:buClr>
              <a:buSzTx/>
              <a:buFont typeface="Arial" panose="020B0604020202020204" pitchFamily="34" charset="0"/>
              <a:buChar char="•"/>
              <a:tabLst/>
              <a:defRPr/>
            </a:pPr>
            <a:endParaRPr kumimoji="0" lang="sv-SE" sz="1400" b="0" i="1" u="none" strike="noStrike" kern="1200" cap="none" spc="0" normalizeH="0" baseline="0" noProof="0" dirty="0">
              <a:ln>
                <a:noFill/>
              </a:ln>
              <a:solidFill>
                <a:srgbClr val="FFFFFF"/>
              </a:solidFill>
              <a:effectLst/>
              <a:highlight>
                <a:srgbClr val="FFFF00"/>
              </a:highlight>
              <a:uLnTx/>
              <a:uFillTx/>
              <a:latin typeface="Flex 70"/>
              <a:ea typeface="+mn-ea"/>
              <a:cs typeface="+mn-cs"/>
            </a:endParaRPr>
          </a:p>
        </p:txBody>
      </p:sp>
      <p:cxnSp>
        <p:nvCxnSpPr>
          <p:cNvPr id="33" name="Rak 32">
            <a:extLst>
              <a:ext uri="{FF2B5EF4-FFF2-40B4-BE49-F238E27FC236}">
                <a16:creationId xmlns:a16="http://schemas.microsoft.com/office/drawing/2014/main" id="{B2FAC063-004B-E0BA-25A1-B0CCC15414D3}"/>
              </a:ext>
            </a:extLst>
          </p:cNvPr>
          <p:cNvCxnSpPr>
            <a:cxnSpLocks/>
          </p:cNvCxnSpPr>
          <p:nvPr/>
        </p:nvCxnSpPr>
        <p:spPr>
          <a:xfrm flipH="1" flipV="1">
            <a:off x="138545" y="3085757"/>
            <a:ext cx="11914910" cy="24714"/>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3" name="textruta 52">
            <a:extLst>
              <a:ext uri="{FF2B5EF4-FFF2-40B4-BE49-F238E27FC236}">
                <a16:creationId xmlns:a16="http://schemas.microsoft.com/office/drawing/2014/main" id="{5D5AA87A-0F9B-9688-9DB0-F0E0602B1FDB}"/>
              </a:ext>
            </a:extLst>
          </p:cNvPr>
          <p:cNvSpPr txBox="1"/>
          <p:nvPr/>
        </p:nvSpPr>
        <p:spPr>
          <a:xfrm>
            <a:off x="3044913" y="753188"/>
            <a:ext cx="6098058"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FFFFFF"/>
                </a:solidFill>
                <a:effectLst/>
                <a:uLnTx/>
                <a:uFillTx/>
                <a:latin typeface="Flex Display 60" pitchFamily="2" charset="0"/>
                <a:ea typeface="+mn-ea"/>
                <a:cs typeface="+mn-cs"/>
              </a:rPr>
              <a:t>SVENSK ISHOCKEY</a:t>
            </a:r>
          </a:p>
        </p:txBody>
      </p:sp>
      <p:cxnSp>
        <p:nvCxnSpPr>
          <p:cNvPr id="55" name="Rak 54">
            <a:extLst>
              <a:ext uri="{FF2B5EF4-FFF2-40B4-BE49-F238E27FC236}">
                <a16:creationId xmlns:a16="http://schemas.microsoft.com/office/drawing/2014/main" id="{82BF4245-B6AF-8203-0436-540E929BC322}"/>
              </a:ext>
            </a:extLst>
          </p:cNvPr>
          <p:cNvCxnSpPr>
            <a:cxnSpLocks/>
          </p:cNvCxnSpPr>
          <p:nvPr/>
        </p:nvCxnSpPr>
        <p:spPr>
          <a:xfrm flipH="1">
            <a:off x="138545" y="1408530"/>
            <a:ext cx="1191491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1" name="Rak 60">
            <a:extLst>
              <a:ext uri="{FF2B5EF4-FFF2-40B4-BE49-F238E27FC236}">
                <a16:creationId xmlns:a16="http://schemas.microsoft.com/office/drawing/2014/main" id="{443D4C5B-1BD9-7D99-F7E2-EA70356352A9}"/>
              </a:ext>
            </a:extLst>
          </p:cNvPr>
          <p:cNvCxnSpPr>
            <a:cxnSpLocks/>
          </p:cNvCxnSpPr>
          <p:nvPr/>
        </p:nvCxnSpPr>
        <p:spPr>
          <a:xfrm flipH="1">
            <a:off x="138545" y="2660279"/>
            <a:ext cx="1191491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2" name="Rak 61">
            <a:extLst>
              <a:ext uri="{FF2B5EF4-FFF2-40B4-BE49-F238E27FC236}">
                <a16:creationId xmlns:a16="http://schemas.microsoft.com/office/drawing/2014/main" id="{94087AAC-0906-2D62-4A54-88EC74A22B1D}"/>
              </a:ext>
            </a:extLst>
          </p:cNvPr>
          <p:cNvCxnSpPr>
            <a:cxnSpLocks/>
          </p:cNvCxnSpPr>
          <p:nvPr/>
        </p:nvCxnSpPr>
        <p:spPr>
          <a:xfrm flipH="1">
            <a:off x="138545" y="1890612"/>
            <a:ext cx="1191491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Platshållare för text 6">
            <a:extLst>
              <a:ext uri="{FF2B5EF4-FFF2-40B4-BE49-F238E27FC236}">
                <a16:creationId xmlns:a16="http://schemas.microsoft.com/office/drawing/2014/main" id="{3E1D03EA-387E-A1DA-68DE-79686EF9005F}"/>
              </a:ext>
            </a:extLst>
          </p:cNvPr>
          <p:cNvSpPr txBox="1">
            <a:spLocks/>
          </p:cNvSpPr>
          <p:nvPr/>
        </p:nvSpPr>
        <p:spPr>
          <a:xfrm>
            <a:off x="686834" y="3191618"/>
            <a:ext cx="2952293" cy="2572320"/>
          </a:xfrm>
          <a:prstGeom prst="rect">
            <a:avLst/>
          </a:prstGeom>
        </p:spPr>
        <p:txBody>
          <a:bodyPr vert="horz" lIns="0" tIns="0" rIns="0" bIns="0" rtlCol="0" anchor="t">
            <a:noAutofit/>
          </a:bodyPr>
          <a:lstStyle>
            <a:lvl1pPr marL="156600" indent="-156600" algn="l" defTabSz="914400" rtl="0" eaLnBrk="1" latinLnBrk="0" hangingPunct="1">
              <a:lnSpc>
                <a:spcPct val="100000"/>
              </a:lnSpc>
              <a:spcBef>
                <a:spcPts val="1200"/>
              </a:spcBef>
              <a:buClr>
                <a:schemeClr val="accent1"/>
              </a:buClr>
              <a:buFont typeface="Arial" panose="020B0604020202020204" pitchFamily="34" charset="0"/>
              <a:buChar char="•"/>
              <a:defRPr sz="1600" kern="1200">
                <a:solidFill>
                  <a:schemeClr val="tx1"/>
                </a:solidFill>
                <a:latin typeface="+mn-lt"/>
                <a:ea typeface="+mn-ea"/>
                <a:cs typeface="+mn-cs"/>
              </a:defRPr>
            </a:lvl1pPr>
            <a:lvl2pPr marL="613800" indent="-156600" algn="l" defTabSz="914400" rtl="0" eaLnBrk="1" latinLnBrk="0" hangingPunct="1">
              <a:lnSpc>
                <a:spcPct val="100000"/>
              </a:lnSpc>
              <a:spcBef>
                <a:spcPts val="1200"/>
              </a:spcBef>
              <a:buClr>
                <a:schemeClr val="accent1"/>
              </a:buClr>
              <a:buFont typeface="Arial" panose="020B0604020202020204" pitchFamily="34" charset="0"/>
              <a:buChar char="•"/>
              <a:defRPr sz="1400" kern="1200">
                <a:solidFill>
                  <a:schemeClr val="tx1"/>
                </a:solidFill>
                <a:latin typeface="+mn-lt"/>
                <a:ea typeface="+mn-ea"/>
                <a:cs typeface="+mn-cs"/>
              </a:defRPr>
            </a:lvl2pPr>
            <a:lvl3pPr marL="1035000" indent="-156600" algn="l" defTabSz="914400" rtl="0" eaLnBrk="1" latinLnBrk="0" hangingPunct="1">
              <a:lnSpc>
                <a:spcPct val="100000"/>
              </a:lnSpc>
              <a:spcBef>
                <a:spcPts val="1200"/>
              </a:spcBef>
              <a:buClr>
                <a:schemeClr val="accent1"/>
              </a:buClr>
              <a:buFont typeface="Arial" panose="020B0604020202020204" pitchFamily="34" charset="0"/>
              <a:buChar char="•"/>
              <a:defRPr sz="1200" kern="1200">
                <a:solidFill>
                  <a:schemeClr val="tx1"/>
                </a:solidFill>
                <a:latin typeface="+mn-lt"/>
                <a:ea typeface="+mn-ea"/>
                <a:cs typeface="+mn-cs"/>
              </a:defRPr>
            </a:lvl3pPr>
            <a:lvl4pPr marL="1420200" indent="-156600" algn="l" defTabSz="914400" rtl="0" eaLnBrk="1" latinLnBrk="0" hangingPunct="1">
              <a:lnSpc>
                <a:spcPct val="100000"/>
              </a:lnSpc>
              <a:spcBef>
                <a:spcPts val="1200"/>
              </a:spcBef>
              <a:buClr>
                <a:schemeClr val="accent1"/>
              </a:buClr>
              <a:buFont typeface="Arial" panose="020B0604020202020204" pitchFamily="34" charset="0"/>
              <a:buChar char="•"/>
              <a:defRPr sz="1100" kern="1200">
                <a:solidFill>
                  <a:schemeClr val="tx1"/>
                </a:solidFill>
                <a:latin typeface="+mn-lt"/>
                <a:ea typeface="+mn-ea"/>
                <a:cs typeface="+mn-cs"/>
              </a:defRPr>
            </a:lvl4pPr>
            <a:lvl5pPr marL="1841400" indent="-156600" algn="l" defTabSz="914400" rtl="0" eaLnBrk="1" latinLnBrk="0" hangingPunct="1">
              <a:lnSpc>
                <a:spcPct val="100000"/>
              </a:lnSpc>
              <a:spcBef>
                <a:spcPts val="1200"/>
              </a:spcBef>
              <a:buClr>
                <a:schemeClr val="accent1"/>
              </a:buClr>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F59EB"/>
              </a:buClr>
              <a:buSzTx/>
              <a:buFont typeface="Arial" panose="020B0604020202020204" pitchFamily="34" charset="0"/>
              <a:buNone/>
              <a:tabLst/>
              <a:defRPr/>
            </a:pPr>
            <a:r>
              <a:rPr kumimoji="0" lang="sv-SE" sz="1200" b="1" i="0" u="none" strike="noStrike" kern="1200" cap="none" spc="0" normalizeH="0" baseline="0" noProof="0" dirty="0">
                <a:ln>
                  <a:noFill/>
                </a:ln>
                <a:solidFill>
                  <a:srgbClr val="FFD200"/>
                </a:solidFill>
                <a:effectLst/>
                <a:uLnTx/>
                <a:uFillTx/>
                <a:latin typeface="Flex 90 Bold" pitchFamily="2" charset="0"/>
                <a:ea typeface="+mn-ea"/>
                <a:cs typeface="+mn-cs"/>
              </a:rPr>
              <a:t>Verksamhetsplan </a:t>
            </a:r>
            <a:r>
              <a:rPr kumimoji="0" lang="sv-SE" sz="1200" b="1" i="0" u="none" strike="noStrike" kern="1200" cap="none" spc="0" normalizeH="0" baseline="0" noProof="0" dirty="0">
                <a:ln>
                  <a:noFill/>
                </a:ln>
                <a:solidFill>
                  <a:srgbClr val="FFFFFF"/>
                </a:solidFill>
                <a:effectLst/>
                <a:uLnTx/>
                <a:uFillTx/>
                <a:latin typeface="Flex 90 Bold" pitchFamily="2" charset="0"/>
                <a:ea typeface="+mn-ea"/>
                <a:cs typeface="+mn-cs"/>
              </a:rPr>
              <a:t>2023–2025</a:t>
            </a:r>
          </a:p>
          <a:p>
            <a:pPr marL="0" marR="0" lvl="0" indent="0" algn="l" defTabSz="914400" rtl="0" eaLnBrk="1" fontAlgn="auto" latinLnBrk="0" hangingPunct="1">
              <a:lnSpc>
                <a:spcPct val="100000"/>
              </a:lnSpc>
              <a:spcBef>
                <a:spcPts val="1200"/>
              </a:spcBef>
              <a:spcAft>
                <a:spcPts val="0"/>
              </a:spcAft>
              <a:buClr>
                <a:srgbClr val="0F59EB"/>
              </a:buClr>
              <a:buSzTx/>
              <a:buFont typeface="Arial" panose="020B0604020202020204" pitchFamily="34" charset="0"/>
              <a:buNone/>
              <a:tabLst/>
              <a:defRPr/>
            </a:pPr>
            <a:br>
              <a:rPr kumimoji="0" lang="sv-SE" sz="1200" b="0" i="0" u="none" strike="noStrike" kern="1200" cap="none" spc="0" normalizeH="0" baseline="0" noProof="0" dirty="0">
                <a:ln>
                  <a:noFill/>
                </a:ln>
                <a:solidFill>
                  <a:srgbClr val="FFFFFF"/>
                </a:solidFill>
                <a:effectLst/>
                <a:uLnTx/>
                <a:uFillTx/>
                <a:latin typeface="Flex 70"/>
                <a:ea typeface="+mn-ea"/>
                <a:cs typeface="+mn-cs"/>
              </a:rPr>
            </a:br>
            <a:br>
              <a:rPr kumimoji="0" lang="sv-SE" sz="1200" b="0" i="0" u="none" strike="noStrike" kern="1200" cap="none" spc="0" normalizeH="0" baseline="0" noProof="0" dirty="0">
                <a:ln>
                  <a:noFill/>
                </a:ln>
                <a:solidFill>
                  <a:srgbClr val="FFFFFF"/>
                </a:solidFill>
                <a:effectLst/>
                <a:uLnTx/>
                <a:uFillTx/>
                <a:latin typeface="Flex 70"/>
                <a:ea typeface="+mn-ea"/>
                <a:cs typeface="+mn-cs"/>
              </a:rPr>
            </a:br>
            <a:endParaRPr kumimoji="0" lang="sv-SE" sz="1200" b="0" i="0" u="none" strike="noStrike" kern="1200" cap="none" spc="0" normalizeH="0" baseline="0" noProof="0" dirty="0">
              <a:ln>
                <a:noFill/>
              </a:ln>
              <a:solidFill>
                <a:srgbClr val="FFFFFF"/>
              </a:solidFill>
              <a:effectLst/>
              <a:uLnTx/>
              <a:uFillTx/>
              <a:latin typeface="Flex 70"/>
              <a:ea typeface="+mn-ea"/>
              <a:cs typeface="+mn-cs"/>
            </a:endParaRPr>
          </a:p>
          <a:p>
            <a:pPr marL="0" marR="0" lvl="0" indent="0" algn="l" defTabSz="914400" rtl="0" eaLnBrk="1" fontAlgn="auto" latinLnBrk="0" hangingPunct="1">
              <a:lnSpc>
                <a:spcPct val="100000"/>
              </a:lnSpc>
              <a:spcBef>
                <a:spcPts val="0"/>
              </a:spcBef>
              <a:spcAft>
                <a:spcPts val="0"/>
              </a:spcAft>
              <a:buClr>
                <a:srgbClr val="0F59EB"/>
              </a:buClr>
              <a:buSzTx/>
              <a:buFont typeface="Arial" panose="020B0604020202020204" pitchFamily="34" charset="0"/>
              <a:buNone/>
              <a:tabLst/>
              <a:defRPr/>
            </a:pPr>
            <a:endParaRPr kumimoji="0" lang="sv-SE" sz="1200" b="1" i="0" u="none" strike="noStrike" kern="1200" cap="none" spc="0" normalizeH="0" baseline="0" noProof="0" dirty="0">
              <a:ln>
                <a:noFill/>
              </a:ln>
              <a:solidFill>
                <a:srgbClr val="FFFFFF"/>
              </a:solidFill>
              <a:effectLst/>
              <a:uLnTx/>
              <a:uFillTx/>
              <a:latin typeface="Flex 90 Bold" pitchFamily="2" charset="0"/>
              <a:ea typeface="+mn-ea"/>
              <a:cs typeface="+mn-cs"/>
            </a:endParaRPr>
          </a:p>
        </p:txBody>
      </p:sp>
      <p:sp>
        <p:nvSpPr>
          <p:cNvPr id="4" name="textruta 3">
            <a:extLst>
              <a:ext uri="{FF2B5EF4-FFF2-40B4-BE49-F238E27FC236}">
                <a16:creationId xmlns:a16="http://schemas.microsoft.com/office/drawing/2014/main" id="{5053F7DF-D9F5-C272-A9A9-85DBF7D7283A}"/>
              </a:ext>
            </a:extLst>
          </p:cNvPr>
          <p:cNvSpPr txBox="1"/>
          <p:nvPr/>
        </p:nvSpPr>
        <p:spPr>
          <a:xfrm>
            <a:off x="138545" y="953946"/>
            <a:ext cx="11914910" cy="86177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Flex 90 Bold" pitchFamily="2" charset="0"/>
                <a:ea typeface="+mn-ea"/>
                <a:cs typeface="+mn-cs"/>
              </a:rPr>
              <a:t>Ökat intresse för ishockey</a:t>
            </a:r>
            <a:endParaRPr kumimoji="0" lang="sv-SE" sz="1400" b="0" i="0" u="none" strike="noStrike" kern="1200" cap="none" spc="0" normalizeH="0" baseline="0" noProof="0" dirty="0">
              <a:ln>
                <a:noFill/>
              </a:ln>
              <a:solidFill>
                <a:srgbClr val="FFFFFF"/>
              </a:solidFill>
              <a:effectLst/>
              <a:uLnTx/>
              <a:uFillTx/>
              <a:latin typeface="Flex 70"/>
              <a:ea typeface="+mn-ea"/>
              <a:cs typeface="Segoe U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FFFFFF"/>
                </a:solidFill>
                <a:effectLst/>
                <a:uLnTx/>
                <a:uFillTx/>
                <a:latin typeface="Flex 70"/>
                <a:ea typeface="+mn-ea"/>
                <a:cs typeface="Segoe UI"/>
              </a:rPr>
              <a:t>Ishockey är Sveriges mest engagerande idrott.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srgbClr val="FFFFFF"/>
              </a:solidFill>
              <a:effectLst/>
              <a:uLnTx/>
              <a:uFillTx/>
              <a:latin typeface="Flex 70"/>
              <a:ea typeface="+mn-ea"/>
              <a:cs typeface="Segoe U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srgbClr val="FFD200"/>
                </a:solidFill>
                <a:effectLst/>
                <a:uLnTx/>
                <a:uFillTx/>
                <a:latin typeface="Flex 90 Bold" pitchFamily="2" charset="0"/>
                <a:ea typeface="+mn-ea"/>
                <a:cs typeface="Segoe UI"/>
                <a:sym typeface="Wingdings" pitchFamily="2" charset="2"/>
              </a:rPr>
              <a:t> </a:t>
            </a:r>
            <a:r>
              <a:rPr kumimoji="0" lang="sv-SE" sz="1200" b="1" i="0" u="none" strike="noStrike" kern="1200" cap="none" spc="0" normalizeH="0" baseline="0" noProof="0" dirty="0">
                <a:ln>
                  <a:noFill/>
                </a:ln>
                <a:solidFill>
                  <a:srgbClr val="FFD200"/>
                </a:solidFill>
                <a:effectLst/>
                <a:uLnTx/>
                <a:uFillTx/>
                <a:latin typeface="Flex 90 Bold" pitchFamily="2" charset="0"/>
                <a:ea typeface="+mn-ea"/>
                <a:cs typeface="Segoe UI"/>
              </a:rPr>
              <a:t>Mål 2030: </a:t>
            </a:r>
            <a:r>
              <a:rPr kumimoji="0" lang="sv-SE" sz="1200" b="0" i="0" u="none" strike="noStrike" kern="1200" cap="none" spc="0" normalizeH="0" baseline="0" noProof="0" dirty="0">
                <a:ln>
                  <a:noFill/>
                </a:ln>
                <a:solidFill>
                  <a:srgbClr val="FFD200"/>
                </a:solidFill>
                <a:effectLst/>
                <a:uLnTx/>
                <a:uFillTx/>
                <a:latin typeface="Flex 70"/>
                <a:ea typeface="+mn-ea"/>
                <a:cs typeface="Segoe UI"/>
              </a:rPr>
              <a:t> </a:t>
            </a:r>
            <a:r>
              <a:rPr kumimoji="0" lang="sv-SE" sz="1200" b="0" i="0" u="none" strike="noStrike" kern="1200" cap="none" spc="0" normalizeH="0" baseline="0" noProof="0" dirty="0">
                <a:ln>
                  <a:noFill/>
                </a:ln>
                <a:solidFill>
                  <a:srgbClr val="FFFFFF"/>
                </a:solidFill>
                <a:effectLst/>
                <a:uLnTx/>
                <a:uFillTx/>
                <a:latin typeface="Flex 70"/>
                <a:ea typeface="+mn-ea"/>
                <a:cs typeface="Segoe UI"/>
              </a:rPr>
              <a:t>25% är intresserade av svensk ishockey</a:t>
            </a:r>
            <a:endParaRPr kumimoji="0" lang="sv-SE" sz="1200" b="0" i="0" u="none" strike="noStrike" kern="1200" cap="none" spc="0" normalizeH="0" baseline="0" noProof="0" dirty="0">
              <a:ln>
                <a:noFill/>
              </a:ln>
              <a:solidFill>
                <a:srgbClr val="FFFFFF"/>
              </a:solidFill>
              <a:effectLst/>
              <a:uLnTx/>
              <a:uFillTx/>
              <a:latin typeface="Flex 70"/>
              <a:ea typeface="+mn-ea"/>
              <a:cs typeface="+mn-cs"/>
            </a:endParaRPr>
          </a:p>
        </p:txBody>
      </p:sp>
      <p:sp>
        <p:nvSpPr>
          <p:cNvPr id="7" name="textruta 13">
            <a:extLst>
              <a:ext uri="{FF2B5EF4-FFF2-40B4-BE49-F238E27FC236}">
                <a16:creationId xmlns:a16="http://schemas.microsoft.com/office/drawing/2014/main" id="{A9D604E5-F70B-AC21-A192-EABE5DA64F0A}"/>
              </a:ext>
            </a:extLst>
          </p:cNvPr>
          <p:cNvSpPr txBox="1"/>
          <p:nvPr/>
        </p:nvSpPr>
        <p:spPr>
          <a:xfrm>
            <a:off x="4230513" y="1863115"/>
            <a:ext cx="3474943" cy="1015663"/>
          </a:xfrm>
          <a:prstGeom prst="rect">
            <a:avLst/>
          </a:prstGeom>
          <a:noFill/>
        </p:spPr>
        <p:txBody>
          <a:bodyPr wrap="square" lIns="91440" tIns="45720" rIns="91440" bIns="45720" rtlCol="0" anchor="t">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srgbClr val="FFD200"/>
                </a:solidFill>
                <a:effectLst/>
                <a:uLnTx/>
                <a:uFillTx/>
                <a:latin typeface="Flex 90 Bold" pitchFamily="2" charset="0"/>
                <a:ea typeface="+mn-ea"/>
                <a:cs typeface="+mn-cs"/>
              </a:rPr>
              <a:t>Indikatorer </a:t>
            </a:r>
            <a:r>
              <a:rPr kumimoji="0" lang="sv-SE" sz="1200" b="1" i="0" u="none" strike="noStrike" kern="1200" cap="none" spc="0" normalizeH="0" baseline="0" noProof="0" dirty="0">
                <a:ln>
                  <a:noFill/>
                </a:ln>
                <a:solidFill>
                  <a:srgbClr val="FFFFFF"/>
                </a:solidFill>
                <a:effectLst/>
                <a:uLnTx/>
                <a:uFillTx/>
                <a:latin typeface="Flex 90 Bold" pitchFamily="2" charset="0"/>
                <a:ea typeface="+mn-ea"/>
                <a:cs typeface="+mn-cs"/>
              </a:rPr>
              <a:t>2023–2025</a:t>
            </a:r>
          </a:p>
          <a:p>
            <a:pPr marL="171450" marR="0" lvl="0" indent="-171450" algn="l" defTabSz="914400" rtl="0" eaLnBrk="1" fontAlgn="auto" latinLnBrk="0" hangingPunct="1">
              <a:lnSpc>
                <a:spcPct val="100000"/>
              </a:lnSpc>
              <a:spcBef>
                <a:spcPts val="0"/>
              </a:spcBef>
              <a:spcAft>
                <a:spcPts val="0"/>
              </a:spcAft>
              <a:buClr>
                <a:srgbClr val="0F59EB"/>
              </a:buClr>
              <a:buSzTx/>
              <a:buFont typeface="Wingdings" panose="05000000000000000000" pitchFamily="2" charset="2"/>
              <a:buChar char="ü"/>
              <a:tabLst/>
              <a:defRPr/>
            </a:pPr>
            <a:r>
              <a:rPr kumimoji="0" lang="sv-SE" sz="1200" b="0" i="0" u="none" strike="noStrike" kern="1200" cap="none" spc="0" normalizeH="0" baseline="0" noProof="0" dirty="0">
                <a:ln>
                  <a:noFill/>
                </a:ln>
                <a:solidFill>
                  <a:srgbClr val="FFFFFF"/>
                </a:solidFill>
                <a:effectLst/>
                <a:uLnTx/>
                <a:uFillTx/>
                <a:latin typeface="Flex 70"/>
                <a:ea typeface="+mn-ea"/>
                <a:cs typeface="+mn-cs"/>
              </a:rPr>
              <a:t>Följare sociala medier</a:t>
            </a:r>
          </a:p>
          <a:p>
            <a:pPr marL="171450" marR="0" lvl="0" indent="-171450" algn="l" defTabSz="914400" rtl="0" eaLnBrk="1" fontAlgn="auto" latinLnBrk="0" hangingPunct="1">
              <a:lnSpc>
                <a:spcPct val="100000"/>
              </a:lnSpc>
              <a:spcBef>
                <a:spcPts val="0"/>
              </a:spcBef>
              <a:spcAft>
                <a:spcPts val="0"/>
              </a:spcAft>
              <a:buClr>
                <a:srgbClr val="0F59EB"/>
              </a:buClr>
              <a:buSzTx/>
              <a:buFont typeface="Wingdings" panose="05000000000000000000" pitchFamily="2" charset="2"/>
              <a:buChar char="ü"/>
              <a:tabLst/>
              <a:defRPr/>
            </a:pPr>
            <a:r>
              <a:rPr kumimoji="0" lang="sv-SE" sz="1200" b="0" i="0" u="none" strike="noStrike" kern="1200" cap="none" spc="0" normalizeH="0" baseline="0" noProof="0" dirty="0">
                <a:ln>
                  <a:noFill/>
                </a:ln>
                <a:solidFill>
                  <a:srgbClr val="FFFFFF"/>
                </a:solidFill>
                <a:effectLst/>
                <a:uLnTx/>
                <a:uFillTx/>
                <a:latin typeface="Flex 70"/>
                <a:ea typeface="+mn-ea"/>
                <a:cs typeface="+mn-cs"/>
              </a:rPr>
              <a:t>Hockeyföreningar med ungdomsverksamhet</a:t>
            </a:r>
          </a:p>
          <a:p>
            <a:pPr marL="171450" marR="0" lvl="0" indent="-171450" algn="l" defTabSz="914400" rtl="0" eaLnBrk="1" fontAlgn="auto" latinLnBrk="0" hangingPunct="1">
              <a:lnSpc>
                <a:spcPct val="100000"/>
              </a:lnSpc>
              <a:spcBef>
                <a:spcPts val="0"/>
              </a:spcBef>
              <a:spcAft>
                <a:spcPts val="0"/>
              </a:spcAft>
              <a:buClr>
                <a:srgbClr val="0F59EB"/>
              </a:buClr>
              <a:buSzTx/>
              <a:buFont typeface="Wingdings" panose="05000000000000000000" pitchFamily="2" charset="2"/>
              <a:buChar char="ü"/>
              <a:tabLst/>
              <a:defRPr/>
            </a:pPr>
            <a:r>
              <a:rPr kumimoji="0" lang="sv-SE" sz="1200" b="0" i="0" u="none" strike="noStrike" kern="1200" cap="none" spc="0" normalizeH="0" baseline="0" noProof="0" dirty="0">
                <a:ln>
                  <a:noFill/>
                </a:ln>
                <a:solidFill>
                  <a:srgbClr val="FFFFFF"/>
                </a:solidFill>
                <a:effectLst/>
                <a:uLnTx/>
                <a:uFillTx/>
                <a:latin typeface="Flex 70"/>
                <a:ea typeface="+mn-ea"/>
                <a:cs typeface="+mn-cs"/>
              </a:rPr>
              <a:t>Födda i relation till antal hockeyspelare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srgbClr val="FFFFFF"/>
              </a:solidFill>
              <a:effectLst/>
              <a:uLnTx/>
              <a:uFillTx/>
              <a:latin typeface="Flex 70"/>
              <a:ea typeface="+mn-ea"/>
              <a:cs typeface="+mn-cs"/>
            </a:endParaRPr>
          </a:p>
        </p:txBody>
      </p:sp>
      <p:sp>
        <p:nvSpPr>
          <p:cNvPr id="10" name="textruta 9">
            <a:extLst>
              <a:ext uri="{FF2B5EF4-FFF2-40B4-BE49-F238E27FC236}">
                <a16:creationId xmlns:a16="http://schemas.microsoft.com/office/drawing/2014/main" id="{5D2D6E21-0106-1B91-0F12-3537CA256E64}"/>
              </a:ext>
            </a:extLst>
          </p:cNvPr>
          <p:cNvSpPr txBox="1"/>
          <p:nvPr/>
        </p:nvSpPr>
        <p:spPr>
          <a:xfrm>
            <a:off x="2809494" y="2733956"/>
            <a:ext cx="6094476"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FFFFFF"/>
                </a:solidFill>
                <a:effectLst/>
                <a:uLnTx/>
                <a:uFillTx/>
                <a:latin typeface="Flex Display 60" pitchFamily="2" charset="0"/>
                <a:ea typeface="+mn-ea"/>
                <a:cs typeface="+mn-cs"/>
              </a:rPr>
              <a:t>REGIONFÖRBUND </a:t>
            </a:r>
            <a:r>
              <a:rPr kumimoji="0" lang="sv-SE" sz="1800" b="0" i="0" u="none" strike="noStrike" kern="1200" cap="none" spc="0" normalizeH="0" baseline="0" noProof="0">
                <a:ln>
                  <a:noFill/>
                </a:ln>
                <a:solidFill>
                  <a:srgbClr val="FFFFFF"/>
                </a:solidFill>
                <a:effectLst/>
                <a:uLnTx/>
                <a:uFillTx/>
                <a:latin typeface="Flex Display 60" pitchFamily="2" charset="0"/>
                <a:ea typeface="+mn-ea"/>
                <a:cs typeface="+mn-cs"/>
              </a:rPr>
              <a:t>/ SAMMANSTÄLLNING</a:t>
            </a:r>
            <a:endParaRPr kumimoji="0" lang="sv-SE" sz="1800" b="0" i="0" u="none" strike="noStrike" kern="1200" cap="none" spc="0" normalizeH="0" baseline="0" noProof="0" dirty="0">
              <a:ln>
                <a:noFill/>
              </a:ln>
              <a:solidFill>
                <a:srgbClr val="FFFFFF"/>
              </a:solidFill>
              <a:effectLst/>
              <a:uLnTx/>
              <a:uFillTx/>
              <a:latin typeface="Flex Display 60" pitchFamily="2" charset="0"/>
              <a:ea typeface="+mn-ea"/>
              <a:cs typeface="+mn-cs"/>
            </a:endParaRPr>
          </a:p>
        </p:txBody>
      </p:sp>
      <p:sp>
        <p:nvSpPr>
          <p:cNvPr id="5" name="textruta 4">
            <a:extLst>
              <a:ext uri="{FF2B5EF4-FFF2-40B4-BE49-F238E27FC236}">
                <a16:creationId xmlns:a16="http://schemas.microsoft.com/office/drawing/2014/main" id="{F34C945F-8FA9-2D8A-AD74-7291F3006949}"/>
              </a:ext>
            </a:extLst>
          </p:cNvPr>
          <p:cNvSpPr txBox="1"/>
          <p:nvPr/>
        </p:nvSpPr>
        <p:spPr>
          <a:xfrm>
            <a:off x="334484" y="3365584"/>
            <a:ext cx="6360230" cy="289310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srgbClr val="FFFFFF"/>
                </a:solidFill>
                <a:effectLst/>
                <a:uLnTx/>
                <a:uFillTx/>
                <a:latin typeface="Flex 70"/>
                <a:ea typeface="+mn-ea"/>
                <a:cs typeface="+mn-cs"/>
              </a:rPr>
              <a:t>Dedikerade personer som sköter sociala medier och ha en tydlig struktur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srgbClr val="FFFFFF"/>
                </a:solidFill>
                <a:effectLst/>
                <a:uLnTx/>
                <a:uFillTx/>
                <a:latin typeface="Flex 70"/>
                <a:ea typeface="+mn-ea"/>
                <a:cs typeface="+mn-cs"/>
              </a:rPr>
              <a:t>Lägga ut annat än bara hockey på sociala medier – ex vad föreningen gör bra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srgbClr val="FFFFFF"/>
                </a:solidFill>
                <a:effectLst/>
                <a:uLnTx/>
                <a:uFillTx/>
                <a:latin typeface="Flex 70"/>
                <a:ea typeface="+mn-ea"/>
                <a:cs typeface="+mn-cs"/>
              </a:rPr>
              <a:t>Inspirera genom sina sociala medier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srgbClr val="FFFFFF"/>
                </a:solidFill>
                <a:effectLst/>
                <a:uLnTx/>
                <a:uFillTx/>
                <a:latin typeface="Flex 70"/>
                <a:ea typeface="+mn-ea"/>
                <a:cs typeface="+mn-cs"/>
              </a:rPr>
              <a:t>1-kronas/sponsormatcher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srgbClr val="FFFFFF"/>
                </a:solidFill>
                <a:effectLst/>
                <a:uLnTx/>
                <a:uFillTx/>
                <a:latin typeface="Flex 70"/>
                <a:ea typeface="+mn-ea"/>
                <a:cs typeface="+mn-cs"/>
              </a:rPr>
              <a:t>Samverkan med kommunen för arrangemang (skridskodisco)</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srgbClr val="FFFFFF"/>
                </a:solidFill>
                <a:effectLst/>
                <a:uLnTx/>
                <a:uFillTx/>
                <a:latin typeface="Flex 70"/>
                <a:ea typeface="+mn-ea"/>
                <a:cs typeface="+mn-cs"/>
              </a:rPr>
              <a:t>Marknadsföra sina matcher och ha evenemang vid hemmamatcherna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srgbClr val="FFFFFF"/>
                </a:solidFill>
                <a:effectLst/>
                <a:uLnTx/>
                <a:uFillTx/>
                <a:latin typeface="Flex 70"/>
                <a:ea typeface="+mn-ea"/>
                <a:cs typeface="+mn-cs"/>
              </a:rPr>
              <a:t>Sälja hockeyn (paketera produkten)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srgbClr val="FFFFFF"/>
                </a:solidFill>
                <a:effectLst/>
                <a:uLnTx/>
                <a:uFillTx/>
                <a:latin typeface="Flex 70"/>
                <a:ea typeface="+mn-ea"/>
                <a:cs typeface="+mn-cs"/>
              </a:rPr>
              <a:t>Elitförening synliggör sig mer i distriktet exempelvis genom att lägga J20/J18 match på annan ort inom distriktet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srgbClr val="FFFFFF"/>
                </a:solidFill>
                <a:effectLst/>
                <a:uLnTx/>
                <a:uFillTx/>
                <a:latin typeface="Flex 70"/>
                <a:ea typeface="+mn-ea"/>
                <a:cs typeface="+mn-cs"/>
              </a:rPr>
              <a:t>Hockeyns dag med profiler från elitförening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srgbClr val="FFFFFF"/>
                </a:solidFill>
                <a:effectLst/>
                <a:uLnTx/>
                <a:uFillTx/>
                <a:latin typeface="Flex 70"/>
                <a:ea typeface="+mn-ea"/>
                <a:cs typeface="+mn-cs"/>
              </a:rPr>
              <a:t>Öppet hus – vad är en ishall och hur spelar man hockey?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srgbClr val="FFFFFF"/>
                </a:solidFill>
                <a:effectLst/>
                <a:uLnTx/>
                <a:uFillTx/>
                <a:latin typeface="Flex 70"/>
                <a:ea typeface="+mn-ea"/>
                <a:cs typeface="+mn-cs"/>
              </a:rPr>
              <a:t>Andravågsrekrytering upp till U16</a:t>
            </a:r>
          </a:p>
        </p:txBody>
      </p:sp>
      <p:sp>
        <p:nvSpPr>
          <p:cNvPr id="11" name="Rektangel med rundade hörn 7">
            <a:extLst>
              <a:ext uri="{FF2B5EF4-FFF2-40B4-BE49-F238E27FC236}">
                <a16:creationId xmlns:a16="http://schemas.microsoft.com/office/drawing/2014/main" id="{08614EF0-95AB-F15E-340E-9F3367955C74}"/>
              </a:ext>
            </a:extLst>
          </p:cNvPr>
          <p:cNvSpPr/>
          <p:nvPr/>
        </p:nvSpPr>
        <p:spPr>
          <a:xfrm>
            <a:off x="290945" y="920496"/>
            <a:ext cx="11914910" cy="5546205"/>
          </a:xfrm>
          <a:prstGeom prst="roundRect">
            <a:avLst>
              <a:gd name="adj" fmla="val 4261"/>
            </a:avLst>
          </a:prstGeom>
          <a:noFill/>
          <a:ln w="19050">
            <a:solidFill>
              <a:schemeClr val="accent1"/>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Flex 70"/>
              <a:ea typeface="+mn-ea"/>
              <a:cs typeface="+mn-cs"/>
            </a:endParaRPr>
          </a:p>
        </p:txBody>
      </p:sp>
      <p:sp>
        <p:nvSpPr>
          <p:cNvPr id="14" name="textruta 13">
            <a:extLst>
              <a:ext uri="{FF2B5EF4-FFF2-40B4-BE49-F238E27FC236}">
                <a16:creationId xmlns:a16="http://schemas.microsoft.com/office/drawing/2014/main" id="{F73C4BF0-322B-0D10-3520-ABDF16905EDC}"/>
              </a:ext>
            </a:extLst>
          </p:cNvPr>
          <p:cNvSpPr txBox="1"/>
          <p:nvPr/>
        </p:nvSpPr>
        <p:spPr>
          <a:xfrm>
            <a:off x="6520544" y="3358169"/>
            <a:ext cx="5532912" cy="270843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srgbClr val="FFFFFF"/>
                </a:solidFill>
                <a:effectLst/>
                <a:uLnTx/>
                <a:uFillTx/>
                <a:latin typeface="Flex 70"/>
                <a:ea typeface="+mn-ea"/>
                <a:cs typeface="+mn-cs"/>
              </a:rPr>
              <a:t>TKH-</a:t>
            </a:r>
            <a:r>
              <a:rPr kumimoji="0" lang="sv-SE" sz="1400" b="0" i="0" u="none" strike="noStrike" kern="1200" cap="none" spc="0" normalizeH="0" baseline="0" noProof="0" dirty="0" err="1">
                <a:ln>
                  <a:noFill/>
                </a:ln>
                <a:solidFill>
                  <a:srgbClr val="FFFFFF"/>
                </a:solidFill>
                <a:effectLst/>
                <a:uLnTx/>
                <a:uFillTx/>
                <a:latin typeface="Flex 70"/>
                <a:ea typeface="+mn-ea"/>
                <a:cs typeface="+mn-cs"/>
              </a:rPr>
              <a:t>postutskick</a:t>
            </a:r>
            <a:r>
              <a:rPr kumimoji="0" lang="sv-SE" sz="1400" b="0" i="0" u="none" strike="noStrike" kern="1200" cap="none" spc="0" normalizeH="0" baseline="0" noProof="0" dirty="0">
                <a:ln>
                  <a:noFill/>
                </a:ln>
                <a:solidFill>
                  <a:srgbClr val="FFFFFF"/>
                </a:solidFill>
                <a:effectLst/>
                <a:uLnTx/>
                <a:uFillTx/>
                <a:latin typeface="Flex 70"/>
                <a:ea typeface="+mn-ea"/>
                <a:cs typeface="+mn-cs"/>
              </a:rPr>
              <a:t> med hjälp av kommunen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srgbClr val="FFFFFF"/>
                </a:solidFill>
                <a:effectLst/>
                <a:uLnTx/>
                <a:uFillTx/>
                <a:latin typeface="Flex 70"/>
                <a:ea typeface="+mn-ea"/>
                <a:cs typeface="+mn-cs"/>
              </a:rPr>
              <a:t>Fler möten och samverkan mellan föreningarna för att skapa mer intresse och engagemang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srgbClr val="FFFFFF"/>
                </a:solidFill>
                <a:effectLst/>
                <a:uLnTx/>
                <a:uFillTx/>
                <a:latin typeface="Flex 70"/>
                <a:ea typeface="+mn-ea"/>
                <a:cs typeface="+mn-cs"/>
              </a:rPr>
              <a:t>Engagera pensionärsföreningar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srgbClr val="FFFFFF"/>
                </a:solidFill>
                <a:effectLst/>
                <a:uLnTx/>
                <a:uFillTx/>
                <a:latin typeface="Flex 70"/>
                <a:ea typeface="+mn-ea"/>
                <a:cs typeface="+mn-cs"/>
              </a:rPr>
              <a:t>Bjuda in andra idrotter till matcher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srgbClr val="FFFFFF"/>
                </a:solidFill>
                <a:effectLst/>
                <a:uLnTx/>
                <a:uFillTx/>
                <a:latin typeface="Flex 70"/>
                <a:ea typeface="+mn-ea"/>
                <a:cs typeface="+mn-cs"/>
              </a:rPr>
              <a:t>Marknadsföra det ideella arbetet på samma sätt som man exempelvis marknadsför matcher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srgbClr val="FFFFFF"/>
                </a:solidFill>
                <a:effectLst/>
                <a:uLnTx/>
                <a:uFillTx/>
                <a:latin typeface="Flex 70"/>
                <a:ea typeface="+mn-ea"/>
                <a:cs typeface="+mn-cs"/>
              </a:rPr>
              <a:t>Prova på-dagar även för äldre ungdomar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srgbClr val="FFFFFF"/>
                </a:solidFill>
                <a:effectLst/>
                <a:uLnTx/>
                <a:uFillTx/>
                <a:latin typeface="Flex 70"/>
                <a:ea typeface="+mn-ea"/>
                <a:cs typeface="+mn-cs"/>
              </a:rPr>
              <a:t>Rekreationshockeyserie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00" b="0" i="0" u="none" strike="noStrike" kern="1200" cap="none" spc="0" normalizeH="0" baseline="0" noProof="0" dirty="0">
              <a:ln>
                <a:noFill/>
              </a:ln>
              <a:solidFill>
                <a:srgbClr val="FFFFFF"/>
              </a:solidFill>
              <a:effectLst/>
              <a:uLnTx/>
              <a:uFillTx/>
              <a:latin typeface="Flex 7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300" b="0" i="0" u="none" strike="noStrike" kern="1200" cap="none" spc="0" normalizeH="0" baseline="0" noProof="0" dirty="0">
              <a:ln>
                <a:noFill/>
              </a:ln>
              <a:solidFill>
                <a:srgbClr val="FFFFFF"/>
              </a:solidFill>
              <a:effectLst/>
              <a:uLnTx/>
              <a:uFillTx/>
              <a:latin typeface="Flex 7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Flex 70"/>
              <a:ea typeface="+mn-ea"/>
              <a:cs typeface="+mn-cs"/>
            </a:endParaRPr>
          </a:p>
        </p:txBody>
      </p:sp>
    </p:spTree>
    <p:extLst>
      <p:ext uri="{BB962C8B-B14F-4D97-AF65-F5344CB8AC3E}">
        <p14:creationId xmlns:p14="http://schemas.microsoft.com/office/powerpoint/2010/main" val="15177529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81DE7EA-4D34-C020-0E0D-84E4CA7D770C}"/>
              </a:ext>
            </a:extLst>
          </p:cNvPr>
          <p:cNvSpPr>
            <a:spLocks noGrp="1"/>
          </p:cNvSpPr>
          <p:nvPr>
            <p:ph type="title"/>
          </p:nvPr>
        </p:nvSpPr>
        <p:spPr/>
        <p:txBody>
          <a:bodyPr/>
          <a:lstStyle/>
          <a:p>
            <a:pPr algn="ctr"/>
            <a:r>
              <a:rPr lang="sv-SE" dirty="0"/>
              <a:t>Syfte med avsiktsförklaringen</a:t>
            </a:r>
          </a:p>
        </p:txBody>
      </p:sp>
      <p:sp>
        <p:nvSpPr>
          <p:cNvPr id="3" name="Platshållare för innehåll 2">
            <a:extLst>
              <a:ext uri="{FF2B5EF4-FFF2-40B4-BE49-F238E27FC236}">
                <a16:creationId xmlns:a16="http://schemas.microsoft.com/office/drawing/2014/main" id="{32339CAC-D752-F421-2A7F-0E5FBF199FEE}"/>
              </a:ext>
            </a:extLst>
          </p:cNvPr>
          <p:cNvSpPr>
            <a:spLocks noGrp="1"/>
          </p:cNvSpPr>
          <p:nvPr>
            <p:ph idx="1"/>
          </p:nvPr>
        </p:nvSpPr>
        <p:spPr/>
        <p:txBody>
          <a:bodyPr>
            <a:normAutofit/>
          </a:bodyPr>
          <a:lstStyle/>
          <a:p>
            <a:r>
              <a:rPr lang="sv-SE" dirty="0">
                <a:solidFill>
                  <a:srgbClr val="000000"/>
                </a:solidFill>
                <a:ea typeface="Times New Roman" panose="02020603050405020304" pitchFamily="18" charset="0"/>
                <a:cs typeface="Rockwell" panose="02060603020205020403" pitchFamily="18" charset="0"/>
              </a:rPr>
              <a:t>Föreningarna är ense om att barn och ungdomsspelares utveckling normalt främjas av att de företrädesvis spelar i sin moderförening </a:t>
            </a:r>
          </a:p>
          <a:p>
            <a:r>
              <a:rPr lang="sv-SE" dirty="0"/>
              <a:t>Minimera antalet övergångar mellan föreningarnas ungdomslag, U9 – U16.</a:t>
            </a:r>
          </a:p>
          <a:p>
            <a:r>
              <a:rPr lang="sv-SE" dirty="0"/>
              <a:t>Verksamheten ska bedrivas för att såväl stärka föreningar som utveckla spelare. </a:t>
            </a:r>
          </a:p>
          <a:p>
            <a:r>
              <a:rPr lang="sv-SE" dirty="0"/>
              <a:t>Avsiktsförklaringen är undertecknad av samtliga ungdomsföreningar i distriktet.</a:t>
            </a:r>
          </a:p>
        </p:txBody>
      </p:sp>
      <p:pic>
        <p:nvPicPr>
          <p:cNvPr id="4" name="Bildobjekt 3">
            <a:extLst>
              <a:ext uri="{FF2B5EF4-FFF2-40B4-BE49-F238E27FC236}">
                <a16:creationId xmlns:a16="http://schemas.microsoft.com/office/drawing/2014/main" id="{BFABC62D-7910-55C7-E72F-2B3800D4031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30188"/>
            <a:ext cx="1390388" cy="1367316"/>
          </a:xfrm>
          <a:prstGeom prst="rect">
            <a:avLst/>
          </a:prstGeom>
          <a:noFill/>
          <a:ln>
            <a:noFill/>
          </a:ln>
        </p:spPr>
      </p:pic>
    </p:spTree>
    <p:extLst>
      <p:ext uri="{BB962C8B-B14F-4D97-AF65-F5344CB8AC3E}">
        <p14:creationId xmlns:p14="http://schemas.microsoft.com/office/powerpoint/2010/main" val="38266567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D7D81C9-2394-2607-B25C-05471DB313A9}"/>
              </a:ext>
            </a:extLst>
          </p:cNvPr>
          <p:cNvSpPr>
            <a:spLocks noGrp="1"/>
          </p:cNvSpPr>
          <p:nvPr>
            <p:ph type="title"/>
          </p:nvPr>
        </p:nvSpPr>
        <p:spPr/>
        <p:txBody>
          <a:bodyPr/>
          <a:lstStyle/>
          <a:p>
            <a:endParaRPr lang="sv-SE" dirty="0"/>
          </a:p>
        </p:txBody>
      </p:sp>
      <p:sp>
        <p:nvSpPr>
          <p:cNvPr id="3" name="Platshållare för innehåll 2">
            <a:extLst>
              <a:ext uri="{FF2B5EF4-FFF2-40B4-BE49-F238E27FC236}">
                <a16:creationId xmlns:a16="http://schemas.microsoft.com/office/drawing/2014/main" id="{E80593A8-3E7A-C930-EC25-747BC2231499}"/>
              </a:ext>
            </a:extLst>
          </p:cNvPr>
          <p:cNvSpPr>
            <a:spLocks noGrp="1"/>
          </p:cNvSpPr>
          <p:nvPr>
            <p:ph idx="1"/>
          </p:nvPr>
        </p:nvSpPr>
        <p:spPr/>
        <p:txBody>
          <a:bodyPr>
            <a:normAutofit lnSpcReduction="10000"/>
          </a:bodyPr>
          <a:lstStyle/>
          <a:p>
            <a:r>
              <a:rPr lang="sv-SE" dirty="0"/>
              <a:t>1. 	Övergångar/föreningsbyten</a:t>
            </a:r>
          </a:p>
          <a:p>
            <a:r>
              <a:rPr lang="sv-SE" dirty="0"/>
              <a:t>2.	 Regler och förhållningssätt vid föreningsbyte och 	provträning/spel</a:t>
            </a:r>
          </a:p>
          <a:p>
            <a:r>
              <a:rPr lang="sv-SE" dirty="0"/>
              <a:t>3.	Undertecknande av övergång</a:t>
            </a:r>
          </a:p>
          <a:p>
            <a:r>
              <a:rPr lang="sv-SE" dirty="0"/>
              <a:t>4.	Snedstreckslag</a:t>
            </a:r>
          </a:p>
          <a:p>
            <a:r>
              <a:rPr lang="sv-SE" dirty="0"/>
              <a:t>5.	Undantag </a:t>
            </a:r>
          </a:p>
          <a:p>
            <a:r>
              <a:rPr lang="sv-SE" dirty="0"/>
              <a:t>6.	Föreningar med seniornivå</a:t>
            </a:r>
          </a:p>
          <a:p>
            <a:r>
              <a:rPr lang="sv-SE" dirty="0"/>
              <a:t>7.	Ansvar för spridning av överenskommelsen </a:t>
            </a:r>
          </a:p>
          <a:p>
            <a:r>
              <a:rPr lang="sv-SE" dirty="0"/>
              <a:t>8.	Uppföljning</a:t>
            </a:r>
          </a:p>
          <a:p>
            <a:endParaRPr lang="sv-SE" dirty="0"/>
          </a:p>
        </p:txBody>
      </p:sp>
      <p:pic>
        <p:nvPicPr>
          <p:cNvPr id="4" name="Bildobjekt 3">
            <a:extLst>
              <a:ext uri="{FF2B5EF4-FFF2-40B4-BE49-F238E27FC236}">
                <a16:creationId xmlns:a16="http://schemas.microsoft.com/office/drawing/2014/main" id="{E5242A10-D540-CF4C-6B05-12FF216CCB9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15234" y="365125"/>
            <a:ext cx="1390388" cy="1367316"/>
          </a:xfrm>
          <a:prstGeom prst="rect">
            <a:avLst/>
          </a:prstGeom>
          <a:noFill/>
          <a:ln>
            <a:noFill/>
          </a:ln>
        </p:spPr>
      </p:pic>
    </p:spTree>
    <p:extLst>
      <p:ext uri="{BB962C8B-B14F-4D97-AF65-F5344CB8AC3E}">
        <p14:creationId xmlns:p14="http://schemas.microsoft.com/office/powerpoint/2010/main" val="23533590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6EE1516-6B71-BF89-4D01-9D2943067279}"/>
              </a:ext>
            </a:extLst>
          </p:cNvPr>
          <p:cNvSpPr>
            <a:spLocks noGrp="1"/>
          </p:cNvSpPr>
          <p:nvPr>
            <p:ph type="title"/>
          </p:nvPr>
        </p:nvSpPr>
        <p:spPr/>
        <p:txBody>
          <a:bodyPr/>
          <a:lstStyle/>
          <a:p>
            <a:endParaRPr lang="sv-SE" dirty="0"/>
          </a:p>
        </p:txBody>
      </p:sp>
      <p:sp>
        <p:nvSpPr>
          <p:cNvPr id="3" name="Platshållare för innehåll 2">
            <a:extLst>
              <a:ext uri="{FF2B5EF4-FFF2-40B4-BE49-F238E27FC236}">
                <a16:creationId xmlns:a16="http://schemas.microsoft.com/office/drawing/2014/main" id="{9CB1E950-99F8-5A7B-F733-60A9DA25CAE7}"/>
              </a:ext>
            </a:extLst>
          </p:cNvPr>
          <p:cNvSpPr>
            <a:spLocks noGrp="1"/>
          </p:cNvSpPr>
          <p:nvPr>
            <p:ph idx="1"/>
          </p:nvPr>
        </p:nvSpPr>
        <p:spPr/>
        <p:txBody>
          <a:bodyPr/>
          <a:lstStyle/>
          <a:p>
            <a:r>
              <a:rPr lang="sv-SE" dirty="0"/>
              <a:t>Sammanfattning</a:t>
            </a:r>
          </a:p>
          <a:p>
            <a:endParaRPr lang="sv-SE" dirty="0"/>
          </a:p>
        </p:txBody>
      </p:sp>
      <p:pic>
        <p:nvPicPr>
          <p:cNvPr id="4" name="Bildobjekt 3">
            <a:extLst>
              <a:ext uri="{FF2B5EF4-FFF2-40B4-BE49-F238E27FC236}">
                <a16:creationId xmlns:a16="http://schemas.microsoft.com/office/drawing/2014/main" id="{3E0D04EA-BD6F-89A3-7B1A-F9479DDED1A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30188"/>
            <a:ext cx="1390388" cy="1367316"/>
          </a:xfrm>
          <a:prstGeom prst="rect">
            <a:avLst/>
          </a:prstGeom>
          <a:noFill/>
          <a:ln>
            <a:noFill/>
          </a:ln>
        </p:spPr>
      </p:pic>
    </p:spTree>
    <p:extLst>
      <p:ext uri="{BB962C8B-B14F-4D97-AF65-F5344CB8AC3E}">
        <p14:creationId xmlns:p14="http://schemas.microsoft.com/office/powerpoint/2010/main" val="2661266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D384DF0-9F7F-F35E-A536-E51E7C71E196}"/>
              </a:ext>
            </a:extLst>
          </p:cNvPr>
          <p:cNvSpPr>
            <a:spLocks noGrp="1"/>
          </p:cNvSpPr>
          <p:nvPr>
            <p:ph type="title"/>
          </p:nvPr>
        </p:nvSpPr>
        <p:spPr/>
        <p:txBody>
          <a:bodyPr/>
          <a:lstStyle/>
          <a:p>
            <a:pPr algn="ctr"/>
            <a:r>
              <a:rPr lang="sv-SE" dirty="0"/>
              <a:t>Dagordning</a:t>
            </a:r>
          </a:p>
        </p:txBody>
      </p:sp>
      <p:sp>
        <p:nvSpPr>
          <p:cNvPr id="3" name="Platshållare för innehåll 2">
            <a:extLst>
              <a:ext uri="{FF2B5EF4-FFF2-40B4-BE49-F238E27FC236}">
                <a16:creationId xmlns:a16="http://schemas.microsoft.com/office/drawing/2014/main" id="{453D41AD-4281-984C-6444-EE3A0179C4B4}"/>
              </a:ext>
            </a:extLst>
          </p:cNvPr>
          <p:cNvSpPr>
            <a:spLocks noGrp="1"/>
          </p:cNvSpPr>
          <p:nvPr>
            <p:ph idx="1"/>
          </p:nvPr>
        </p:nvSpPr>
        <p:spPr/>
        <p:txBody>
          <a:bodyPr>
            <a:normAutofit fontScale="55000" lnSpcReduction="20000"/>
          </a:bodyPr>
          <a:lstStyle/>
          <a:p>
            <a:r>
              <a:rPr lang="sv-SE" sz="4400" dirty="0"/>
              <a:t>Inledning och presentation </a:t>
            </a:r>
          </a:p>
          <a:p>
            <a:r>
              <a:rPr lang="sv-SE" sz="4400" dirty="0"/>
              <a:t>Trygg Idrott, RF-SISU</a:t>
            </a:r>
          </a:p>
          <a:p>
            <a:r>
              <a:rPr lang="sv-SE" sz="4400" dirty="0"/>
              <a:t>12.00-12.45 Lunch</a:t>
            </a:r>
          </a:p>
          <a:p>
            <a:r>
              <a:rPr lang="sv-SE" sz="4400" dirty="0"/>
              <a:t>Funktionärs-, Tävlings-, Utbildnings- och Marknadsföringskommittén</a:t>
            </a:r>
          </a:p>
          <a:p>
            <a:r>
              <a:rPr lang="sv-SE" sz="4400" dirty="0"/>
              <a:t>Avsiktsförklaringen</a:t>
            </a:r>
          </a:p>
          <a:p>
            <a:r>
              <a:rPr lang="sv-SE" sz="4400" dirty="0"/>
              <a:t>Aktuell info från RV HK</a:t>
            </a:r>
          </a:p>
          <a:p>
            <a:r>
              <a:rPr lang="sv-SE" sz="4400" dirty="0"/>
              <a:t>Utvecklingskommittén</a:t>
            </a:r>
          </a:p>
          <a:p>
            <a:r>
              <a:rPr lang="sv-SE" sz="4400" dirty="0"/>
              <a:t>Avslutning</a:t>
            </a:r>
            <a:br>
              <a:rPr lang="sv-SE" dirty="0"/>
            </a:br>
            <a:br>
              <a:rPr lang="sv-SE" dirty="0"/>
            </a:br>
            <a:br>
              <a:rPr lang="sv-SE" dirty="0"/>
            </a:br>
            <a:br>
              <a:rPr lang="sv-SE" dirty="0"/>
            </a:br>
            <a:br>
              <a:rPr lang="sv-SE" dirty="0"/>
            </a:br>
            <a:br>
              <a:rPr lang="sv-SE" dirty="0"/>
            </a:br>
            <a:br>
              <a:rPr lang="sv-SE" dirty="0"/>
            </a:br>
            <a:endParaRPr lang="sv-SE" dirty="0"/>
          </a:p>
        </p:txBody>
      </p:sp>
      <p:pic>
        <p:nvPicPr>
          <p:cNvPr id="4" name="Bildobjekt 3">
            <a:extLst>
              <a:ext uri="{FF2B5EF4-FFF2-40B4-BE49-F238E27FC236}">
                <a16:creationId xmlns:a16="http://schemas.microsoft.com/office/drawing/2014/main" id="{02255E10-9F9D-2D68-C5FA-3608D97048A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15234" y="365125"/>
            <a:ext cx="1390388" cy="1367316"/>
          </a:xfrm>
          <a:prstGeom prst="rect">
            <a:avLst/>
          </a:prstGeom>
          <a:noFill/>
          <a:ln>
            <a:noFill/>
          </a:ln>
        </p:spPr>
      </p:pic>
      <p:pic>
        <p:nvPicPr>
          <p:cNvPr id="14" name="Bild 13" descr="Kaffe med hel fyllning">
            <a:extLst>
              <a:ext uri="{FF2B5EF4-FFF2-40B4-BE49-F238E27FC236}">
                <a16:creationId xmlns:a16="http://schemas.microsoft.com/office/drawing/2014/main" id="{B8D3E3AE-AE3F-D8DA-72FA-B2E54DFDF10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325643" y="3086448"/>
            <a:ext cx="3183699" cy="3183699"/>
          </a:xfrm>
          <a:prstGeom prst="rect">
            <a:avLst/>
          </a:prstGeom>
        </p:spPr>
      </p:pic>
    </p:spTree>
    <p:extLst>
      <p:ext uri="{BB962C8B-B14F-4D97-AF65-F5344CB8AC3E}">
        <p14:creationId xmlns:p14="http://schemas.microsoft.com/office/powerpoint/2010/main" val="2013389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E671F0F-4923-EF68-B550-58491CD6C52A}"/>
              </a:ext>
            </a:extLst>
          </p:cNvPr>
          <p:cNvSpPr>
            <a:spLocks noGrp="1"/>
          </p:cNvSpPr>
          <p:nvPr>
            <p:ph type="title"/>
          </p:nvPr>
        </p:nvSpPr>
        <p:spPr/>
        <p:txBody>
          <a:bodyPr/>
          <a:lstStyle/>
          <a:p>
            <a:endParaRPr lang="sv-SE" dirty="0"/>
          </a:p>
        </p:txBody>
      </p:sp>
      <p:sp>
        <p:nvSpPr>
          <p:cNvPr id="3" name="Platshållare för innehåll 2">
            <a:extLst>
              <a:ext uri="{FF2B5EF4-FFF2-40B4-BE49-F238E27FC236}">
                <a16:creationId xmlns:a16="http://schemas.microsoft.com/office/drawing/2014/main" id="{25A5B4AD-41AE-AAEA-70D4-A389FC921DBD}"/>
              </a:ext>
            </a:extLst>
          </p:cNvPr>
          <p:cNvSpPr>
            <a:spLocks noGrp="1"/>
          </p:cNvSpPr>
          <p:nvPr>
            <p:ph idx="1"/>
          </p:nvPr>
        </p:nvSpPr>
        <p:spPr/>
        <p:txBody>
          <a:bodyPr/>
          <a:lstStyle/>
          <a:p>
            <a:endParaRPr lang="sv-SE" dirty="0"/>
          </a:p>
          <a:p>
            <a:r>
              <a:rPr lang="sv-SE" dirty="0"/>
              <a:t>DAIF Årsmöte</a:t>
            </a:r>
          </a:p>
          <a:p>
            <a:r>
              <a:rPr lang="sv-SE" dirty="0"/>
              <a:t>RVIF Årsmöte</a:t>
            </a:r>
          </a:p>
          <a:p>
            <a:r>
              <a:rPr lang="sv-SE" dirty="0"/>
              <a:t>SIFs Årsmöte</a:t>
            </a:r>
          </a:p>
          <a:p>
            <a:r>
              <a:rPr lang="sv-SE" dirty="0"/>
              <a:t>Fadderverksamhet</a:t>
            </a:r>
          </a:p>
          <a:p>
            <a:r>
              <a:rPr lang="sv-SE" dirty="0"/>
              <a:t>Föreningsbesök i samband med styrelsemöte</a:t>
            </a:r>
          </a:p>
          <a:p>
            <a:r>
              <a:rPr lang="sv-SE" dirty="0"/>
              <a:t>Strategi 2030, tre fokusområden</a:t>
            </a:r>
          </a:p>
        </p:txBody>
      </p:sp>
      <p:pic>
        <p:nvPicPr>
          <p:cNvPr id="4" name="Bildobjekt 3">
            <a:extLst>
              <a:ext uri="{FF2B5EF4-FFF2-40B4-BE49-F238E27FC236}">
                <a16:creationId xmlns:a16="http://schemas.microsoft.com/office/drawing/2014/main" id="{027C71EA-8D85-A163-C850-213A130BB54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90841"/>
            <a:ext cx="1390388" cy="1367316"/>
          </a:xfrm>
          <a:prstGeom prst="rect">
            <a:avLst/>
          </a:prstGeom>
          <a:noFill/>
          <a:ln>
            <a:noFill/>
          </a:ln>
        </p:spPr>
      </p:pic>
    </p:spTree>
    <p:extLst>
      <p:ext uri="{BB962C8B-B14F-4D97-AF65-F5344CB8AC3E}">
        <p14:creationId xmlns:p14="http://schemas.microsoft.com/office/powerpoint/2010/main" val="3705800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37AD821-CC6F-D491-DA89-F2B569AC755F}"/>
              </a:ext>
            </a:extLst>
          </p:cNvPr>
          <p:cNvSpPr>
            <a:spLocks noGrp="1"/>
          </p:cNvSpPr>
          <p:nvPr>
            <p:ph type="title"/>
          </p:nvPr>
        </p:nvSpPr>
        <p:spPr/>
        <p:txBody>
          <a:bodyPr/>
          <a:lstStyle/>
          <a:p>
            <a:pPr algn="ctr"/>
            <a:r>
              <a:rPr lang="sv-SE" dirty="0"/>
              <a:t>Styrelsen konstitueras enligt följande</a:t>
            </a:r>
            <a:br>
              <a:rPr lang="sv-SE" dirty="0"/>
            </a:br>
            <a:endParaRPr lang="sv-SE" dirty="0"/>
          </a:p>
        </p:txBody>
      </p:sp>
      <p:sp>
        <p:nvSpPr>
          <p:cNvPr id="3" name="Platshållare för innehåll 2">
            <a:extLst>
              <a:ext uri="{FF2B5EF4-FFF2-40B4-BE49-F238E27FC236}">
                <a16:creationId xmlns:a16="http://schemas.microsoft.com/office/drawing/2014/main" id="{8D01BB77-8F5F-4EE9-F7C0-0DDF513126D2}"/>
              </a:ext>
            </a:extLst>
          </p:cNvPr>
          <p:cNvSpPr>
            <a:spLocks noGrp="1"/>
          </p:cNvSpPr>
          <p:nvPr>
            <p:ph idx="1"/>
          </p:nvPr>
        </p:nvSpPr>
        <p:spPr>
          <a:xfrm>
            <a:off x="733268" y="1253331"/>
            <a:ext cx="10515600" cy="4351338"/>
          </a:xfrm>
        </p:spPr>
        <p:txBody>
          <a:bodyPr>
            <a:normAutofit fontScale="25000" lnSpcReduction="20000"/>
          </a:bodyPr>
          <a:lstStyle/>
          <a:p>
            <a:endParaRPr lang="sv-SE" sz="7200" dirty="0"/>
          </a:p>
          <a:p>
            <a:r>
              <a:rPr lang="sv-SE" sz="7200" dirty="0"/>
              <a:t>Ordförande 			Ulrika Gärdsback AU*</a:t>
            </a:r>
          </a:p>
          <a:p>
            <a:r>
              <a:rPr lang="sv-SE" sz="7200" dirty="0"/>
              <a:t>Vice ordförande			Jonas Källman AU*</a:t>
            </a:r>
          </a:p>
          <a:p>
            <a:r>
              <a:rPr lang="sv-SE" sz="7200" dirty="0"/>
              <a:t>Kassör 			Jonas Källman 		</a:t>
            </a:r>
          </a:p>
          <a:p>
            <a:r>
              <a:rPr lang="sv-SE" sz="7200" dirty="0"/>
              <a:t>Ledamot tillika sekreterare	Malin Andersson AU*, Utbildning</a:t>
            </a:r>
          </a:p>
          <a:p>
            <a:r>
              <a:rPr lang="sv-SE" sz="7200" dirty="0"/>
              <a:t>Ledamot			Elin Lundberg, Tävling</a:t>
            </a:r>
          </a:p>
          <a:p>
            <a:r>
              <a:rPr lang="sv-SE" sz="7200" dirty="0"/>
              <a:t>Ledamot 			Jan Eljas, Utveckling</a:t>
            </a:r>
          </a:p>
          <a:p>
            <a:r>
              <a:rPr lang="sv-SE" sz="7200" dirty="0"/>
              <a:t>Ledamot			Lars Jansson, Utveckling</a:t>
            </a:r>
          </a:p>
          <a:p>
            <a:r>
              <a:rPr lang="sv-SE" sz="7200" dirty="0"/>
              <a:t>Ledamot			Martina Stenvall, Marknad och Sociala medier</a:t>
            </a:r>
          </a:p>
          <a:p>
            <a:r>
              <a:rPr lang="sv-SE" sz="7200" strike="sngStrike" dirty="0"/>
              <a:t>Ledamot			Mikael Gråbo</a:t>
            </a:r>
            <a:r>
              <a:rPr lang="sv-SE" sz="7200" dirty="0"/>
              <a:t>		</a:t>
            </a:r>
          </a:p>
          <a:p>
            <a:r>
              <a:rPr lang="sv-SE" sz="7200" dirty="0"/>
              <a:t>Adjungerad                                             	Peter Brask , Funktionär</a:t>
            </a:r>
          </a:p>
          <a:p>
            <a:r>
              <a:rPr lang="sv-SE" sz="7200" dirty="0"/>
              <a:t>Adjungerad                                             	Göran </a:t>
            </a:r>
            <a:r>
              <a:rPr lang="sv-SE" sz="7200" dirty="0" err="1"/>
              <a:t>Tärnlund</a:t>
            </a:r>
            <a:r>
              <a:rPr lang="sv-SE" sz="7200" dirty="0"/>
              <a:t>, Utveckling</a:t>
            </a:r>
          </a:p>
          <a:p>
            <a:r>
              <a:rPr lang="sv-SE" sz="7200" dirty="0"/>
              <a:t>Adjungerad			Anders Eriksson, Utveckling </a:t>
            </a:r>
          </a:p>
          <a:p>
            <a:r>
              <a:rPr lang="sv-SE" sz="7200" dirty="0"/>
              <a:t>Adjungerad 			Andreas </a:t>
            </a:r>
            <a:r>
              <a:rPr lang="sv-SE" sz="7200" dirty="0" err="1"/>
              <a:t>Östby</a:t>
            </a:r>
            <a:r>
              <a:rPr lang="sv-SE" sz="7200" dirty="0"/>
              <a:t>, Anläggning</a:t>
            </a:r>
          </a:p>
          <a:p>
            <a:r>
              <a:rPr lang="sv-SE" sz="2900" dirty="0"/>
              <a:t>		</a:t>
            </a:r>
          </a:p>
          <a:p>
            <a:endParaRPr lang="sv-SE" dirty="0"/>
          </a:p>
        </p:txBody>
      </p:sp>
      <p:pic>
        <p:nvPicPr>
          <p:cNvPr id="4" name="Bildobjekt 3">
            <a:extLst>
              <a:ext uri="{FF2B5EF4-FFF2-40B4-BE49-F238E27FC236}">
                <a16:creationId xmlns:a16="http://schemas.microsoft.com/office/drawing/2014/main" id="{5E4AC819-6BBE-9692-21CD-C35D812CB9E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7938" y="125570"/>
            <a:ext cx="1390388" cy="1367316"/>
          </a:xfrm>
          <a:prstGeom prst="rect">
            <a:avLst/>
          </a:prstGeom>
          <a:noFill/>
          <a:ln>
            <a:noFill/>
          </a:ln>
        </p:spPr>
      </p:pic>
    </p:spTree>
    <p:extLst>
      <p:ext uri="{BB962C8B-B14F-4D97-AF65-F5344CB8AC3E}">
        <p14:creationId xmlns:p14="http://schemas.microsoft.com/office/powerpoint/2010/main" val="2516325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E1F875-3E5B-AE80-1614-CB1AA8C25466}"/>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0CE670FD-9589-5C75-13B2-B7430F11A6DA}"/>
              </a:ext>
            </a:extLst>
          </p:cNvPr>
          <p:cNvSpPr>
            <a:spLocks noGrp="1"/>
          </p:cNvSpPr>
          <p:nvPr>
            <p:ph type="title"/>
          </p:nvPr>
        </p:nvSpPr>
        <p:spPr/>
        <p:txBody>
          <a:bodyPr/>
          <a:lstStyle/>
          <a:p>
            <a:endParaRPr lang="sv-SE" dirty="0"/>
          </a:p>
        </p:txBody>
      </p:sp>
      <p:sp>
        <p:nvSpPr>
          <p:cNvPr id="3" name="Platshållare för innehåll 2">
            <a:extLst>
              <a:ext uri="{FF2B5EF4-FFF2-40B4-BE49-F238E27FC236}">
                <a16:creationId xmlns:a16="http://schemas.microsoft.com/office/drawing/2014/main" id="{6EC33EC9-F69F-7BDC-748A-8C25FFD174F3}"/>
              </a:ext>
            </a:extLst>
          </p:cNvPr>
          <p:cNvSpPr>
            <a:spLocks noGrp="1"/>
          </p:cNvSpPr>
          <p:nvPr>
            <p:ph idx="1"/>
          </p:nvPr>
        </p:nvSpPr>
        <p:spPr/>
        <p:txBody>
          <a:bodyPr/>
          <a:lstStyle/>
          <a:p>
            <a:endParaRPr lang="sv-SE" dirty="0"/>
          </a:p>
          <a:p>
            <a:r>
              <a:rPr lang="sv-SE" dirty="0"/>
              <a:t>Årsmötet Styrelsen</a:t>
            </a:r>
          </a:p>
          <a:p>
            <a:r>
              <a:rPr lang="sv-SE" dirty="0"/>
              <a:t>RV Årsmöte</a:t>
            </a:r>
          </a:p>
          <a:p>
            <a:r>
              <a:rPr lang="sv-SE" dirty="0"/>
              <a:t>SIFs Årsmöte</a:t>
            </a:r>
          </a:p>
          <a:p>
            <a:r>
              <a:rPr lang="sv-SE" dirty="0"/>
              <a:t>Strategi 2030, tre fokusområden</a:t>
            </a:r>
          </a:p>
          <a:p>
            <a:endParaRPr lang="sv-SE" dirty="0"/>
          </a:p>
        </p:txBody>
      </p:sp>
      <p:pic>
        <p:nvPicPr>
          <p:cNvPr id="4" name="Bildobjekt 3">
            <a:extLst>
              <a:ext uri="{FF2B5EF4-FFF2-40B4-BE49-F238E27FC236}">
                <a16:creationId xmlns:a16="http://schemas.microsoft.com/office/drawing/2014/main" id="{8B1E90E7-3F41-8406-ACD0-0EC5797BB56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15234" y="365125"/>
            <a:ext cx="1390388" cy="1367316"/>
          </a:xfrm>
          <a:prstGeom prst="rect">
            <a:avLst/>
          </a:prstGeom>
          <a:noFill/>
          <a:ln>
            <a:noFill/>
          </a:ln>
        </p:spPr>
      </p:pic>
    </p:spTree>
    <p:extLst>
      <p:ext uri="{BB962C8B-B14F-4D97-AF65-F5344CB8AC3E}">
        <p14:creationId xmlns:p14="http://schemas.microsoft.com/office/powerpoint/2010/main" val="35065150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ätvinklig triangel 12">
            <a:extLst>
              <a:ext uri="{FF2B5EF4-FFF2-40B4-BE49-F238E27FC236}">
                <a16:creationId xmlns:a16="http://schemas.microsoft.com/office/drawing/2014/main" id="{AF188894-137E-F71F-6A4E-C09C77038B81}"/>
              </a:ext>
            </a:extLst>
          </p:cNvPr>
          <p:cNvSpPr/>
          <p:nvPr/>
        </p:nvSpPr>
        <p:spPr>
          <a:xfrm flipH="1">
            <a:off x="6096000" y="1676400"/>
            <a:ext cx="6110736" cy="51816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Flex 70"/>
              <a:ea typeface="+mn-ea"/>
              <a:cs typeface="+mn-cs"/>
            </a:endParaRPr>
          </a:p>
        </p:txBody>
      </p:sp>
      <p:grpSp>
        <p:nvGrpSpPr>
          <p:cNvPr id="17" name="Grupp 16">
            <a:extLst>
              <a:ext uri="{FF2B5EF4-FFF2-40B4-BE49-F238E27FC236}">
                <a16:creationId xmlns:a16="http://schemas.microsoft.com/office/drawing/2014/main" id="{84DF25A2-669B-B550-9F62-0B0B7BA7C234}"/>
              </a:ext>
            </a:extLst>
          </p:cNvPr>
          <p:cNvGrpSpPr/>
          <p:nvPr/>
        </p:nvGrpSpPr>
        <p:grpSpPr>
          <a:xfrm>
            <a:off x="5102881" y="1680011"/>
            <a:ext cx="5079741" cy="3582829"/>
            <a:chOff x="5102881" y="1680011"/>
            <a:chExt cx="5079741" cy="3582829"/>
          </a:xfrm>
        </p:grpSpPr>
        <p:pic>
          <p:nvPicPr>
            <p:cNvPr id="15" name="Bildobjekt 14" descr="En bild som visar svart och vit, vatten, utomhus, natur&#10;&#10;Automatiskt genererad beskrivning">
              <a:extLst>
                <a:ext uri="{FF2B5EF4-FFF2-40B4-BE49-F238E27FC236}">
                  <a16:creationId xmlns:a16="http://schemas.microsoft.com/office/drawing/2014/main" id="{D812E7B5-9D53-F3BA-D877-A76853DB1F0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1700000">
              <a:off x="6665516" y="2915665"/>
              <a:ext cx="3517106" cy="2347175"/>
            </a:xfrm>
            <a:prstGeom prst="rect">
              <a:avLst/>
            </a:prstGeom>
          </p:spPr>
        </p:pic>
        <p:pic>
          <p:nvPicPr>
            <p:cNvPr id="16" name="Bildobjekt 15" descr="En bild som visar svart och vit, vatten, utomhus, natur&#10;&#10;Automatiskt genererad beskrivning">
              <a:extLst>
                <a:ext uri="{FF2B5EF4-FFF2-40B4-BE49-F238E27FC236}">
                  <a16:creationId xmlns:a16="http://schemas.microsoft.com/office/drawing/2014/main" id="{69AFFB31-9E58-154B-22F7-3A3BF99034E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515153">
              <a:off x="5102881" y="1680011"/>
              <a:ext cx="1912777" cy="2347175"/>
            </a:xfrm>
            <a:prstGeom prst="rect">
              <a:avLst/>
            </a:prstGeom>
          </p:spPr>
        </p:pic>
      </p:grpSp>
      <p:sp>
        <p:nvSpPr>
          <p:cNvPr id="2" name="Platshållare för sidfot 1">
            <a:extLst>
              <a:ext uri="{FF2B5EF4-FFF2-40B4-BE49-F238E27FC236}">
                <a16:creationId xmlns:a16="http://schemas.microsoft.com/office/drawing/2014/main" id="{0882DE4E-9258-5807-20EA-B2A29289483F}"/>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all" spc="50" normalizeH="0" baseline="0" noProof="0" dirty="0">
                <a:ln>
                  <a:noFill/>
                </a:ln>
                <a:solidFill>
                  <a:srgbClr val="FFFFFF"/>
                </a:solidFill>
                <a:effectLst/>
                <a:uLnTx/>
                <a:uFillTx/>
                <a:latin typeface="Flex 70"/>
                <a:ea typeface="+mn-ea"/>
                <a:cs typeface="+mn-cs"/>
              </a:rPr>
              <a:t>Strategi 2030</a:t>
            </a:r>
          </a:p>
        </p:txBody>
      </p:sp>
      <p:sp>
        <p:nvSpPr>
          <p:cNvPr id="3" name="Platshållare för bildnummer 2">
            <a:extLst>
              <a:ext uri="{FF2B5EF4-FFF2-40B4-BE49-F238E27FC236}">
                <a16:creationId xmlns:a16="http://schemas.microsoft.com/office/drawing/2014/main" id="{9A4CF8C1-BACA-0DF7-655E-BDD680B9A1B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DB0A55-353B-0141-AD40-F868C66FD585}" type="slidenum">
              <a:rPr kumimoji="0" lang="sv-SE" sz="800" b="0" i="0" u="none" strike="noStrike" kern="1200" cap="all" spc="50" normalizeH="0" baseline="0" noProof="0" smtClean="0">
                <a:ln>
                  <a:noFill/>
                </a:ln>
                <a:solidFill>
                  <a:srgbClr val="FFFFFF"/>
                </a:solidFill>
                <a:effectLst/>
                <a:uLnTx/>
                <a:uFillTx/>
                <a:latin typeface="Flex 7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sv-SE" sz="800" b="0" i="0" u="none" strike="noStrike" kern="1200" cap="all" spc="50" normalizeH="0" baseline="0" noProof="0">
              <a:ln>
                <a:noFill/>
              </a:ln>
              <a:solidFill>
                <a:srgbClr val="FFFFFF"/>
              </a:solidFill>
              <a:effectLst/>
              <a:uLnTx/>
              <a:uFillTx/>
              <a:latin typeface="Flex 70"/>
              <a:ea typeface="+mn-ea"/>
              <a:cs typeface="+mn-cs"/>
            </a:endParaRPr>
          </a:p>
        </p:txBody>
      </p:sp>
      <p:sp>
        <p:nvSpPr>
          <p:cNvPr id="4" name="Rubrik 3">
            <a:extLst>
              <a:ext uri="{FF2B5EF4-FFF2-40B4-BE49-F238E27FC236}">
                <a16:creationId xmlns:a16="http://schemas.microsoft.com/office/drawing/2014/main" id="{E851EE6F-2DC9-5B21-219D-5F49109CB54B}"/>
              </a:ext>
            </a:extLst>
          </p:cNvPr>
          <p:cNvSpPr>
            <a:spLocks noGrp="1"/>
          </p:cNvSpPr>
          <p:nvPr>
            <p:ph type="title"/>
          </p:nvPr>
        </p:nvSpPr>
        <p:spPr>
          <a:xfrm>
            <a:off x="550863" y="1479550"/>
            <a:ext cx="7772400" cy="5292725"/>
          </a:xfrm>
        </p:spPr>
        <p:txBody>
          <a:bodyPr/>
          <a:lstStyle/>
          <a:p>
            <a:pPr>
              <a:lnSpc>
                <a:spcPts val="7660"/>
              </a:lnSpc>
            </a:pPr>
            <a:r>
              <a:rPr lang="sv-SE" dirty="0">
                <a:ln w="3175">
                  <a:noFill/>
                  <a:prstDash val="solid"/>
                </a:ln>
                <a:latin typeface="+mj-lt"/>
              </a:rPr>
              <a:t> </a:t>
            </a:r>
            <a:r>
              <a:rPr lang="sv-SE" sz="8800" dirty="0">
                <a:ln>
                  <a:solidFill>
                    <a:schemeClr val="bg1"/>
                  </a:solidFill>
                </a:ln>
                <a:noFill/>
                <a:latin typeface="+mj-lt"/>
              </a:rPr>
              <a:t>S</a:t>
            </a:r>
            <a:r>
              <a:rPr lang="sv-SE" sz="8800" b="0" dirty="0">
                <a:ln>
                  <a:solidFill>
                    <a:schemeClr val="bg1"/>
                  </a:solidFill>
                </a:ln>
                <a:noFill/>
                <a:effectLst/>
                <a:latin typeface="+mj-lt"/>
              </a:rPr>
              <a:t>veriges</a:t>
            </a:r>
            <a:r>
              <a:rPr lang="sv-SE" sz="8800" b="0" dirty="0">
                <a:solidFill>
                  <a:schemeClr val="bg1"/>
                </a:solidFill>
                <a:effectLst/>
                <a:latin typeface="+mj-lt"/>
              </a:rPr>
              <a:t> mest engagerande </a:t>
            </a:r>
            <a:r>
              <a:rPr lang="sv-SE" sz="8800" b="0" dirty="0">
                <a:ln>
                  <a:solidFill>
                    <a:schemeClr val="bg1"/>
                  </a:solidFill>
                </a:ln>
                <a:noFill/>
                <a:effectLst/>
                <a:latin typeface="+mj-lt"/>
              </a:rPr>
              <a:t>idrott.</a:t>
            </a:r>
            <a:br>
              <a:rPr lang="sv-SE" sz="2800" b="0" i="0" dirty="0">
                <a:solidFill>
                  <a:schemeClr val="bg1"/>
                </a:solidFill>
                <a:effectLst/>
              </a:rPr>
            </a:br>
            <a:endParaRPr lang="sv-SE" dirty="0"/>
          </a:p>
        </p:txBody>
      </p:sp>
      <p:sp>
        <p:nvSpPr>
          <p:cNvPr id="7" name="textruta 6">
            <a:extLst>
              <a:ext uri="{FF2B5EF4-FFF2-40B4-BE49-F238E27FC236}">
                <a16:creationId xmlns:a16="http://schemas.microsoft.com/office/drawing/2014/main" id="{150FE232-5727-0BD3-78DC-FCB5F1DFE7CF}"/>
              </a:ext>
            </a:extLst>
          </p:cNvPr>
          <p:cNvSpPr txBox="1"/>
          <p:nvPr/>
        </p:nvSpPr>
        <p:spPr>
          <a:xfrm>
            <a:off x="450056" y="4482053"/>
            <a:ext cx="5201236" cy="2246769"/>
          </a:xfrm>
          <a:prstGeom prst="rect">
            <a:avLst/>
          </a:prstGeom>
          <a:noFill/>
        </p:spPr>
        <p:txBody>
          <a:bodyPr wrap="square">
            <a:spAutoFit/>
          </a:bodyPr>
          <a:lstStyle/>
          <a:p>
            <a:pPr marL="0" marR="0" lvl="0" indent="0" algn="l" defTabSz="914400" rtl="0" eaLnBrk="1" fontAlgn="auto" latinLnBrk="0" hangingPunct="1">
              <a:lnSpc>
                <a:spcPts val="2760"/>
              </a:lnSpc>
              <a:spcBef>
                <a:spcPts val="0"/>
              </a:spcBef>
              <a:spcAft>
                <a:spcPts val="0"/>
              </a:spcAft>
              <a:buClrTx/>
              <a:buSzTx/>
              <a:buFontTx/>
              <a:buNone/>
              <a:tabLst/>
              <a:defRPr/>
            </a:pPr>
            <a:r>
              <a:rPr kumimoji="0" lang="sv-SE" sz="2400" b="0" i="0" u="none" strike="noStrike" kern="1200" cap="none" spc="0" normalizeH="0" baseline="0" noProof="0" dirty="0">
                <a:ln>
                  <a:noFill/>
                </a:ln>
                <a:solidFill>
                  <a:srgbClr val="7DE1EB"/>
                </a:solidFill>
                <a:effectLst/>
                <a:uLnTx/>
                <a:uFillTx/>
                <a:latin typeface="Flex Display 60" pitchFamily="2" charset="0"/>
                <a:ea typeface="+mn-ea"/>
                <a:cs typeface="+mn-cs"/>
              </a:rPr>
              <a:t>Vi ska vara bäst i världen i ishockey på alla nivåer och vara den idrott som engagerar mest och flest. Svensk Ishockey ska också vara en samlande kraft och bidra till att bygga vårt framtida samhälle.</a:t>
            </a:r>
            <a:endParaRPr kumimoji="0" lang="sv-SE" sz="2400" b="0" i="0" u="none" strike="noStrike" kern="1200" cap="none" spc="0" normalizeH="0" baseline="0" noProof="0" dirty="0">
              <a:ln>
                <a:noFill/>
              </a:ln>
              <a:solidFill>
                <a:srgbClr val="7DE1EB"/>
              </a:solidFill>
              <a:effectLst/>
              <a:uLnTx/>
              <a:uFillTx/>
              <a:latin typeface="Flex 70"/>
              <a:ea typeface="+mn-ea"/>
              <a:cs typeface="+mn-cs"/>
            </a:endParaRPr>
          </a:p>
        </p:txBody>
      </p:sp>
      <p:pic>
        <p:nvPicPr>
          <p:cNvPr id="9" name="Bildobjekt 8" descr="En bild som visar hockey, idrott, sport, sportutrustning&#10;&#10;Automatiskt genererad beskrivning">
            <a:extLst>
              <a:ext uri="{FF2B5EF4-FFF2-40B4-BE49-F238E27FC236}">
                <a16:creationId xmlns:a16="http://schemas.microsoft.com/office/drawing/2014/main" id="{8FA2A70B-B095-8152-B737-BD6222A1D1B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86274" y="1180002"/>
            <a:ext cx="7772400" cy="5181600"/>
          </a:xfrm>
          <a:prstGeom prst="rect">
            <a:avLst/>
          </a:prstGeom>
        </p:spPr>
      </p:pic>
      <p:sp>
        <p:nvSpPr>
          <p:cNvPr id="12" name="textruta 11">
            <a:extLst>
              <a:ext uri="{FF2B5EF4-FFF2-40B4-BE49-F238E27FC236}">
                <a16:creationId xmlns:a16="http://schemas.microsoft.com/office/drawing/2014/main" id="{3906F47E-3F80-0C72-E8B4-0491C8887C84}"/>
              </a:ext>
            </a:extLst>
          </p:cNvPr>
          <p:cNvSpPr txBox="1"/>
          <p:nvPr/>
        </p:nvSpPr>
        <p:spPr>
          <a:xfrm>
            <a:off x="550863" y="949170"/>
            <a:ext cx="1506537"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dirty="0">
                <a:ln w="3175">
                  <a:noFill/>
                  <a:prstDash val="solid"/>
                </a:ln>
                <a:solidFill>
                  <a:srgbClr val="FFFFFF"/>
                </a:solidFill>
                <a:effectLst/>
                <a:uLnTx/>
                <a:uFillTx/>
                <a:latin typeface="Flex Display 100 Black"/>
                <a:ea typeface="+mn-ea"/>
                <a:cs typeface="+mn-cs"/>
              </a:rPr>
              <a:t>Vision</a:t>
            </a:r>
            <a:endParaRPr kumimoji="0" lang="sv-SE" sz="2400" b="0" i="0" u="none" strike="noStrike" kern="1200" cap="none" spc="0" normalizeH="0" baseline="0" noProof="0" dirty="0">
              <a:ln>
                <a:noFill/>
              </a:ln>
              <a:solidFill>
                <a:srgbClr val="FFFFFF"/>
              </a:solidFill>
              <a:effectLst/>
              <a:uLnTx/>
              <a:uFillTx/>
              <a:latin typeface="Flex 70"/>
              <a:ea typeface="+mn-ea"/>
              <a:cs typeface="+mn-cs"/>
            </a:endParaRPr>
          </a:p>
        </p:txBody>
      </p:sp>
      <p:sp>
        <p:nvSpPr>
          <p:cNvPr id="18" name="Rätvinklig triangel 17">
            <a:extLst>
              <a:ext uri="{FF2B5EF4-FFF2-40B4-BE49-F238E27FC236}">
                <a16:creationId xmlns:a16="http://schemas.microsoft.com/office/drawing/2014/main" id="{EEE6A68D-55D2-D0EF-1DC8-EB486C53AFA0}"/>
              </a:ext>
            </a:extLst>
          </p:cNvPr>
          <p:cNvSpPr/>
          <p:nvPr/>
        </p:nvSpPr>
        <p:spPr>
          <a:xfrm rot="10800000" flipH="1">
            <a:off x="-23258" y="0"/>
            <a:ext cx="538642" cy="3657600"/>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Flex 70"/>
              <a:ea typeface="+mn-ea"/>
              <a:cs typeface="+mn-cs"/>
            </a:endParaRPr>
          </a:p>
        </p:txBody>
      </p:sp>
    </p:spTree>
    <p:extLst>
      <p:ext uri="{BB962C8B-B14F-4D97-AF65-F5344CB8AC3E}">
        <p14:creationId xmlns:p14="http://schemas.microsoft.com/office/powerpoint/2010/main" val="959425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9574A820-A36E-30FD-BE7F-1482C72D1186}"/>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all" spc="50" normalizeH="0" baseline="0" noProof="0" dirty="0">
                <a:ln>
                  <a:noFill/>
                </a:ln>
                <a:solidFill>
                  <a:srgbClr val="FFFFFF"/>
                </a:solidFill>
                <a:effectLst/>
                <a:uLnTx/>
                <a:uFillTx/>
                <a:latin typeface="Flex 70"/>
                <a:ea typeface="+mn-ea"/>
                <a:cs typeface="+mn-cs"/>
              </a:rPr>
              <a:t>strategi 2030</a:t>
            </a:r>
          </a:p>
        </p:txBody>
      </p:sp>
      <p:sp>
        <p:nvSpPr>
          <p:cNvPr id="3" name="Platshållare för bildnummer 2">
            <a:extLst>
              <a:ext uri="{FF2B5EF4-FFF2-40B4-BE49-F238E27FC236}">
                <a16:creationId xmlns:a16="http://schemas.microsoft.com/office/drawing/2014/main" id="{5C9AB1A6-F524-DCEB-A02D-ADBBB541053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DB0A55-353B-0141-AD40-F868C66FD585}" type="slidenum">
              <a:rPr kumimoji="0" lang="sv-SE" sz="800" b="0" i="0" u="none" strike="noStrike" kern="1200" cap="all" spc="50" normalizeH="0" baseline="0" noProof="0" smtClean="0">
                <a:ln>
                  <a:noFill/>
                </a:ln>
                <a:solidFill>
                  <a:srgbClr val="FFFFFF"/>
                </a:solidFill>
                <a:effectLst/>
                <a:uLnTx/>
                <a:uFillTx/>
                <a:latin typeface="Flex 7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sv-SE" sz="800" b="0" i="0" u="none" strike="noStrike" kern="1200" cap="all" spc="50" normalizeH="0" baseline="0" noProof="0">
              <a:ln>
                <a:noFill/>
              </a:ln>
              <a:solidFill>
                <a:srgbClr val="FFFFFF"/>
              </a:solidFill>
              <a:effectLst/>
              <a:uLnTx/>
              <a:uFillTx/>
              <a:latin typeface="Flex 70"/>
              <a:ea typeface="+mn-ea"/>
              <a:cs typeface="+mn-cs"/>
            </a:endParaRPr>
          </a:p>
        </p:txBody>
      </p:sp>
      <p:sp>
        <p:nvSpPr>
          <p:cNvPr id="4" name="Rektangel med rundade hörn 3">
            <a:extLst>
              <a:ext uri="{FF2B5EF4-FFF2-40B4-BE49-F238E27FC236}">
                <a16:creationId xmlns:a16="http://schemas.microsoft.com/office/drawing/2014/main" id="{B8C511E4-1B70-AAFB-5C30-3A26FF66DCBD}"/>
              </a:ext>
            </a:extLst>
          </p:cNvPr>
          <p:cNvSpPr/>
          <p:nvPr/>
        </p:nvSpPr>
        <p:spPr>
          <a:xfrm>
            <a:off x="562625" y="947580"/>
            <a:ext cx="11066750" cy="5193728"/>
          </a:xfrm>
          <a:prstGeom prst="roundRect">
            <a:avLst>
              <a:gd name="adj" fmla="val 4715"/>
            </a:avLst>
          </a:prstGeom>
          <a:noFill/>
          <a:ln w="19050">
            <a:solidFill>
              <a:schemeClr val="accent1"/>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Flex 70"/>
              <a:ea typeface="+mn-ea"/>
              <a:cs typeface="+mn-cs"/>
            </a:endParaRPr>
          </a:p>
        </p:txBody>
      </p:sp>
      <p:cxnSp>
        <p:nvCxnSpPr>
          <p:cNvPr id="10" name="Rak 9">
            <a:extLst>
              <a:ext uri="{FF2B5EF4-FFF2-40B4-BE49-F238E27FC236}">
                <a16:creationId xmlns:a16="http://schemas.microsoft.com/office/drawing/2014/main" id="{ADE03C81-697A-1015-B271-2B6740C71DE2}"/>
              </a:ext>
            </a:extLst>
          </p:cNvPr>
          <p:cNvCxnSpPr>
            <a:cxnSpLocks/>
          </p:cNvCxnSpPr>
          <p:nvPr/>
        </p:nvCxnSpPr>
        <p:spPr>
          <a:xfrm>
            <a:off x="4224979" y="1749743"/>
            <a:ext cx="0" cy="4391565"/>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6B4D38D-DCAB-F805-1036-FBFE68F4C469}"/>
              </a:ext>
            </a:extLst>
          </p:cNvPr>
          <p:cNvCxnSpPr>
            <a:cxnSpLocks/>
          </p:cNvCxnSpPr>
          <p:nvPr/>
        </p:nvCxnSpPr>
        <p:spPr>
          <a:xfrm>
            <a:off x="7956152" y="1749743"/>
            <a:ext cx="0" cy="4391565"/>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Rak 12">
            <a:extLst>
              <a:ext uri="{FF2B5EF4-FFF2-40B4-BE49-F238E27FC236}">
                <a16:creationId xmlns:a16="http://schemas.microsoft.com/office/drawing/2014/main" id="{FBCF5D86-EA19-8BBE-C9C0-3EF1D97189D3}"/>
              </a:ext>
            </a:extLst>
          </p:cNvPr>
          <p:cNvCxnSpPr>
            <a:cxnSpLocks/>
          </p:cNvCxnSpPr>
          <p:nvPr/>
        </p:nvCxnSpPr>
        <p:spPr>
          <a:xfrm flipH="1">
            <a:off x="562625" y="1749743"/>
            <a:ext cx="1106675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textruta 16">
            <a:extLst>
              <a:ext uri="{FF2B5EF4-FFF2-40B4-BE49-F238E27FC236}">
                <a16:creationId xmlns:a16="http://schemas.microsoft.com/office/drawing/2014/main" id="{3822B4D3-4C82-4554-F83D-27692C1E0241}"/>
              </a:ext>
            </a:extLst>
          </p:cNvPr>
          <p:cNvSpPr txBox="1"/>
          <p:nvPr/>
        </p:nvSpPr>
        <p:spPr>
          <a:xfrm>
            <a:off x="3049030" y="1125547"/>
            <a:ext cx="6098058"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dirty="0">
                <a:ln>
                  <a:noFill/>
                </a:ln>
                <a:solidFill>
                  <a:srgbClr val="FFFFFF"/>
                </a:solidFill>
                <a:effectLst/>
                <a:uLnTx/>
                <a:uFillTx/>
                <a:latin typeface="Flex Display 60" pitchFamily="2" charset="0"/>
                <a:ea typeface="+mn-ea"/>
                <a:cs typeface="+mn-cs"/>
              </a:rPr>
              <a:t>VÅRA FOKUSOMRÅDEN</a:t>
            </a:r>
          </a:p>
        </p:txBody>
      </p:sp>
      <p:sp>
        <p:nvSpPr>
          <p:cNvPr id="18" name="Platshållare för text 3">
            <a:extLst>
              <a:ext uri="{FF2B5EF4-FFF2-40B4-BE49-F238E27FC236}">
                <a16:creationId xmlns:a16="http://schemas.microsoft.com/office/drawing/2014/main" id="{98DF2168-C96F-812C-743A-66D595C31FF4}"/>
              </a:ext>
            </a:extLst>
          </p:cNvPr>
          <p:cNvSpPr txBox="1">
            <a:spLocks/>
          </p:cNvSpPr>
          <p:nvPr/>
        </p:nvSpPr>
        <p:spPr>
          <a:xfrm>
            <a:off x="778477" y="2020760"/>
            <a:ext cx="3250277" cy="2069321"/>
          </a:xfrm>
          <a:prstGeom prst="rect">
            <a:avLst/>
          </a:prstGeom>
        </p:spPr>
        <p:txBody>
          <a:bodyPr vert="horz" lIns="0" tIns="0" rIns="0" bIns="0" rtlCol="0" anchor="t">
            <a:noAutofit/>
          </a:bodyPr>
          <a:lstStyle>
            <a:lvl1pPr marL="156600" indent="-156600" algn="l" defTabSz="914400" rtl="0" eaLnBrk="1" latinLnBrk="0" hangingPunct="1">
              <a:lnSpc>
                <a:spcPct val="100000"/>
              </a:lnSpc>
              <a:spcBef>
                <a:spcPts val="1200"/>
              </a:spcBef>
              <a:buClr>
                <a:schemeClr val="accent1"/>
              </a:buClr>
              <a:buFont typeface="Arial" panose="020B0604020202020204" pitchFamily="34" charset="0"/>
              <a:buChar char="•"/>
              <a:defRPr sz="1600" kern="1200">
                <a:solidFill>
                  <a:schemeClr val="tx1"/>
                </a:solidFill>
                <a:latin typeface="+mn-lt"/>
                <a:ea typeface="+mn-ea"/>
                <a:cs typeface="+mn-cs"/>
              </a:defRPr>
            </a:lvl1pPr>
            <a:lvl2pPr marL="613800" indent="-156600" algn="l" defTabSz="914400" rtl="0" eaLnBrk="1" latinLnBrk="0" hangingPunct="1">
              <a:lnSpc>
                <a:spcPct val="100000"/>
              </a:lnSpc>
              <a:spcBef>
                <a:spcPts val="1200"/>
              </a:spcBef>
              <a:buClr>
                <a:schemeClr val="accent1"/>
              </a:buClr>
              <a:buFont typeface="Arial" panose="020B0604020202020204" pitchFamily="34" charset="0"/>
              <a:buChar char="•"/>
              <a:defRPr sz="1400" kern="1200">
                <a:solidFill>
                  <a:schemeClr val="tx1"/>
                </a:solidFill>
                <a:latin typeface="+mn-lt"/>
                <a:ea typeface="+mn-ea"/>
                <a:cs typeface="+mn-cs"/>
              </a:defRPr>
            </a:lvl2pPr>
            <a:lvl3pPr marL="1035000" indent="-156600" algn="l" defTabSz="914400" rtl="0" eaLnBrk="1" latinLnBrk="0" hangingPunct="1">
              <a:lnSpc>
                <a:spcPct val="100000"/>
              </a:lnSpc>
              <a:spcBef>
                <a:spcPts val="1200"/>
              </a:spcBef>
              <a:buClr>
                <a:schemeClr val="accent1"/>
              </a:buClr>
              <a:buFont typeface="Arial" panose="020B0604020202020204" pitchFamily="34" charset="0"/>
              <a:buChar char="•"/>
              <a:defRPr sz="1200" kern="1200">
                <a:solidFill>
                  <a:schemeClr val="tx1"/>
                </a:solidFill>
                <a:latin typeface="+mn-lt"/>
                <a:ea typeface="+mn-ea"/>
                <a:cs typeface="+mn-cs"/>
              </a:defRPr>
            </a:lvl3pPr>
            <a:lvl4pPr marL="1420200" indent="-156600" algn="l" defTabSz="914400" rtl="0" eaLnBrk="1" latinLnBrk="0" hangingPunct="1">
              <a:lnSpc>
                <a:spcPct val="100000"/>
              </a:lnSpc>
              <a:spcBef>
                <a:spcPts val="1200"/>
              </a:spcBef>
              <a:buClr>
                <a:schemeClr val="accent1"/>
              </a:buClr>
              <a:buFont typeface="Arial" panose="020B0604020202020204" pitchFamily="34" charset="0"/>
              <a:buChar char="•"/>
              <a:defRPr sz="1100" kern="1200">
                <a:solidFill>
                  <a:schemeClr val="tx1"/>
                </a:solidFill>
                <a:latin typeface="+mn-lt"/>
                <a:ea typeface="+mn-ea"/>
                <a:cs typeface="+mn-cs"/>
              </a:defRPr>
            </a:lvl4pPr>
            <a:lvl5pPr marL="1841400" indent="-156600" algn="l" defTabSz="914400" rtl="0" eaLnBrk="1" latinLnBrk="0" hangingPunct="1">
              <a:lnSpc>
                <a:spcPct val="100000"/>
              </a:lnSpc>
              <a:spcBef>
                <a:spcPts val="1200"/>
              </a:spcBef>
              <a:buClr>
                <a:schemeClr val="accent1"/>
              </a:buClr>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200"/>
              </a:spcBef>
              <a:spcAft>
                <a:spcPts val="0"/>
              </a:spcAft>
              <a:buClr>
                <a:srgbClr val="0F59EB"/>
              </a:buClr>
              <a:buSzTx/>
              <a:buFont typeface="Arial" panose="020B0604020202020204" pitchFamily="34" charset="0"/>
              <a:buNone/>
              <a:tabLst/>
              <a:defRPr/>
            </a:pPr>
            <a:r>
              <a:rPr kumimoji="0" lang="sv-SE" sz="2800" b="1" i="0" u="none" strike="noStrike" kern="1200" cap="none" spc="0" normalizeH="0" baseline="0" noProof="0" dirty="0">
                <a:ln>
                  <a:noFill/>
                </a:ln>
                <a:solidFill>
                  <a:srgbClr val="FFFFFF"/>
                </a:solidFill>
                <a:effectLst/>
                <a:uLnTx/>
                <a:uFillTx/>
                <a:latin typeface="Flex Display 100 Black" pitchFamily="2" charset="0"/>
                <a:ea typeface="+mn-ea"/>
                <a:cs typeface="+mn-cs"/>
              </a:rPr>
              <a:t>En föreningshockey </a:t>
            </a:r>
            <a:br>
              <a:rPr kumimoji="0" lang="sv-SE" sz="2800" b="1" i="0" u="none" strike="noStrike" kern="1200" cap="none" spc="0" normalizeH="0" baseline="0" noProof="0" dirty="0">
                <a:ln>
                  <a:noFill/>
                </a:ln>
                <a:solidFill>
                  <a:srgbClr val="FFFFFF"/>
                </a:solidFill>
                <a:effectLst/>
                <a:uLnTx/>
                <a:uFillTx/>
                <a:latin typeface="Flex Display 100 Black" pitchFamily="2" charset="0"/>
                <a:ea typeface="+mn-ea"/>
                <a:cs typeface="+mn-cs"/>
              </a:rPr>
            </a:br>
            <a:r>
              <a:rPr kumimoji="0" lang="sv-SE" sz="2800" b="1" i="0" u="none" strike="noStrike" kern="1200" cap="none" spc="0" normalizeH="0" baseline="0" noProof="0" dirty="0">
                <a:ln>
                  <a:noFill/>
                </a:ln>
                <a:solidFill>
                  <a:srgbClr val="FFFFFF"/>
                </a:solidFill>
                <a:effectLst/>
                <a:uLnTx/>
                <a:uFillTx/>
                <a:latin typeface="Flex Display 100 Black" pitchFamily="2" charset="0"/>
                <a:ea typeface="+mn-ea"/>
                <a:cs typeface="+mn-cs"/>
              </a:rPr>
              <a:t>med hög kvalitet</a:t>
            </a:r>
          </a:p>
          <a:p>
            <a:pPr marL="0" marR="0" lvl="0" indent="0" algn="l" defTabSz="914400" rtl="0" eaLnBrk="1" fontAlgn="auto" latinLnBrk="0" hangingPunct="1">
              <a:lnSpc>
                <a:spcPct val="100000"/>
              </a:lnSpc>
              <a:spcBef>
                <a:spcPts val="1200"/>
              </a:spcBef>
              <a:spcAft>
                <a:spcPts val="0"/>
              </a:spcAft>
              <a:buClr>
                <a:srgbClr val="0F59EB"/>
              </a:buClr>
              <a:buSzTx/>
              <a:buFont typeface="Arial" panose="020B0604020202020204" pitchFamily="34" charset="0"/>
              <a:buNone/>
              <a:tabLst/>
              <a:defRPr/>
            </a:pPr>
            <a:r>
              <a:rPr kumimoji="0" lang="sv-SE" sz="2000" b="0" i="0" u="none" strike="noStrike" kern="1200" cap="none" spc="0" normalizeH="0" baseline="0" noProof="0" dirty="0">
                <a:ln>
                  <a:noFill/>
                </a:ln>
                <a:solidFill>
                  <a:srgbClr val="7DE1EB"/>
                </a:solidFill>
                <a:effectLst/>
                <a:uLnTx/>
                <a:uFillTx/>
                <a:latin typeface="Flex Display 60" pitchFamily="2" charset="0"/>
                <a:ea typeface="+mn-ea"/>
                <a:cs typeface="+mn-cs"/>
              </a:rPr>
              <a:t>Hållbara föreningar </a:t>
            </a:r>
            <a:br>
              <a:rPr kumimoji="0" lang="sv-SE" sz="2000" b="0" i="0" u="none" strike="noStrike" kern="1200" cap="none" spc="0" normalizeH="0" baseline="0" noProof="0" dirty="0">
                <a:ln>
                  <a:noFill/>
                </a:ln>
                <a:solidFill>
                  <a:srgbClr val="7DE1EB"/>
                </a:solidFill>
                <a:effectLst/>
                <a:uLnTx/>
                <a:uFillTx/>
                <a:latin typeface="Flex Display 60" pitchFamily="2" charset="0"/>
                <a:ea typeface="+mn-ea"/>
                <a:cs typeface="+mn-cs"/>
              </a:rPr>
            </a:br>
            <a:r>
              <a:rPr kumimoji="0" lang="sv-SE" sz="2000" b="0" i="0" u="none" strike="noStrike" kern="1200" cap="none" spc="0" normalizeH="0" baseline="0" noProof="0" dirty="0">
                <a:ln>
                  <a:noFill/>
                </a:ln>
                <a:solidFill>
                  <a:srgbClr val="7DE1EB"/>
                </a:solidFill>
                <a:effectLst/>
                <a:uLnTx/>
                <a:uFillTx/>
                <a:latin typeface="Flex Display 60" pitchFamily="2" charset="0"/>
                <a:ea typeface="+mn-ea"/>
                <a:cs typeface="+mn-cs"/>
              </a:rPr>
              <a:t>med tränare och ledare </a:t>
            </a:r>
            <a:br>
              <a:rPr kumimoji="0" lang="sv-SE" sz="2000" b="0" i="0" u="none" strike="noStrike" kern="1200" cap="none" spc="0" normalizeH="0" baseline="0" noProof="0" dirty="0">
                <a:ln>
                  <a:noFill/>
                </a:ln>
                <a:solidFill>
                  <a:srgbClr val="7DE1EB"/>
                </a:solidFill>
                <a:effectLst/>
                <a:uLnTx/>
                <a:uFillTx/>
                <a:latin typeface="Flex Display 60" pitchFamily="2" charset="0"/>
                <a:ea typeface="+mn-ea"/>
                <a:cs typeface="+mn-cs"/>
              </a:rPr>
            </a:br>
            <a:r>
              <a:rPr kumimoji="0" lang="sv-SE" sz="2000" b="0" i="0" u="none" strike="noStrike" kern="1200" cap="none" spc="0" normalizeH="0" baseline="0" noProof="0" dirty="0">
                <a:ln>
                  <a:noFill/>
                </a:ln>
                <a:solidFill>
                  <a:srgbClr val="7DE1EB"/>
                </a:solidFill>
                <a:effectLst/>
                <a:uLnTx/>
                <a:uFillTx/>
                <a:latin typeface="Flex Display 60" pitchFamily="2" charset="0"/>
                <a:ea typeface="+mn-ea"/>
                <a:cs typeface="+mn-cs"/>
              </a:rPr>
              <a:t>av högsta kvalitet.</a:t>
            </a:r>
          </a:p>
        </p:txBody>
      </p:sp>
      <p:sp>
        <p:nvSpPr>
          <p:cNvPr id="19" name="Platshållare för text 4">
            <a:extLst>
              <a:ext uri="{FF2B5EF4-FFF2-40B4-BE49-F238E27FC236}">
                <a16:creationId xmlns:a16="http://schemas.microsoft.com/office/drawing/2014/main" id="{7B7F4597-D8E7-44DF-6FF2-CE0695493878}"/>
              </a:ext>
            </a:extLst>
          </p:cNvPr>
          <p:cNvSpPr txBox="1">
            <a:spLocks/>
          </p:cNvSpPr>
          <p:nvPr/>
        </p:nvSpPr>
        <p:spPr>
          <a:xfrm>
            <a:off x="4544258" y="2017934"/>
            <a:ext cx="3224883" cy="2185787"/>
          </a:xfrm>
          <a:prstGeom prst="rect">
            <a:avLst/>
          </a:prstGeom>
        </p:spPr>
        <p:txBody>
          <a:bodyPr vert="horz" lIns="0" tIns="0" rIns="0" bIns="0" rtlCol="0" anchor="t">
            <a:noAutofit/>
          </a:bodyPr>
          <a:lstStyle>
            <a:lvl1pPr marL="156600" indent="-156600" algn="l" defTabSz="914400" rtl="0" eaLnBrk="1" latinLnBrk="0" hangingPunct="1">
              <a:lnSpc>
                <a:spcPct val="100000"/>
              </a:lnSpc>
              <a:spcBef>
                <a:spcPts val="1200"/>
              </a:spcBef>
              <a:buClr>
                <a:schemeClr val="accent1"/>
              </a:buClr>
              <a:buFont typeface="Arial" panose="020B0604020202020204" pitchFamily="34" charset="0"/>
              <a:buChar char="•"/>
              <a:defRPr sz="1600" kern="1200">
                <a:solidFill>
                  <a:schemeClr val="tx1"/>
                </a:solidFill>
                <a:latin typeface="+mn-lt"/>
                <a:ea typeface="+mn-ea"/>
                <a:cs typeface="+mn-cs"/>
              </a:defRPr>
            </a:lvl1pPr>
            <a:lvl2pPr marL="613800" indent="-156600" algn="l" defTabSz="914400" rtl="0" eaLnBrk="1" latinLnBrk="0" hangingPunct="1">
              <a:lnSpc>
                <a:spcPct val="100000"/>
              </a:lnSpc>
              <a:spcBef>
                <a:spcPts val="1200"/>
              </a:spcBef>
              <a:buClr>
                <a:schemeClr val="accent1"/>
              </a:buClr>
              <a:buFont typeface="Arial" panose="020B0604020202020204" pitchFamily="34" charset="0"/>
              <a:buChar char="•"/>
              <a:defRPr sz="1400" kern="1200">
                <a:solidFill>
                  <a:schemeClr val="tx1"/>
                </a:solidFill>
                <a:latin typeface="+mn-lt"/>
                <a:ea typeface="+mn-ea"/>
                <a:cs typeface="+mn-cs"/>
              </a:defRPr>
            </a:lvl2pPr>
            <a:lvl3pPr marL="1035000" indent="-156600" algn="l" defTabSz="914400" rtl="0" eaLnBrk="1" latinLnBrk="0" hangingPunct="1">
              <a:lnSpc>
                <a:spcPct val="100000"/>
              </a:lnSpc>
              <a:spcBef>
                <a:spcPts val="1200"/>
              </a:spcBef>
              <a:buClr>
                <a:schemeClr val="accent1"/>
              </a:buClr>
              <a:buFont typeface="Arial" panose="020B0604020202020204" pitchFamily="34" charset="0"/>
              <a:buChar char="•"/>
              <a:defRPr sz="1200" kern="1200">
                <a:solidFill>
                  <a:schemeClr val="tx1"/>
                </a:solidFill>
                <a:latin typeface="+mn-lt"/>
                <a:ea typeface="+mn-ea"/>
                <a:cs typeface="+mn-cs"/>
              </a:defRPr>
            </a:lvl3pPr>
            <a:lvl4pPr marL="1420200" indent="-156600" algn="l" defTabSz="914400" rtl="0" eaLnBrk="1" latinLnBrk="0" hangingPunct="1">
              <a:lnSpc>
                <a:spcPct val="100000"/>
              </a:lnSpc>
              <a:spcBef>
                <a:spcPts val="1200"/>
              </a:spcBef>
              <a:buClr>
                <a:schemeClr val="accent1"/>
              </a:buClr>
              <a:buFont typeface="Arial" panose="020B0604020202020204" pitchFamily="34" charset="0"/>
              <a:buChar char="•"/>
              <a:defRPr sz="1100" kern="1200">
                <a:solidFill>
                  <a:schemeClr val="tx1"/>
                </a:solidFill>
                <a:latin typeface="+mn-lt"/>
                <a:ea typeface="+mn-ea"/>
                <a:cs typeface="+mn-cs"/>
              </a:defRPr>
            </a:lvl4pPr>
            <a:lvl5pPr marL="1841400" indent="-156600" algn="l" defTabSz="914400" rtl="0" eaLnBrk="1" latinLnBrk="0" hangingPunct="1">
              <a:lnSpc>
                <a:spcPct val="100000"/>
              </a:lnSpc>
              <a:spcBef>
                <a:spcPts val="1200"/>
              </a:spcBef>
              <a:buClr>
                <a:schemeClr val="accent1"/>
              </a:buClr>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200"/>
              </a:spcBef>
              <a:spcAft>
                <a:spcPts val="0"/>
              </a:spcAft>
              <a:buClr>
                <a:srgbClr val="0F59EB"/>
              </a:buClr>
              <a:buSzTx/>
              <a:buFont typeface="Arial" panose="020B0604020202020204" pitchFamily="34" charset="0"/>
              <a:buNone/>
              <a:tabLst/>
              <a:defRPr/>
            </a:pPr>
            <a:r>
              <a:rPr kumimoji="0" lang="sv-SE" sz="2800" b="1" i="0" u="none" strike="noStrike" kern="1200" cap="none" spc="0" normalizeH="0" baseline="0" noProof="0" dirty="0">
                <a:ln>
                  <a:noFill/>
                </a:ln>
                <a:solidFill>
                  <a:srgbClr val="FFFFFF"/>
                </a:solidFill>
                <a:effectLst/>
                <a:uLnTx/>
                <a:uFillTx/>
                <a:latin typeface="Flex Display 100 Black" pitchFamily="2" charset="0"/>
                <a:ea typeface="+mn-ea"/>
                <a:cs typeface="+mn-cs"/>
              </a:rPr>
              <a:t>Bäst i världen</a:t>
            </a:r>
          </a:p>
          <a:p>
            <a:pPr marL="0" marR="0" lvl="0" indent="0" algn="l" defTabSz="914400" rtl="0" eaLnBrk="1" fontAlgn="auto" latinLnBrk="0" hangingPunct="1">
              <a:lnSpc>
                <a:spcPct val="100000"/>
              </a:lnSpc>
              <a:spcBef>
                <a:spcPts val="1200"/>
              </a:spcBef>
              <a:spcAft>
                <a:spcPts val="0"/>
              </a:spcAft>
              <a:buClr>
                <a:srgbClr val="0F59EB"/>
              </a:buClr>
              <a:buSzTx/>
              <a:buFont typeface="Arial" panose="020B0604020202020204" pitchFamily="34" charset="0"/>
              <a:buNone/>
              <a:tabLst/>
              <a:defRPr/>
            </a:pPr>
            <a:r>
              <a:rPr kumimoji="0" lang="sv-SE" sz="2000" b="0" i="0" u="none" strike="noStrike" kern="1200" cap="none" spc="0" normalizeH="0" baseline="0" noProof="0" dirty="0">
                <a:ln>
                  <a:noFill/>
                </a:ln>
                <a:solidFill>
                  <a:srgbClr val="7DE1EB"/>
                </a:solidFill>
                <a:effectLst/>
                <a:uLnTx/>
                <a:uFillTx/>
                <a:latin typeface="Flex Display 60" pitchFamily="2" charset="0"/>
                <a:ea typeface="Cambria"/>
                <a:cs typeface="Times New Roman"/>
              </a:rPr>
              <a:t>Alla landslag tävlar </a:t>
            </a:r>
            <a:br>
              <a:rPr kumimoji="0" lang="sv-SE" sz="2000" b="0" i="0" u="none" strike="noStrike" kern="1200" cap="none" spc="0" normalizeH="0" baseline="0" noProof="0" dirty="0">
                <a:ln>
                  <a:noFill/>
                </a:ln>
                <a:solidFill>
                  <a:srgbClr val="7DE1EB"/>
                </a:solidFill>
                <a:effectLst/>
                <a:uLnTx/>
                <a:uFillTx/>
                <a:latin typeface="Flex Display 60" pitchFamily="2" charset="0"/>
                <a:ea typeface="Cambria"/>
                <a:cs typeface="Times New Roman"/>
              </a:rPr>
            </a:br>
            <a:r>
              <a:rPr kumimoji="0" lang="sv-SE" sz="2000" b="0" i="0" u="none" strike="noStrike" kern="1200" cap="none" spc="0" normalizeH="0" baseline="0" noProof="0" dirty="0">
                <a:ln>
                  <a:noFill/>
                </a:ln>
                <a:solidFill>
                  <a:srgbClr val="7DE1EB"/>
                </a:solidFill>
                <a:effectLst/>
                <a:uLnTx/>
                <a:uFillTx/>
                <a:latin typeface="Flex Display 60" pitchFamily="2" charset="0"/>
                <a:ea typeface="Cambria"/>
                <a:cs typeface="Times New Roman"/>
              </a:rPr>
              <a:t>om medaljer i </a:t>
            </a:r>
            <a:br>
              <a:rPr kumimoji="0" lang="sv-SE" sz="2000" b="0" i="0" u="none" strike="noStrike" kern="1200" cap="none" spc="0" normalizeH="0" baseline="0" noProof="0" dirty="0">
                <a:ln>
                  <a:noFill/>
                </a:ln>
                <a:solidFill>
                  <a:srgbClr val="7DE1EB"/>
                </a:solidFill>
                <a:effectLst/>
                <a:uLnTx/>
                <a:uFillTx/>
                <a:latin typeface="Flex Display 60" pitchFamily="2" charset="0"/>
                <a:ea typeface="Cambria"/>
                <a:cs typeface="Times New Roman"/>
              </a:rPr>
            </a:br>
            <a:r>
              <a:rPr kumimoji="0" lang="sv-SE" sz="2000" b="0" i="0" u="none" strike="noStrike" kern="1200" cap="none" spc="0" normalizeH="0" baseline="0" noProof="0" dirty="0">
                <a:ln>
                  <a:noFill/>
                </a:ln>
                <a:solidFill>
                  <a:srgbClr val="7DE1EB"/>
                </a:solidFill>
                <a:effectLst/>
                <a:uLnTx/>
                <a:uFillTx/>
                <a:latin typeface="Flex Display 60" pitchFamily="2" charset="0"/>
                <a:ea typeface="Cambria"/>
                <a:cs typeface="Times New Roman"/>
              </a:rPr>
              <a:t>mästerskapen. </a:t>
            </a:r>
          </a:p>
        </p:txBody>
      </p:sp>
      <p:sp>
        <p:nvSpPr>
          <p:cNvPr id="20" name="Platshållare för text 5">
            <a:extLst>
              <a:ext uri="{FF2B5EF4-FFF2-40B4-BE49-F238E27FC236}">
                <a16:creationId xmlns:a16="http://schemas.microsoft.com/office/drawing/2014/main" id="{1B7DC794-B88B-BB67-BC76-5852ED410FA4}"/>
              </a:ext>
            </a:extLst>
          </p:cNvPr>
          <p:cNvSpPr txBox="1">
            <a:spLocks/>
          </p:cNvSpPr>
          <p:nvPr/>
        </p:nvSpPr>
        <p:spPr>
          <a:xfrm>
            <a:off x="8244090" y="2017934"/>
            <a:ext cx="1945267" cy="1289563"/>
          </a:xfrm>
          <a:prstGeom prst="rect">
            <a:avLst/>
          </a:prstGeom>
        </p:spPr>
        <p:txBody>
          <a:bodyPr vert="horz" lIns="0" tIns="0" rIns="0" bIns="0" rtlCol="0" anchor="t">
            <a:noAutofit/>
          </a:bodyPr>
          <a:lstStyle>
            <a:lvl1pPr marL="156600" indent="-156600" algn="l" defTabSz="914400" rtl="0" eaLnBrk="1" latinLnBrk="0" hangingPunct="1">
              <a:lnSpc>
                <a:spcPct val="100000"/>
              </a:lnSpc>
              <a:spcBef>
                <a:spcPts val="1200"/>
              </a:spcBef>
              <a:buClr>
                <a:schemeClr val="accent1"/>
              </a:buClr>
              <a:buFont typeface="Arial" panose="020B0604020202020204" pitchFamily="34" charset="0"/>
              <a:buChar char="•"/>
              <a:defRPr sz="1600" kern="1200">
                <a:solidFill>
                  <a:schemeClr val="tx1"/>
                </a:solidFill>
                <a:latin typeface="+mn-lt"/>
                <a:ea typeface="+mn-ea"/>
                <a:cs typeface="+mn-cs"/>
              </a:defRPr>
            </a:lvl1pPr>
            <a:lvl2pPr marL="613800" indent="-156600" algn="l" defTabSz="914400" rtl="0" eaLnBrk="1" latinLnBrk="0" hangingPunct="1">
              <a:lnSpc>
                <a:spcPct val="100000"/>
              </a:lnSpc>
              <a:spcBef>
                <a:spcPts val="1200"/>
              </a:spcBef>
              <a:buClr>
                <a:schemeClr val="accent1"/>
              </a:buClr>
              <a:buFont typeface="Arial" panose="020B0604020202020204" pitchFamily="34" charset="0"/>
              <a:buChar char="•"/>
              <a:defRPr sz="1400" kern="1200">
                <a:solidFill>
                  <a:schemeClr val="tx1"/>
                </a:solidFill>
                <a:latin typeface="+mn-lt"/>
                <a:ea typeface="+mn-ea"/>
                <a:cs typeface="+mn-cs"/>
              </a:defRPr>
            </a:lvl2pPr>
            <a:lvl3pPr marL="1035000" indent="-156600" algn="l" defTabSz="914400" rtl="0" eaLnBrk="1" latinLnBrk="0" hangingPunct="1">
              <a:lnSpc>
                <a:spcPct val="100000"/>
              </a:lnSpc>
              <a:spcBef>
                <a:spcPts val="1200"/>
              </a:spcBef>
              <a:buClr>
                <a:schemeClr val="accent1"/>
              </a:buClr>
              <a:buFont typeface="Arial" panose="020B0604020202020204" pitchFamily="34" charset="0"/>
              <a:buChar char="•"/>
              <a:defRPr sz="1200" kern="1200">
                <a:solidFill>
                  <a:schemeClr val="tx1"/>
                </a:solidFill>
                <a:latin typeface="+mn-lt"/>
                <a:ea typeface="+mn-ea"/>
                <a:cs typeface="+mn-cs"/>
              </a:defRPr>
            </a:lvl3pPr>
            <a:lvl4pPr marL="1420200" indent="-156600" algn="l" defTabSz="914400" rtl="0" eaLnBrk="1" latinLnBrk="0" hangingPunct="1">
              <a:lnSpc>
                <a:spcPct val="100000"/>
              </a:lnSpc>
              <a:spcBef>
                <a:spcPts val="1200"/>
              </a:spcBef>
              <a:buClr>
                <a:schemeClr val="accent1"/>
              </a:buClr>
              <a:buFont typeface="Arial" panose="020B0604020202020204" pitchFamily="34" charset="0"/>
              <a:buChar char="•"/>
              <a:defRPr sz="1100" kern="1200">
                <a:solidFill>
                  <a:schemeClr val="tx1"/>
                </a:solidFill>
                <a:latin typeface="+mn-lt"/>
                <a:ea typeface="+mn-ea"/>
                <a:cs typeface="+mn-cs"/>
              </a:defRPr>
            </a:lvl4pPr>
            <a:lvl5pPr marL="1841400" indent="-156600" algn="l" defTabSz="914400" rtl="0" eaLnBrk="1" latinLnBrk="0" hangingPunct="1">
              <a:lnSpc>
                <a:spcPct val="100000"/>
              </a:lnSpc>
              <a:spcBef>
                <a:spcPts val="1200"/>
              </a:spcBef>
              <a:buClr>
                <a:schemeClr val="accent1"/>
              </a:buClr>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200"/>
              </a:spcBef>
              <a:spcAft>
                <a:spcPts val="0"/>
              </a:spcAft>
              <a:buClr>
                <a:srgbClr val="0F59EB"/>
              </a:buClr>
              <a:buSzTx/>
              <a:buFont typeface="Arial" panose="020B0604020202020204" pitchFamily="34" charset="0"/>
              <a:buNone/>
              <a:tabLst/>
              <a:defRPr/>
            </a:pPr>
            <a:r>
              <a:rPr kumimoji="0" lang="sv-SE" sz="2800" b="1" i="0" u="none" strike="noStrike" kern="1200" cap="none" spc="0" normalizeH="0" baseline="0" noProof="0" dirty="0">
                <a:ln>
                  <a:noFill/>
                </a:ln>
                <a:solidFill>
                  <a:srgbClr val="FFFFFF"/>
                </a:solidFill>
                <a:effectLst/>
                <a:uLnTx/>
                <a:uFillTx/>
                <a:latin typeface="Flex Display 100 Black"/>
                <a:ea typeface="+mn-ea"/>
                <a:cs typeface="+mn-cs"/>
              </a:rPr>
              <a:t>Ökat intresse för ishockey</a:t>
            </a:r>
          </a:p>
          <a:p>
            <a:pPr marL="0" marR="0" lvl="0" indent="0" algn="l" defTabSz="914400" rtl="0" eaLnBrk="1" fontAlgn="auto" latinLnBrk="0" hangingPunct="1">
              <a:lnSpc>
                <a:spcPct val="100000"/>
              </a:lnSpc>
              <a:spcBef>
                <a:spcPts val="1200"/>
              </a:spcBef>
              <a:spcAft>
                <a:spcPts val="0"/>
              </a:spcAft>
              <a:buClr>
                <a:srgbClr val="0F59EB"/>
              </a:buClr>
              <a:buSzTx/>
              <a:buFont typeface="Arial" panose="020B0604020202020204" pitchFamily="34" charset="0"/>
              <a:buNone/>
              <a:tabLst/>
              <a:defRPr/>
            </a:pPr>
            <a:r>
              <a:rPr kumimoji="0" lang="sv-SE" sz="2000" b="0" i="0" u="none" strike="noStrike" kern="1200" cap="none" spc="0" normalizeH="0" baseline="0" noProof="0" dirty="0">
                <a:ln>
                  <a:noFill/>
                </a:ln>
                <a:solidFill>
                  <a:srgbClr val="7DE1EB"/>
                </a:solidFill>
                <a:effectLst/>
                <a:uLnTx/>
                <a:uFillTx/>
                <a:latin typeface="Flex Display 60" pitchFamily="2" charset="0"/>
                <a:ea typeface="Cambria"/>
                <a:cs typeface="Times New Roman"/>
              </a:rPr>
              <a:t>Ishockey är Sveriges mest engagerande idrott.</a:t>
            </a:r>
            <a:endParaRPr kumimoji="0" lang="sv-SE" sz="2000" b="0" i="0" u="none" strike="noStrike" kern="1200" cap="none" spc="0" normalizeH="0" baseline="0" noProof="0" dirty="0">
              <a:ln>
                <a:noFill/>
              </a:ln>
              <a:solidFill>
                <a:srgbClr val="7DE1EB"/>
              </a:solidFill>
              <a:effectLst/>
              <a:uLnTx/>
              <a:uFillTx/>
              <a:latin typeface="Flex Display 60" pitchFamily="2" charset="0"/>
              <a:ea typeface="Cambria" panose="02040503050406030204" pitchFamily="18" charset="0"/>
              <a:cs typeface="Times New Roman" panose="02020603050405020304" pitchFamily="18" charset="0"/>
            </a:endParaRPr>
          </a:p>
          <a:p>
            <a:pPr marL="156600" marR="0" lvl="0" indent="-156600" algn="l" defTabSz="914400" rtl="0" eaLnBrk="1" fontAlgn="auto" latinLnBrk="0" hangingPunct="1">
              <a:lnSpc>
                <a:spcPct val="100000"/>
              </a:lnSpc>
              <a:spcBef>
                <a:spcPts val="1200"/>
              </a:spcBef>
              <a:spcAft>
                <a:spcPts val="0"/>
              </a:spcAft>
              <a:buClr>
                <a:srgbClr val="0F59EB"/>
              </a:buClr>
              <a:buSzTx/>
              <a:buFont typeface="Arial" panose="020B0604020202020204" pitchFamily="34" charset="0"/>
              <a:buChar char="•"/>
              <a:tabLst/>
              <a:defRPr/>
            </a:pPr>
            <a:endParaRPr kumimoji="0" lang="sv-SE" sz="1200" b="0" i="0" u="none" strike="noStrike" kern="1200" cap="none" spc="0" normalizeH="0" baseline="0" noProof="0" dirty="0">
              <a:ln>
                <a:noFill/>
              </a:ln>
              <a:solidFill>
                <a:srgbClr val="FFFFFF"/>
              </a:solidFill>
              <a:effectLst/>
              <a:uLnTx/>
              <a:uFillTx/>
              <a:latin typeface="Flex 70"/>
              <a:ea typeface="+mn-ea"/>
              <a:cs typeface="+mn-cs"/>
            </a:endParaRPr>
          </a:p>
          <a:p>
            <a:pPr marL="156600" marR="0" lvl="0" indent="-156600" algn="l" defTabSz="914400" rtl="0" eaLnBrk="1" fontAlgn="auto" latinLnBrk="0" hangingPunct="1">
              <a:lnSpc>
                <a:spcPct val="100000"/>
              </a:lnSpc>
              <a:spcBef>
                <a:spcPts val="1200"/>
              </a:spcBef>
              <a:spcAft>
                <a:spcPts val="0"/>
              </a:spcAft>
              <a:buClr>
                <a:srgbClr val="0F59EB"/>
              </a:buClr>
              <a:buSzTx/>
              <a:buFont typeface="Arial" panose="020B0604020202020204" pitchFamily="34" charset="0"/>
              <a:buChar char="•"/>
              <a:tabLst/>
              <a:defRPr/>
            </a:pPr>
            <a:endParaRPr kumimoji="0" lang="sv-SE" sz="1400" b="0" i="1" u="none" strike="noStrike" kern="1200" cap="none" spc="0" normalizeH="0" baseline="0" noProof="0" dirty="0">
              <a:ln>
                <a:noFill/>
              </a:ln>
              <a:solidFill>
                <a:srgbClr val="FFFFFF"/>
              </a:solidFill>
              <a:effectLst/>
              <a:highlight>
                <a:srgbClr val="FFFF00"/>
              </a:highlight>
              <a:uLnTx/>
              <a:uFillTx/>
              <a:latin typeface="Flex 70"/>
              <a:ea typeface="+mn-ea"/>
              <a:cs typeface="+mn-cs"/>
            </a:endParaRPr>
          </a:p>
        </p:txBody>
      </p:sp>
      <p:sp>
        <p:nvSpPr>
          <p:cNvPr id="25" name="textruta 24">
            <a:extLst>
              <a:ext uri="{FF2B5EF4-FFF2-40B4-BE49-F238E27FC236}">
                <a16:creationId xmlns:a16="http://schemas.microsoft.com/office/drawing/2014/main" id="{E5F06A6A-7FA0-4BA3-CB00-E72AD36AE3A9}"/>
              </a:ext>
            </a:extLst>
          </p:cNvPr>
          <p:cNvSpPr txBox="1"/>
          <p:nvPr/>
        </p:nvSpPr>
        <p:spPr>
          <a:xfrm>
            <a:off x="688893" y="5418264"/>
            <a:ext cx="3339857"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srgbClr val="FFD200"/>
                </a:solidFill>
                <a:effectLst/>
                <a:uLnTx/>
                <a:uFillTx/>
                <a:latin typeface="Flex 90 Bold" pitchFamily="2" charset="0"/>
                <a:ea typeface="+mn-ea"/>
                <a:cs typeface="Segoe UI"/>
                <a:sym typeface="Wingdings" pitchFamily="2" charset="2"/>
              </a:rPr>
              <a:t> </a:t>
            </a:r>
            <a:r>
              <a:rPr kumimoji="0" lang="sv-SE" sz="1600" b="1" i="0" u="none" strike="noStrike" kern="1200" cap="none" spc="0" normalizeH="0" baseline="0" noProof="0" dirty="0">
                <a:ln>
                  <a:noFill/>
                </a:ln>
                <a:solidFill>
                  <a:srgbClr val="FFD200"/>
                </a:solidFill>
                <a:effectLst/>
                <a:uLnTx/>
                <a:uFillTx/>
                <a:latin typeface="Flex 90 Bold" pitchFamily="2" charset="0"/>
                <a:ea typeface="+mn-ea"/>
                <a:cs typeface="Segoe UI"/>
              </a:rPr>
              <a:t>Mål 2030: </a:t>
            </a:r>
            <a:r>
              <a:rPr kumimoji="0" lang="sv-SE" sz="1600" b="0" i="0" u="none" strike="noStrike" kern="1200" cap="none" spc="0" normalizeH="0" baseline="0" noProof="0" dirty="0">
                <a:ln>
                  <a:noFill/>
                </a:ln>
                <a:solidFill>
                  <a:srgbClr val="FFFFFF"/>
                </a:solidFill>
                <a:effectLst/>
                <a:uLnTx/>
                <a:uFillTx/>
                <a:latin typeface="Flex 70"/>
                <a:ea typeface="+mn-ea"/>
                <a:cs typeface="Segoe UI"/>
              </a:rPr>
              <a:t>100 000 licensierade spelare och domare</a:t>
            </a:r>
            <a:endParaRPr kumimoji="0" lang="sv-SE" sz="1600" b="0" i="0" u="none" strike="noStrike" kern="1200" cap="none" spc="0" normalizeH="0" baseline="0" noProof="0" dirty="0">
              <a:ln>
                <a:noFill/>
              </a:ln>
              <a:solidFill>
                <a:srgbClr val="FFFFFF"/>
              </a:solidFill>
              <a:effectLst/>
              <a:uLnTx/>
              <a:uFillTx/>
              <a:latin typeface="Flex 70"/>
              <a:ea typeface="+mn-ea"/>
              <a:cs typeface="+mn-cs"/>
            </a:endParaRPr>
          </a:p>
        </p:txBody>
      </p:sp>
      <p:sp>
        <p:nvSpPr>
          <p:cNvPr id="27" name="textruta 26">
            <a:extLst>
              <a:ext uri="{FF2B5EF4-FFF2-40B4-BE49-F238E27FC236}">
                <a16:creationId xmlns:a16="http://schemas.microsoft.com/office/drawing/2014/main" id="{9550D90C-AE62-435E-EBCF-1A31F83041C0}"/>
              </a:ext>
            </a:extLst>
          </p:cNvPr>
          <p:cNvSpPr txBox="1"/>
          <p:nvPr/>
        </p:nvSpPr>
        <p:spPr>
          <a:xfrm>
            <a:off x="4457704" y="5418264"/>
            <a:ext cx="3282861"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srgbClr val="FFD200"/>
                </a:solidFill>
                <a:effectLst/>
                <a:uLnTx/>
                <a:uFillTx/>
                <a:latin typeface="Flex 90 Bold" pitchFamily="2" charset="0"/>
                <a:ea typeface="+mn-ea"/>
                <a:cs typeface="Segoe UI"/>
                <a:sym typeface="Wingdings" pitchFamily="2" charset="2"/>
              </a:rPr>
              <a:t> </a:t>
            </a:r>
            <a:r>
              <a:rPr kumimoji="0" lang="sv-SE" sz="1600" b="1" i="0" u="none" strike="noStrike" kern="1200" cap="none" spc="0" normalizeH="0" baseline="0" noProof="0" dirty="0">
                <a:ln>
                  <a:noFill/>
                </a:ln>
                <a:solidFill>
                  <a:srgbClr val="FFD200"/>
                </a:solidFill>
                <a:effectLst/>
                <a:uLnTx/>
                <a:uFillTx/>
                <a:latin typeface="Flex 90 Bold" pitchFamily="2" charset="0"/>
                <a:ea typeface="+mn-ea"/>
                <a:cs typeface="Segoe UI"/>
              </a:rPr>
              <a:t>Mål 2030: </a:t>
            </a:r>
            <a:r>
              <a:rPr kumimoji="0" lang="sv-SE" sz="1600" b="0" i="0" u="none" strike="noStrike" kern="1200" cap="none" spc="0" normalizeH="0" baseline="0" noProof="0" dirty="0">
                <a:ln>
                  <a:noFill/>
                </a:ln>
                <a:solidFill>
                  <a:srgbClr val="FFD200"/>
                </a:solidFill>
                <a:effectLst/>
                <a:uLnTx/>
                <a:uFillTx/>
                <a:latin typeface="Flex 70"/>
                <a:ea typeface="+mn-ea"/>
                <a:cs typeface="Segoe UI"/>
              </a:rPr>
              <a:t> </a:t>
            </a:r>
            <a:r>
              <a:rPr kumimoji="0" lang="sv-SE" sz="1600" b="0" i="0" u="none" strike="noStrike" kern="1200" cap="none" spc="0" normalizeH="0" baseline="0" noProof="0" dirty="0">
                <a:ln>
                  <a:noFill/>
                </a:ln>
                <a:solidFill>
                  <a:srgbClr val="FFFFFF"/>
                </a:solidFill>
                <a:effectLst/>
                <a:uLnTx/>
                <a:uFillTx/>
                <a:latin typeface="Flex 70"/>
                <a:ea typeface="+mn-ea"/>
                <a:cs typeface="Segoe UI"/>
              </a:rPr>
              <a:t>Våra seniorlandslag är topp tre på världsrankningen</a:t>
            </a:r>
            <a:endParaRPr kumimoji="0" lang="sv-SE" sz="1600" b="0" i="0" u="none" strike="noStrike" kern="1200" cap="none" spc="0" normalizeH="0" baseline="0" noProof="0" dirty="0">
              <a:ln>
                <a:noFill/>
              </a:ln>
              <a:solidFill>
                <a:srgbClr val="FFFFFF"/>
              </a:solidFill>
              <a:effectLst/>
              <a:uLnTx/>
              <a:uFillTx/>
              <a:latin typeface="Flex 70"/>
              <a:ea typeface="+mn-ea"/>
              <a:cs typeface="+mn-cs"/>
            </a:endParaRPr>
          </a:p>
        </p:txBody>
      </p:sp>
      <p:sp>
        <p:nvSpPr>
          <p:cNvPr id="28" name="textruta 27">
            <a:extLst>
              <a:ext uri="{FF2B5EF4-FFF2-40B4-BE49-F238E27FC236}">
                <a16:creationId xmlns:a16="http://schemas.microsoft.com/office/drawing/2014/main" id="{4B7BE8A2-0BD0-5D58-B055-C127F6713F31}"/>
              </a:ext>
            </a:extLst>
          </p:cNvPr>
          <p:cNvSpPr txBox="1"/>
          <p:nvPr/>
        </p:nvSpPr>
        <p:spPr>
          <a:xfrm>
            <a:off x="8152374" y="5418264"/>
            <a:ext cx="3282861"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srgbClr val="FFD200"/>
                </a:solidFill>
                <a:effectLst/>
                <a:uLnTx/>
                <a:uFillTx/>
                <a:latin typeface="Flex 90 Bold" pitchFamily="2" charset="0"/>
                <a:ea typeface="+mn-ea"/>
                <a:cs typeface="Segoe UI"/>
                <a:sym typeface="Wingdings" pitchFamily="2" charset="2"/>
              </a:rPr>
              <a:t> </a:t>
            </a:r>
            <a:r>
              <a:rPr kumimoji="0" lang="sv-SE" sz="1600" b="1" i="0" u="none" strike="noStrike" kern="1200" cap="none" spc="0" normalizeH="0" baseline="0" noProof="0" dirty="0">
                <a:ln>
                  <a:noFill/>
                </a:ln>
                <a:solidFill>
                  <a:srgbClr val="FFD200"/>
                </a:solidFill>
                <a:effectLst/>
                <a:uLnTx/>
                <a:uFillTx/>
                <a:latin typeface="Flex 90 Bold" pitchFamily="2" charset="0"/>
                <a:ea typeface="+mn-ea"/>
                <a:cs typeface="Segoe UI"/>
              </a:rPr>
              <a:t>Mål 2030: </a:t>
            </a:r>
            <a:r>
              <a:rPr kumimoji="0" lang="sv-SE" sz="1600" b="0" i="0" u="none" strike="noStrike" kern="1200" cap="none" spc="0" normalizeH="0" baseline="0" noProof="0" dirty="0">
                <a:ln>
                  <a:noFill/>
                </a:ln>
                <a:solidFill>
                  <a:srgbClr val="FFD200"/>
                </a:solidFill>
                <a:effectLst/>
                <a:uLnTx/>
                <a:uFillTx/>
                <a:latin typeface="Flex 70"/>
                <a:ea typeface="+mn-ea"/>
                <a:cs typeface="Segoe UI"/>
              </a:rPr>
              <a:t> </a:t>
            </a:r>
            <a:r>
              <a:rPr kumimoji="0" lang="sv-SE" sz="1600" b="0" i="0" u="none" strike="noStrike" kern="1200" cap="none" spc="0" normalizeH="0" baseline="0" noProof="0" dirty="0">
                <a:ln>
                  <a:noFill/>
                </a:ln>
                <a:solidFill>
                  <a:srgbClr val="FFFFFF"/>
                </a:solidFill>
                <a:effectLst/>
                <a:uLnTx/>
                <a:uFillTx/>
                <a:latin typeface="Flex 70"/>
                <a:ea typeface="+mn-ea"/>
                <a:cs typeface="Segoe UI"/>
              </a:rPr>
              <a:t>25% är intresserade av svensk ishockey</a:t>
            </a:r>
            <a:endParaRPr kumimoji="0" lang="sv-SE" sz="1600" b="0" i="0" u="none" strike="noStrike" kern="1200" cap="none" spc="0" normalizeH="0" baseline="0" noProof="0" dirty="0">
              <a:ln>
                <a:noFill/>
              </a:ln>
              <a:solidFill>
                <a:srgbClr val="FFFFFF"/>
              </a:solidFill>
              <a:effectLst/>
              <a:uLnTx/>
              <a:uFillTx/>
              <a:latin typeface="Flex 70"/>
              <a:ea typeface="+mn-ea"/>
              <a:cs typeface="+mn-cs"/>
            </a:endParaRPr>
          </a:p>
        </p:txBody>
      </p:sp>
      <p:cxnSp>
        <p:nvCxnSpPr>
          <p:cNvPr id="29" name="Rak 28">
            <a:extLst>
              <a:ext uri="{FF2B5EF4-FFF2-40B4-BE49-F238E27FC236}">
                <a16:creationId xmlns:a16="http://schemas.microsoft.com/office/drawing/2014/main" id="{40BF7D1E-0009-F197-59EA-935D3F999683}"/>
              </a:ext>
            </a:extLst>
          </p:cNvPr>
          <p:cNvCxnSpPr>
            <a:cxnSpLocks/>
          </p:cNvCxnSpPr>
          <p:nvPr/>
        </p:nvCxnSpPr>
        <p:spPr>
          <a:xfrm flipH="1">
            <a:off x="562625" y="5270787"/>
            <a:ext cx="1106675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8" name="Bildobjekt 37" descr="En bild som visar hockey, tecknad serie, konst&#10;&#10;Automatiskt genererad beskrivning">
            <a:extLst>
              <a:ext uri="{FF2B5EF4-FFF2-40B4-BE49-F238E27FC236}">
                <a16:creationId xmlns:a16="http://schemas.microsoft.com/office/drawing/2014/main" id="{0CBCEFC5-792F-AC1A-9046-B9C4000943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69290" y="2489193"/>
            <a:ext cx="1904687" cy="2855333"/>
          </a:xfrm>
          <a:prstGeom prst="rect">
            <a:avLst/>
          </a:prstGeom>
        </p:spPr>
      </p:pic>
      <p:pic>
        <p:nvPicPr>
          <p:cNvPr id="40" name="Bildobjekt 39" descr="En bild som visar kopp, keramisk, lergods, vas&#10;&#10;Automatiskt genererad beskrivning">
            <a:extLst>
              <a:ext uri="{FF2B5EF4-FFF2-40B4-BE49-F238E27FC236}">
                <a16:creationId xmlns:a16="http://schemas.microsoft.com/office/drawing/2014/main" id="{A9142648-09CC-6465-A6D5-5712C68DB77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156700" y="2577354"/>
            <a:ext cx="1757666" cy="2627454"/>
          </a:xfrm>
          <a:prstGeom prst="rect">
            <a:avLst/>
          </a:prstGeom>
        </p:spPr>
      </p:pic>
      <p:pic>
        <p:nvPicPr>
          <p:cNvPr id="46" name="Bildobjekt 45" descr="En bild som visar Grafik, gul, grafisk design, skärmbild&#10;&#10;Automatiskt genererad beskrivning">
            <a:extLst>
              <a:ext uri="{FF2B5EF4-FFF2-40B4-BE49-F238E27FC236}">
                <a16:creationId xmlns:a16="http://schemas.microsoft.com/office/drawing/2014/main" id="{A0C23D26-08EC-966E-5A7F-6AEE6199E73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684643" y="1893762"/>
            <a:ext cx="1945290" cy="4405532"/>
          </a:xfrm>
          <a:prstGeom prst="rect">
            <a:avLst/>
          </a:prstGeom>
        </p:spPr>
      </p:pic>
      <p:sp>
        <p:nvSpPr>
          <p:cNvPr id="60" name="textruta 59">
            <a:extLst>
              <a:ext uri="{FF2B5EF4-FFF2-40B4-BE49-F238E27FC236}">
                <a16:creationId xmlns:a16="http://schemas.microsoft.com/office/drawing/2014/main" id="{E338B1E8-72F4-5678-007B-C8139A85A2B0}"/>
              </a:ext>
            </a:extLst>
          </p:cNvPr>
          <p:cNvSpPr txBox="1"/>
          <p:nvPr/>
        </p:nvSpPr>
        <p:spPr>
          <a:xfrm>
            <a:off x="1075038" y="3361038"/>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000000"/>
              </a:solidFill>
              <a:effectLst/>
              <a:uLnTx/>
              <a:uFillTx/>
              <a:latin typeface="Flex 70"/>
              <a:ea typeface="+mn-ea"/>
              <a:cs typeface="+mn-cs"/>
            </a:endParaRPr>
          </a:p>
        </p:txBody>
      </p:sp>
    </p:spTree>
    <p:extLst>
      <p:ext uri="{BB962C8B-B14F-4D97-AF65-F5344CB8AC3E}">
        <p14:creationId xmlns:p14="http://schemas.microsoft.com/office/powerpoint/2010/main" val="644386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 name="textruta 30">
            <a:extLst>
              <a:ext uri="{FF2B5EF4-FFF2-40B4-BE49-F238E27FC236}">
                <a16:creationId xmlns:a16="http://schemas.microsoft.com/office/drawing/2014/main" id="{A2BC83CA-8692-04AF-453C-A0B23A1519EC}"/>
              </a:ext>
            </a:extLst>
          </p:cNvPr>
          <p:cNvSpPr txBox="1"/>
          <p:nvPr/>
        </p:nvSpPr>
        <p:spPr>
          <a:xfrm>
            <a:off x="3044913" y="2716425"/>
            <a:ext cx="6098058"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0F59EB"/>
                </a:solidFill>
                <a:effectLst/>
                <a:uLnTx/>
                <a:uFillTx/>
                <a:latin typeface="Flex Display 60" pitchFamily="2" charset="0"/>
                <a:ea typeface="+mn-ea"/>
                <a:cs typeface="+mn-cs"/>
              </a:rPr>
              <a:t>SIF – NATIONELL NIVÅ</a:t>
            </a:r>
          </a:p>
        </p:txBody>
      </p:sp>
      <p:sp>
        <p:nvSpPr>
          <p:cNvPr id="2" name="Platshållare för sidfot 1">
            <a:extLst>
              <a:ext uri="{FF2B5EF4-FFF2-40B4-BE49-F238E27FC236}">
                <a16:creationId xmlns:a16="http://schemas.microsoft.com/office/drawing/2014/main" id="{9574A820-A36E-30FD-BE7F-1482C72D1186}"/>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all" spc="50" normalizeH="0" baseline="0" noProof="0" dirty="0">
                <a:ln>
                  <a:noFill/>
                </a:ln>
                <a:solidFill>
                  <a:srgbClr val="FFFFFF"/>
                </a:solidFill>
                <a:effectLst/>
                <a:uLnTx/>
                <a:uFillTx/>
                <a:latin typeface="Flex 70"/>
                <a:ea typeface="+mn-ea"/>
                <a:cs typeface="+mn-cs"/>
              </a:rPr>
              <a:t>strategi 2030</a:t>
            </a:r>
          </a:p>
        </p:txBody>
      </p:sp>
      <p:sp>
        <p:nvSpPr>
          <p:cNvPr id="3" name="Platshållare för bildnummer 2">
            <a:extLst>
              <a:ext uri="{FF2B5EF4-FFF2-40B4-BE49-F238E27FC236}">
                <a16:creationId xmlns:a16="http://schemas.microsoft.com/office/drawing/2014/main" id="{5C9AB1A6-F524-DCEB-A02D-ADBBB541053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DB0A55-353B-0141-AD40-F868C66FD585}" type="slidenum">
              <a:rPr kumimoji="0" lang="sv-SE" sz="800" b="0" i="0" u="none" strike="noStrike" kern="1200" cap="all" spc="50" normalizeH="0" baseline="0" noProof="0" smtClean="0">
                <a:ln>
                  <a:noFill/>
                </a:ln>
                <a:solidFill>
                  <a:srgbClr val="FFFFFF"/>
                </a:solidFill>
                <a:effectLst/>
                <a:uLnTx/>
                <a:uFillTx/>
                <a:latin typeface="Flex 7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sv-SE" sz="800" b="0" i="0" u="none" strike="noStrike" kern="1200" cap="all" spc="50" normalizeH="0" baseline="0" noProof="0">
              <a:ln>
                <a:noFill/>
              </a:ln>
              <a:solidFill>
                <a:srgbClr val="FFFFFF"/>
              </a:solidFill>
              <a:effectLst/>
              <a:uLnTx/>
              <a:uFillTx/>
              <a:latin typeface="Flex 70"/>
              <a:ea typeface="+mn-ea"/>
              <a:cs typeface="+mn-cs"/>
            </a:endParaRPr>
          </a:p>
        </p:txBody>
      </p:sp>
      <p:sp>
        <p:nvSpPr>
          <p:cNvPr id="8" name="Rektangel med rundade hörn 7">
            <a:extLst>
              <a:ext uri="{FF2B5EF4-FFF2-40B4-BE49-F238E27FC236}">
                <a16:creationId xmlns:a16="http://schemas.microsoft.com/office/drawing/2014/main" id="{07FC9CD1-FFCC-E4D9-2151-B340CC3F50F2}"/>
              </a:ext>
            </a:extLst>
          </p:cNvPr>
          <p:cNvSpPr/>
          <p:nvPr/>
        </p:nvSpPr>
        <p:spPr>
          <a:xfrm>
            <a:off x="562625" y="943688"/>
            <a:ext cx="11066750" cy="5370613"/>
          </a:xfrm>
          <a:prstGeom prst="roundRect">
            <a:avLst>
              <a:gd name="adj" fmla="val 4261"/>
            </a:avLst>
          </a:prstGeom>
          <a:noFill/>
          <a:ln w="19050">
            <a:solidFill>
              <a:schemeClr val="accent1"/>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Flex 70"/>
              <a:ea typeface="+mn-ea"/>
              <a:cs typeface="+mn-cs"/>
            </a:endParaRPr>
          </a:p>
        </p:txBody>
      </p:sp>
      <p:sp>
        <p:nvSpPr>
          <p:cNvPr id="21" name="Platshållare för text 4">
            <a:extLst>
              <a:ext uri="{FF2B5EF4-FFF2-40B4-BE49-F238E27FC236}">
                <a16:creationId xmlns:a16="http://schemas.microsoft.com/office/drawing/2014/main" id="{92684052-F1BB-E550-CBE8-33E45067677C}"/>
              </a:ext>
            </a:extLst>
          </p:cNvPr>
          <p:cNvSpPr txBox="1">
            <a:spLocks/>
          </p:cNvSpPr>
          <p:nvPr/>
        </p:nvSpPr>
        <p:spPr>
          <a:xfrm>
            <a:off x="4556739" y="1533918"/>
            <a:ext cx="3070286" cy="257164"/>
          </a:xfrm>
          <a:prstGeom prst="rect">
            <a:avLst/>
          </a:prstGeom>
        </p:spPr>
        <p:txBody>
          <a:bodyPr vert="horz" lIns="0" tIns="0" rIns="0" bIns="0" rtlCol="0" anchor="t">
            <a:noAutofit/>
          </a:bodyPr>
          <a:lstStyle>
            <a:lvl1pPr marL="156600" indent="-156600" algn="l" defTabSz="914400" rtl="0" eaLnBrk="1" latinLnBrk="0" hangingPunct="1">
              <a:lnSpc>
                <a:spcPct val="100000"/>
              </a:lnSpc>
              <a:spcBef>
                <a:spcPts val="1200"/>
              </a:spcBef>
              <a:buClr>
                <a:schemeClr val="accent1"/>
              </a:buClr>
              <a:buFont typeface="Arial" panose="020B0604020202020204" pitchFamily="34" charset="0"/>
              <a:buChar char="•"/>
              <a:defRPr sz="1600" kern="1200">
                <a:solidFill>
                  <a:schemeClr val="tx1"/>
                </a:solidFill>
                <a:latin typeface="+mn-lt"/>
                <a:ea typeface="+mn-ea"/>
                <a:cs typeface="+mn-cs"/>
              </a:defRPr>
            </a:lvl1pPr>
            <a:lvl2pPr marL="613800" indent="-156600" algn="l" defTabSz="914400" rtl="0" eaLnBrk="1" latinLnBrk="0" hangingPunct="1">
              <a:lnSpc>
                <a:spcPct val="100000"/>
              </a:lnSpc>
              <a:spcBef>
                <a:spcPts val="1200"/>
              </a:spcBef>
              <a:buClr>
                <a:schemeClr val="accent1"/>
              </a:buClr>
              <a:buFont typeface="Arial" panose="020B0604020202020204" pitchFamily="34" charset="0"/>
              <a:buChar char="•"/>
              <a:defRPr sz="1400" kern="1200">
                <a:solidFill>
                  <a:schemeClr val="tx1"/>
                </a:solidFill>
                <a:latin typeface="+mn-lt"/>
                <a:ea typeface="+mn-ea"/>
                <a:cs typeface="+mn-cs"/>
              </a:defRPr>
            </a:lvl2pPr>
            <a:lvl3pPr marL="1035000" indent="-156600" algn="l" defTabSz="914400" rtl="0" eaLnBrk="1" latinLnBrk="0" hangingPunct="1">
              <a:lnSpc>
                <a:spcPct val="100000"/>
              </a:lnSpc>
              <a:spcBef>
                <a:spcPts val="1200"/>
              </a:spcBef>
              <a:buClr>
                <a:schemeClr val="accent1"/>
              </a:buClr>
              <a:buFont typeface="Arial" panose="020B0604020202020204" pitchFamily="34" charset="0"/>
              <a:buChar char="•"/>
              <a:defRPr sz="1200" kern="1200">
                <a:solidFill>
                  <a:schemeClr val="tx1"/>
                </a:solidFill>
                <a:latin typeface="+mn-lt"/>
                <a:ea typeface="+mn-ea"/>
                <a:cs typeface="+mn-cs"/>
              </a:defRPr>
            </a:lvl3pPr>
            <a:lvl4pPr marL="1420200" indent="-156600" algn="l" defTabSz="914400" rtl="0" eaLnBrk="1" latinLnBrk="0" hangingPunct="1">
              <a:lnSpc>
                <a:spcPct val="100000"/>
              </a:lnSpc>
              <a:spcBef>
                <a:spcPts val="1200"/>
              </a:spcBef>
              <a:buClr>
                <a:schemeClr val="accent1"/>
              </a:buClr>
              <a:buFont typeface="Arial" panose="020B0604020202020204" pitchFamily="34" charset="0"/>
              <a:buChar char="•"/>
              <a:defRPr sz="1100" kern="1200">
                <a:solidFill>
                  <a:schemeClr val="tx1"/>
                </a:solidFill>
                <a:latin typeface="+mn-lt"/>
                <a:ea typeface="+mn-ea"/>
                <a:cs typeface="+mn-cs"/>
              </a:defRPr>
            </a:lvl4pPr>
            <a:lvl5pPr marL="1841400" indent="-156600" algn="l" defTabSz="914400" rtl="0" eaLnBrk="1" latinLnBrk="0" hangingPunct="1">
              <a:lnSpc>
                <a:spcPct val="100000"/>
              </a:lnSpc>
              <a:spcBef>
                <a:spcPts val="1200"/>
              </a:spcBef>
              <a:buClr>
                <a:schemeClr val="accent1"/>
              </a:buClr>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200"/>
              </a:spcBef>
              <a:spcAft>
                <a:spcPts val="0"/>
              </a:spcAft>
              <a:buClr>
                <a:srgbClr val="0F59EB"/>
              </a:buClr>
              <a:buSzTx/>
              <a:buFont typeface="Arial" panose="020B0604020202020204" pitchFamily="34" charset="0"/>
              <a:buNone/>
              <a:tabLst/>
              <a:defRPr/>
            </a:pPr>
            <a:endParaRPr kumimoji="0" lang="sv-SE" sz="1400" b="1" i="0" u="none" strike="noStrike" kern="1200" cap="none" spc="0" normalizeH="0" baseline="0" noProof="0" dirty="0">
              <a:ln>
                <a:noFill/>
              </a:ln>
              <a:solidFill>
                <a:srgbClr val="FFFFFF"/>
              </a:solidFill>
              <a:effectLst/>
              <a:uLnTx/>
              <a:uFillTx/>
              <a:latin typeface="Flex 90 Bold" pitchFamily="2" charset="0"/>
              <a:ea typeface="+mn-ea"/>
              <a:cs typeface="+mn-cs"/>
            </a:endParaRPr>
          </a:p>
        </p:txBody>
      </p:sp>
      <p:sp>
        <p:nvSpPr>
          <p:cNvPr id="22" name="Platshållare för text 5">
            <a:extLst>
              <a:ext uri="{FF2B5EF4-FFF2-40B4-BE49-F238E27FC236}">
                <a16:creationId xmlns:a16="http://schemas.microsoft.com/office/drawing/2014/main" id="{A17FBF8C-517B-1A4D-E413-A96E5D09ACE7}"/>
              </a:ext>
            </a:extLst>
          </p:cNvPr>
          <p:cNvSpPr txBox="1">
            <a:spLocks/>
          </p:cNvSpPr>
          <p:nvPr/>
        </p:nvSpPr>
        <p:spPr>
          <a:xfrm>
            <a:off x="8242031" y="1541971"/>
            <a:ext cx="3383219" cy="143934"/>
          </a:xfrm>
          <a:prstGeom prst="rect">
            <a:avLst/>
          </a:prstGeom>
        </p:spPr>
        <p:txBody>
          <a:bodyPr vert="horz" lIns="0" tIns="0" rIns="0" bIns="0" rtlCol="0" anchor="t">
            <a:noAutofit/>
          </a:bodyPr>
          <a:lstStyle>
            <a:lvl1pPr marL="156600" indent="-156600" algn="l" defTabSz="914400" rtl="0" eaLnBrk="1" latinLnBrk="0" hangingPunct="1">
              <a:lnSpc>
                <a:spcPct val="100000"/>
              </a:lnSpc>
              <a:spcBef>
                <a:spcPts val="1200"/>
              </a:spcBef>
              <a:buClr>
                <a:schemeClr val="accent1"/>
              </a:buClr>
              <a:buFont typeface="Arial" panose="020B0604020202020204" pitchFamily="34" charset="0"/>
              <a:buChar char="•"/>
              <a:defRPr sz="1600" kern="1200">
                <a:solidFill>
                  <a:schemeClr val="tx1"/>
                </a:solidFill>
                <a:latin typeface="+mn-lt"/>
                <a:ea typeface="+mn-ea"/>
                <a:cs typeface="+mn-cs"/>
              </a:defRPr>
            </a:lvl1pPr>
            <a:lvl2pPr marL="613800" indent="-156600" algn="l" defTabSz="914400" rtl="0" eaLnBrk="1" latinLnBrk="0" hangingPunct="1">
              <a:lnSpc>
                <a:spcPct val="100000"/>
              </a:lnSpc>
              <a:spcBef>
                <a:spcPts val="1200"/>
              </a:spcBef>
              <a:buClr>
                <a:schemeClr val="accent1"/>
              </a:buClr>
              <a:buFont typeface="Arial" panose="020B0604020202020204" pitchFamily="34" charset="0"/>
              <a:buChar char="•"/>
              <a:defRPr sz="1400" kern="1200">
                <a:solidFill>
                  <a:schemeClr val="tx1"/>
                </a:solidFill>
                <a:latin typeface="+mn-lt"/>
                <a:ea typeface="+mn-ea"/>
                <a:cs typeface="+mn-cs"/>
              </a:defRPr>
            </a:lvl2pPr>
            <a:lvl3pPr marL="1035000" indent="-156600" algn="l" defTabSz="914400" rtl="0" eaLnBrk="1" latinLnBrk="0" hangingPunct="1">
              <a:lnSpc>
                <a:spcPct val="100000"/>
              </a:lnSpc>
              <a:spcBef>
                <a:spcPts val="1200"/>
              </a:spcBef>
              <a:buClr>
                <a:schemeClr val="accent1"/>
              </a:buClr>
              <a:buFont typeface="Arial" panose="020B0604020202020204" pitchFamily="34" charset="0"/>
              <a:buChar char="•"/>
              <a:defRPr sz="1200" kern="1200">
                <a:solidFill>
                  <a:schemeClr val="tx1"/>
                </a:solidFill>
                <a:latin typeface="+mn-lt"/>
                <a:ea typeface="+mn-ea"/>
                <a:cs typeface="+mn-cs"/>
              </a:defRPr>
            </a:lvl3pPr>
            <a:lvl4pPr marL="1420200" indent="-156600" algn="l" defTabSz="914400" rtl="0" eaLnBrk="1" latinLnBrk="0" hangingPunct="1">
              <a:lnSpc>
                <a:spcPct val="100000"/>
              </a:lnSpc>
              <a:spcBef>
                <a:spcPts val="1200"/>
              </a:spcBef>
              <a:buClr>
                <a:schemeClr val="accent1"/>
              </a:buClr>
              <a:buFont typeface="Arial" panose="020B0604020202020204" pitchFamily="34" charset="0"/>
              <a:buChar char="•"/>
              <a:defRPr sz="1100" kern="1200">
                <a:solidFill>
                  <a:schemeClr val="tx1"/>
                </a:solidFill>
                <a:latin typeface="+mn-lt"/>
                <a:ea typeface="+mn-ea"/>
                <a:cs typeface="+mn-cs"/>
              </a:defRPr>
            </a:lvl4pPr>
            <a:lvl5pPr marL="1841400" indent="-156600" algn="l" defTabSz="914400" rtl="0" eaLnBrk="1" latinLnBrk="0" hangingPunct="1">
              <a:lnSpc>
                <a:spcPct val="100000"/>
              </a:lnSpc>
              <a:spcBef>
                <a:spcPts val="1200"/>
              </a:spcBef>
              <a:buClr>
                <a:schemeClr val="accent1"/>
              </a:buClr>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56600" marR="0" lvl="0" indent="-156600" algn="l" defTabSz="914400" rtl="0" eaLnBrk="1" fontAlgn="auto" latinLnBrk="0" hangingPunct="1">
              <a:lnSpc>
                <a:spcPct val="100000"/>
              </a:lnSpc>
              <a:spcBef>
                <a:spcPts val="1200"/>
              </a:spcBef>
              <a:spcAft>
                <a:spcPts val="0"/>
              </a:spcAft>
              <a:buClr>
                <a:srgbClr val="0F59EB"/>
              </a:buClr>
              <a:buSzTx/>
              <a:buFont typeface="Arial" panose="020B0604020202020204" pitchFamily="34" charset="0"/>
              <a:buChar char="•"/>
              <a:tabLst/>
              <a:defRPr/>
            </a:pPr>
            <a:endParaRPr kumimoji="0" lang="sv-SE" sz="1400" b="0" i="1" u="none" strike="noStrike" kern="1200" cap="none" spc="0" normalizeH="0" baseline="0" noProof="0" dirty="0">
              <a:ln>
                <a:noFill/>
              </a:ln>
              <a:solidFill>
                <a:srgbClr val="FFFFFF"/>
              </a:solidFill>
              <a:effectLst/>
              <a:highlight>
                <a:srgbClr val="FFFF00"/>
              </a:highlight>
              <a:uLnTx/>
              <a:uFillTx/>
              <a:latin typeface="Flex 70"/>
              <a:ea typeface="+mn-ea"/>
              <a:cs typeface="+mn-cs"/>
            </a:endParaRPr>
          </a:p>
        </p:txBody>
      </p:sp>
      <p:sp>
        <p:nvSpPr>
          <p:cNvPr id="23" name="textruta 22">
            <a:extLst>
              <a:ext uri="{FF2B5EF4-FFF2-40B4-BE49-F238E27FC236}">
                <a16:creationId xmlns:a16="http://schemas.microsoft.com/office/drawing/2014/main" id="{CE64C890-FDE4-C02A-9911-09816E7349BC}"/>
              </a:ext>
            </a:extLst>
          </p:cNvPr>
          <p:cNvSpPr txBox="1"/>
          <p:nvPr/>
        </p:nvSpPr>
        <p:spPr>
          <a:xfrm>
            <a:off x="686834" y="1429173"/>
            <a:ext cx="3382824" cy="141577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Flex 90 Bold" pitchFamily="2" charset="0"/>
                <a:ea typeface="+mn-ea"/>
                <a:cs typeface="+mn-cs"/>
              </a:rPr>
              <a:t>En föreningshockey med hög kvalitet</a:t>
            </a:r>
            <a:endParaRPr kumimoji="0" lang="sv-SE" sz="1400" b="0" i="0" u="none" strike="noStrike" kern="1200" cap="none" spc="0" normalizeH="0" baseline="0" noProof="0" dirty="0">
              <a:ln>
                <a:noFill/>
              </a:ln>
              <a:solidFill>
                <a:srgbClr val="FFFFFF"/>
              </a:solidFill>
              <a:effectLst/>
              <a:uLnTx/>
              <a:uFillTx/>
              <a:latin typeface="Flex 70"/>
              <a:ea typeface="+mn-ea"/>
              <a:cs typeface="Segoe U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FFFFFF"/>
                </a:solidFill>
                <a:effectLst/>
                <a:uLnTx/>
                <a:uFillTx/>
                <a:latin typeface="Flex 70"/>
                <a:ea typeface="+mn-ea"/>
                <a:cs typeface="Segoe UI"/>
              </a:rPr>
              <a:t>Hållbara föreningar med tränare och ledare </a:t>
            </a:r>
            <a:br>
              <a:rPr kumimoji="0" lang="sv-SE" sz="1200" b="0" i="0" u="none" strike="noStrike" kern="1200" cap="none" spc="0" normalizeH="0" baseline="0" noProof="0" dirty="0">
                <a:ln>
                  <a:noFill/>
                </a:ln>
                <a:solidFill>
                  <a:srgbClr val="FFFFFF"/>
                </a:solidFill>
                <a:effectLst/>
                <a:uLnTx/>
                <a:uFillTx/>
                <a:latin typeface="Flex 70"/>
                <a:ea typeface="+mn-ea"/>
                <a:cs typeface="Segoe UI"/>
              </a:rPr>
            </a:br>
            <a:r>
              <a:rPr kumimoji="0" lang="sv-SE" sz="1200" b="0" i="0" u="none" strike="noStrike" kern="1200" cap="none" spc="0" normalizeH="0" baseline="0" noProof="0" dirty="0">
                <a:ln>
                  <a:noFill/>
                </a:ln>
                <a:solidFill>
                  <a:srgbClr val="FFFFFF"/>
                </a:solidFill>
                <a:effectLst/>
                <a:uLnTx/>
                <a:uFillTx/>
                <a:latin typeface="Flex 70"/>
                <a:ea typeface="+mn-ea"/>
                <a:cs typeface="Segoe UI"/>
              </a:rPr>
              <a:t>av högsta kvalitet.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1" i="0" u="none" strike="noStrike" kern="1200" cap="none" spc="0" normalizeH="0" baseline="0" noProof="0" dirty="0">
              <a:ln>
                <a:noFill/>
              </a:ln>
              <a:solidFill>
                <a:srgbClr val="7DE1EB"/>
              </a:solidFill>
              <a:effectLst/>
              <a:uLnTx/>
              <a:uFillTx/>
              <a:latin typeface="Flex 90 Bold" pitchFamily="2" charset="0"/>
              <a:ea typeface="+mn-ea"/>
              <a:cs typeface="Segoe UI"/>
            </a:endParaRPr>
          </a:p>
          <a:p>
            <a:pPr marL="171450" marR="0" lvl="0" indent="-171450" algn="l" defTabSz="914400" rtl="0" eaLnBrk="1" fontAlgn="auto" latinLnBrk="0" hangingPunct="1">
              <a:lnSpc>
                <a:spcPct val="100000"/>
              </a:lnSpc>
              <a:spcBef>
                <a:spcPts val="0"/>
              </a:spcBef>
              <a:spcAft>
                <a:spcPts val="0"/>
              </a:spcAft>
              <a:buClrTx/>
              <a:buSzTx/>
              <a:buFont typeface="Wingdings" pitchFamily="2" charset="2"/>
              <a:buChar char="à"/>
              <a:tabLst/>
              <a:defRPr/>
            </a:pPr>
            <a:r>
              <a:rPr kumimoji="0" lang="sv-SE" sz="1200" b="1" i="0" u="none" strike="noStrike" kern="1200" cap="none" spc="0" normalizeH="0" baseline="0" noProof="0" dirty="0">
                <a:ln>
                  <a:noFill/>
                </a:ln>
                <a:solidFill>
                  <a:srgbClr val="FFD200"/>
                </a:solidFill>
                <a:effectLst/>
                <a:uLnTx/>
                <a:uFillTx/>
                <a:latin typeface="Flex 90 Bold" pitchFamily="2" charset="0"/>
                <a:ea typeface="+mn-ea"/>
                <a:cs typeface="Segoe UI"/>
              </a:rPr>
              <a:t>Mål 2030: </a:t>
            </a:r>
            <a:r>
              <a:rPr kumimoji="0" lang="sv-SE" sz="1200" b="0" i="0" u="none" strike="noStrike" kern="1200" cap="none" spc="0" normalizeH="0" baseline="0" noProof="0" dirty="0">
                <a:ln>
                  <a:noFill/>
                </a:ln>
                <a:solidFill>
                  <a:srgbClr val="FFFFFF"/>
                </a:solidFill>
                <a:effectLst/>
                <a:uLnTx/>
                <a:uFillTx/>
                <a:latin typeface="Flex 70"/>
                <a:ea typeface="+mn-ea"/>
                <a:cs typeface="Segoe UI"/>
              </a:rPr>
              <a:t>100 000 licensierade spelare och domare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srgbClr val="FFFFFF"/>
              </a:solidFill>
              <a:effectLst/>
              <a:uLnTx/>
              <a:uFillTx/>
              <a:latin typeface="Flex 70"/>
              <a:ea typeface="+mn-ea"/>
              <a:cs typeface="+mn-cs"/>
            </a:endParaRPr>
          </a:p>
        </p:txBody>
      </p:sp>
      <p:sp>
        <p:nvSpPr>
          <p:cNvPr id="24" name="textruta 23">
            <a:extLst>
              <a:ext uri="{FF2B5EF4-FFF2-40B4-BE49-F238E27FC236}">
                <a16:creationId xmlns:a16="http://schemas.microsoft.com/office/drawing/2014/main" id="{44A157B2-317C-E6B0-1392-E1C67012A0F5}"/>
              </a:ext>
            </a:extLst>
          </p:cNvPr>
          <p:cNvSpPr txBox="1"/>
          <p:nvPr/>
        </p:nvSpPr>
        <p:spPr>
          <a:xfrm>
            <a:off x="4462808" y="1425416"/>
            <a:ext cx="3282861" cy="123110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Flex 90 Bold" pitchFamily="2" charset="0"/>
                <a:ea typeface="+mn-ea"/>
                <a:cs typeface="+mn-cs"/>
              </a:rPr>
              <a:t>Bäst i världen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FFFFFF"/>
                </a:solidFill>
                <a:effectLst/>
                <a:uLnTx/>
                <a:uFillTx/>
                <a:latin typeface="Flex 70" pitchFamily="2" charset="0"/>
                <a:ea typeface="+mn-ea"/>
                <a:cs typeface="Segoe UI"/>
                <a:sym typeface="Wingdings" pitchFamily="2" charset="2"/>
              </a:rPr>
              <a:t>Alla landslag tävlar om medaljer i  mästerskapen. </a:t>
            </a:r>
            <a:endParaRPr kumimoji="0" lang="sv-SE" sz="1200" b="1" i="0" u="none" strike="noStrike" kern="1200" cap="none" spc="0" normalizeH="0" baseline="0" noProof="0" dirty="0">
              <a:ln>
                <a:noFill/>
              </a:ln>
              <a:solidFill>
                <a:srgbClr val="7DE1EB"/>
              </a:solidFill>
              <a:effectLst/>
              <a:uLnTx/>
              <a:uFillTx/>
              <a:latin typeface="Flex 90 Bold" pitchFamily="2" charset="0"/>
              <a:ea typeface="+mn-ea"/>
              <a:cs typeface="Segoe UI"/>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1" i="0" u="none" strike="noStrike" kern="1200" cap="none" spc="0" normalizeH="0" baseline="0" noProof="0" dirty="0">
              <a:ln>
                <a:noFill/>
              </a:ln>
              <a:solidFill>
                <a:srgbClr val="7DE1EB"/>
              </a:solidFill>
              <a:effectLst/>
              <a:uLnTx/>
              <a:uFillTx/>
              <a:latin typeface="Flex 90 Bold" pitchFamily="2" charset="0"/>
              <a:ea typeface="+mn-ea"/>
              <a:cs typeface="Segoe UI"/>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srgbClr val="FFD200"/>
                </a:solidFill>
                <a:effectLst/>
                <a:uLnTx/>
                <a:uFillTx/>
                <a:latin typeface="Flex 90 Bold" pitchFamily="2" charset="0"/>
                <a:ea typeface="+mn-ea"/>
                <a:cs typeface="Segoe UI"/>
                <a:sym typeface="Wingdings" pitchFamily="2" charset="2"/>
              </a:rPr>
              <a:t> </a:t>
            </a:r>
            <a:r>
              <a:rPr kumimoji="0" lang="sv-SE" sz="1200" b="1" i="0" u="none" strike="noStrike" kern="1200" cap="none" spc="0" normalizeH="0" baseline="0" noProof="0" dirty="0">
                <a:ln>
                  <a:noFill/>
                </a:ln>
                <a:solidFill>
                  <a:srgbClr val="FFD200"/>
                </a:solidFill>
                <a:effectLst/>
                <a:uLnTx/>
                <a:uFillTx/>
                <a:latin typeface="Flex 90 Bold" pitchFamily="2" charset="0"/>
                <a:ea typeface="+mn-ea"/>
                <a:cs typeface="Segoe UI"/>
              </a:rPr>
              <a:t>Mål 2030: </a:t>
            </a:r>
            <a:r>
              <a:rPr kumimoji="0" lang="sv-SE" sz="1200" b="0" i="0" u="none" strike="noStrike" kern="1200" cap="none" spc="0" normalizeH="0" baseline="0" noProof="0" dirty="0">
                <a:ln>
                  <a:noFill/>
                </a:ln>
                <a:solidFill>
                  <a:srgbClr val="FFD200"/>
                </a:solidFill>
                <a:effectLst/>
                <a:uLnTx/>
                <a:uFillTx/>
                <a:latin typeface="Flex 70"/>
                <a:ea typeface="+mn-ea"/>
                <a:cs typeface="Segoe UI"/>
              </a:rPr>
              <a:t> </a:t>
            </a:r>
            <a:r>
              <a:rPr kumimoji="0" lang="sv-SE" sz="1200" b="0" i="0" u="none" strike="noStrike" kern="1200" cap="none" spc="0" normalizeH="0" baseline="0" noProof="0" dirty="0">
                <a:ln>
                  <a:noFill/>
                </a:ln>
                <a:solidFill>
                  <a:srgbClr val="FFFFFF"/>
                </a:solidFill>
                <a:effectLst/>
                <a:uLnTx/>
                <a:uFillTx/>
                <a:latin typeface="Flex 70"/>
                <a:ea typeface="+mn-ea"/>
                <a:cs typeface="Segoe UI"/>
              </a:rPr>
              <a:t>Våra seniorlandslag är topp tre på världsrankningen</a:t>
            </a:r>
            <a:endParaRPr kumimoji="0" lang="sv-SE" sz="1200" b="0" i="0" u="none" strike="noStrike" kern="1200" cap="none" spc="0" normalizeH="0" baseline="0" noProof="0" dirty="0">
              <a:ln>
                <a:noFill/>
              </a:ln>
              <a:solidFill>
                <a:srgbClr val="FFFFFF"/>
              </a:solidFill>
              <a:effectLst/>
              <a:uLnTx/>
              <a:uFillTx/>
              <a:latin typeface="Flex 70"/>
              <a:ea typeface="+mn-ea"/>
              <a:cs typeface="+mn-cs"/>
            </a:endParaRPr>
          </a:p>
        </p:txBody>
      </p:sp>
      <p:sp>
        <p:nvSpPr>
          <p:cNvPr id="26" name="textruta 25">
            <a:extLst>
              <a:ext uri="{FF2B5EF4-FFF2-40B4-BE49-F238E27FC236}">
                <a16:creationId xmlns:a16="http://schemas.microsoft.com/office/drawing/2014/main" id="{C4D9248A-BB20-C6DD-4AF0-D64E8056D350}"/>
              </a:ext>
            </a:extLst>
          </p:cNvPr>
          <p:cNvSpPr txBox="1"/>
          <p:nvPr/>
        </p:nvSpPr>
        <p:spPr>
          <a:xfrm>
            <a:off x="8150315" y="1429173"/>
            <a:ext cx="3282861" cy="160043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Flex 90 Bold" pitchFamily="2" charset="0"/>
                <a:ea typeface="+mn-ea"/>
                <a:cs typeface="+mn-cs"/>
              </a:rPr>
              <a:t>Ökat intresse för ishockey</a:t>
            </a:r>
            <a:endParaRPr kumimoji="0" lang="sv-SE" sz="1400" b="0" i="0" u="none" strike="noStrike" kern="1200" cap="none" spc="0" normalizeH="0" baseline="0" noProof="0" dirty="0">
              <a:ln>
                <a:noFill/>
              </a:ln>
              <a:solidFill>
                <a:srgbClr val="FFFFFF"/>
              </a:solidFill>
              <a:effectLst/>
              <a:uLnTx/>
              <a:uFillTx/>
              <a:latin typeface="Flex 70"/>
              <a:ea typeface="+mn-ea"/>
              <a:cs typeface="Segoe U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FFFFFF"/>
                </a:solidFill>
                <a:effectLst/>
                <a:uLnTx/>
                <a:uFillTx/>
                <a:latin typeface="Flex 70"/>
                <a:ea typeface="+mn-ea"/>
                <a:cs typeface="Segoe UI"/>
              </a:rPr>
              <a:t>Ishockey är Sveriges mest engagerande idrott.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1" i="0" u="none" strike="noStrike" kern="1200" cap="none" spc="0" normalizeH="0" baseline="0" noProof="0" dirty="0">
              <a:ln>
                <a:noFill/>
              </a:ln>
              <a:solidFill>
                <a:srgbClr val="7DE1EB"/>
              </a:solidFill>
              <a:effectLst/>
              <a:uLnTx/>
              <a:uFillTx/>
              <a:latin typeface="Flex 90 Bold" pitchFamily="2" charset="0"/>
              <a:ea typeface="+mn-ea"/>
              <a:cs typeface="Segoe UI"/>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srgbClr val="FFD200"/>
                </a:solidFill>
                <a:effectLst/>
                <a:uLnTx/>
                <a:uFillTx/>
                <a:latin typeface="Flex 90 Bold" pitchFamily="2" charset="0"/>
                <a:ea typeface="+mn-ea"/>
                <a:cs typeface="Segoe UI"/>
                <a:sym typeface="Wingdings" pitchFamily="2" charset="2"/>
              </a:rPr>
              <a:t> </a:t>
            </a:r>
            <a:r>
              <a:rPr kumimoji="0" lang="sv-SE" sz="1200" b="1" i="0" u="none" strike="noStrike" kern="1200" cap="none" spc="0" normalizeH="0" baseline="0" noProof="0" dirty="0">
                <a:ln>
                  <a:noFill/>
                </a:ln>
                <a:solidFill>
                  <a:srgbClr val="FFD200"/>
                </a:solidFill>
                <a:effectLst/>
                <a:uLnTx/>
                <a:uFillTx/>
                <a:latin typeface="Flex 90 Bold" pitchFamily="2" charset="0"/>
                <a:ea typeface="+mn-ea"/>
                <a:cs typeface="Segoe UI"/>
              </a:rPr>
              <a:t>Mål 2030: </a:t>
            </a:r>
            <a:r>
              <a:rPr kumimoji="0" lang="sv-SE" sz="1200" b="0" i="0" u="none" strike="noStrike" kern="1200" cap="none" spc="0" normalizeH="0" baseline="0" noProof="0" dirty="0">
                <a:ln>
                  <a:noFill/>
                </a:ln>
                <a:solidFill>
                  <a:srgbClr val="FFD200"/>
                </a:solidFill>
                <a:effectLst/>
                <a:uLnTx/>
                <a:uFillTx/>
                <a:latin typeface="Flex 70"/>
                <a:ea typeface="+mn-ea"/>
                <a:cs typeface="Segoe UI"/>
              </a:rPr>
              <a:t> </a:t>
            </a:r>
            <a:r>
              <a:rPr kumimoji="0" lang="sv-SE" sz="1200" b="0" i="0" u="none" strike="noStrike" kern="1200" cap="none" spc="0" normalizeH="0" baseline="0" noProof="0" dirty="0">
                <a:ln>
                  <a:noFill/>
                </a:ln>
                <a:solidFill>
                  <a:srgbClr val="FFFFFF"/>
                </a:solidFill>
                <a:effectLst/>
                <a:uLnTx/>
                <a:uFillTx/>
                <a:latin typeface="Flex 70"/>
                <a:ea typeface="+mn-ea"/>
                <a:cs typeface="Segoe UI"/>
              </a:rPr>
              <a:t>25% är intresserade av svensk ishockey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srgbClr val="FFFFFF"/>
              </a:solidFill>
              <a:effectLst/>
              <a:uLnTx/>
              <a:uFillTx/>
              <a:latin typeface="Flex 70"/>
              <a:ea typeface="+mn-ea"/>
              <a:cs typeface="Segoe U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srgbClr val="FFFFFF"/>
              </a:solidFill>
              <a:effectLst/>
              <a:uLnTx/>
              <a:uFillTx/>
              <a:latin typeface="Flex 70"/>
              <a:ea typeface="+mn-ea"/>
              <a:cs typeface="+mn-cs"/>
            </a:endParaRPr>
          </a:p>
        </p:txBody>
      </p:sp>
      <p:cxnSp>
        <p:nvCxnSpPr>
          <p:cNvPr id="33" name="Rak 32">
            <a:extLst>
              <a:ext uri="{FF2B5EF4-FFF2-40B4-BE49-F238E27FC236}">
                <a16:creationId xmlns:a16="http://schemas.microsoft.com/office/drawing/2014/main" id="{B2FAC063-004B-E0BA-25A1-B0CCC15414D3}"/>
              </a:ext>
            </a:extLst>
          </p:cNvPr>
          <p:cNvCxnSpPr>
            <a:cxnSpLocks/>
          </p:cNvCxnSpPr>
          <p:nvPr/>
        </p:nvCxnSpPr>
        <p:spPr>
          <a:xfrm flipH="1">
            <a:off x="558508" y="3110471"/>
            <a:ext cx="1106675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8" name="textruta 37">
            <a:extLst>
              <a:ext uri="{FF2B5EF4-FFF2-40B4-BE49-F238E27FC236}">
                <a16:creationId xmlns:a16="http://schemas.microsoft.com/office/drawing/2014/main" id="{CD6BA076-6F13-7B96-D60D-3AA28711400A}"/>
              </a:ext>
            </a:extLst>
          </p:cNvPr>
          <p:cNvSpPr txBox="1"/>
          <p:nvPr/>
        </p:nvSpPr>
        <p:spPr>
          <a:xfrm>
            <a:off x="685767" y="3154260"/>
            <a:ext cx="3517900" cy="1015663"/>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srgbClr val="FFFFFF"/>
                </a:solidFill>
                <a:effectLst/>
                <a:uLnTx/>
                <a:uFillTx/>
                <a:latin typeface="Flex 90 Bold" pitchFamily="2" charset="0"/>
                <a:ea typeface="+mn-ea"/>
                <a:cs typeface="+mn-cs"/>
              </a:rPr>
              <a:t>Indikatorer 2023–2025</a:t>
            </a:r>
          </a:p>
          <a:p>
            <a:pPr marL="171450" marR="0" lvl="0" indent="-171450" algn="l" defTabSz="914400" rtl="0" eaLnBrk="1" fontAlgn="auto" latinLnBrk="0" hangingPunct="1">
              <a:lnSpc>
                <a:spcPct val="100000"/>
              </a:lnSpc>
              <a:spcBef>
                <a:spcPts val="0"/>
              </a:spcBef>
              <a:spcAft>
                <a:spcPts val="0"/>
              </a:spcAft>
              <a:buClr>
                <a:srgbClr val="0F59EB"/>
              </a:buClr>
              <a:buSzTx/>
              <a:buFont typeface="Wingdings" panose="05000000000000000000" pitchFamily="2" charset="2"/>
              <a:buChar char="ü"/>
              <a:tabLst/>
              <a:defRPr/>
            </a:pPr>
            <a:r>
              <a:rPr kumimoji="0" lang="sv-SE" sz="1200" b="0" i="0" u="none" strike="noStrike" kern="1200" cap="none" spc="0" normalizeH="0" baseline="0" noProof="0" dirty="0">
                <a:ln>
                  <a:noFill/>
                </a:ln>
                <a:solidFill>
                  <a:srgbClr val="FFFFFF"/>
                </a:solidFill>
                <a:effectLst/>
                <a:uLnTx/>
                <a:uFillTx/>
                <a:latin typeface="Flex 70"/>
                <a:ea typeface="+mn-ea"/>
                <a:cs typeface="+mn-cs"/>
              </a:rPr>
              <a:t>Resultat i föreningsindex </a:t>
            </a:r>
          </a:p>
          <a:p>
            <a:pPr marL="171450" marR="0" lvl="0" indent="-171450" algn="l" defTabSz="914400" rtl="0" eaLnBrk="1" fontAlgn="auto" latinLnBrk="0" hangingPunct="1">
              <a:lnSpc>
                <a:spcPct val="100000"/>
              </a:lnSpc>
              <a:spcBef>
                <a:spcPts val="0"/>
              </a:spcBef>
              <a:spcAft>
                <a:spcPts val="0"/>
              </a:spcAft>
              <a:buClr>
                <a:srgbClr val="0F59EB"/>
              </a:buClr>
              <a:buSzTx/>
              <a:buFont typeface="Wingdings" panose="05000000000000000000" pitchFamily="2" charset="2"/>
              <a:buChar char="ü"/>
              <a:tabLst/>
              <a:defRPr/>
            </a:pPr>
            <a:r>
              <a:rPr kumimoji="0" lang="sv-SE" sz="1200" b="0" i="0" u="none" strike="noStrike" kern="1200" cap="none" spc="0" normalizeH="0" baseline="0" noProof="0" dirty="0">
                <a:ln>
                  <a:noFill/>
                </a:ln>
                <a:solidFill>
                  <a:srgbClr val="FFFFFF"/>
                </a:solidFill>
                <a:effectLst/>
                <a:uLnTx/>
                <a:uFillTx/>
                <a:latin typeface="Flex 70"/>
                <a:ea typeface="+mn-ea"/>
                <a:cs typeface="+mn-cs"/>
              </a:rPr>
              <a:t>Behöriga tränare och ledare </a:t>
            </a:r>
          </a:p>
          <a:p>
            <a:pPr marL="171450" marR="0" lvl="0" indent="-171450" algn="l" defTabSz="914400" rtl="0" eaLnBrk="1" fontAlgn="auto" latinLnBrk="0" hangingPunct="1">
              <a:lnSpc>
                <a:spcPct val="100000"/>
              </a:lnSpc>
              <a:spcBef>
                <a:spcPts val="0"/>
              </a:spcBef>
              <a:spcAft>
                <a:spcPts val="0"/>
              </a:spcAft>
              <a:buClr>
                <a:srgbClr val="0F59EB"/>
              </a:buClr>
              <a:buSzTx/>
              <a:buFont typeface="Wingdings" panose="05000000000000000000" pitchFamily="2" charset="2"/>
              <a:buChar char="ü"/>
              <a:tabLst/>
              <a:defRPr/>
            </a:pPr>
            <a:r>
              <a:rPr kumimoji="0" lang="sv-SE" sz="1200" b="0" i="0" u="none" strike="noStrike" kern="1200" cap="none" spc="0" normalizeH="0" baseline="0" noProof="0" dirty="0">
                <a:ln>
                  <a:noFill/>
                </a:ln>
                <a:solidFill>
                  <a:srgbClr val="FFFFFF"/>
                </a:solidFill>
                <a:effectLst/>
                <a:uLnTx/>
                <a:uFillTx/>
                <a:latin typeface="Flex 70"/>
                <a:ea typeface="+mn-ea"/>
                <a:cs typeface="+mn-cs"/>
              </a:rPr>
              <a:t>Antal spelare och domare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srgbClr val="0F59EB"/>
              </a:solidFill>
              <a:effectLst/>
              <a:uLnTx/>
              <a:uFillTx/>
              <a:latin typeface="Flex 70"/>
              <a:ea typeface="+mn-ea"/>
              <a:cs typeface="+mn-cs"/>
            </a:endParaRPr>
          </a:p>
        </p:txBody>
      </p:sp>
      <p:sp>
        <p:nvSpPr>
          <p:cNvPr id="41" name="Platshållare för text 6">
            <a:extLst>
              <a:ext uri="{FF2B5EF4-FFF2-40B4-BE49-F238E27FC236}">
                <a16:creationId xmlns:a16="http://schemas.microsoft.com/office/drawing/2014/main" id="{E6DD6E45-01A4-9338-51B7-F37AC150C42E}"/>
              </a:ext>
            </a:extLst>
          </p:cNvPr>
          <p:cNvSpPr txBox="1">
            <a:spLocks/>
          </p:cNvSpPr>
          <p:nvPr/>
        </p:nvSpPr>
        <p:spPr>
          <a:xfrm>
            <a:off x="776420" y="4109020"/>
            <a:ext cx="3308578" cy="2572320"/>
          </a:xfrm>
          <a:prstGeom prst="rect">
            <a:avLst/>
          </a:prstGeom>
        </p:spPr>
        <p:txBody>
          <a:bodyPr vert="horz" lIns="0" tIns="0" rIns="0" bIns="0" rtlCol="0" anchor="t">
            <a:noAutofit/>
          </a:bodyPr>
          <a:lstStyle>
            <a:lvl1pPr marL="156600" indent="-156600" algn="l" defTabSz="914400" rtl="0" eaLnBrk="1" latinLnBrk="0" hangingPunct="1">
              <a:lnSpc>
                <a:spcPct val="100000"/>
              </a:lnSpc>
              <a:spcBef>
                <a:spcPts val="1200"/>
              </a:spcBef>
              <a:buClr>
                <a:schemeClr val="accent1"/>
              </a:buClr>
              <a:buFont typeface="Arial" panose="020B0604020202020204" pitchFamily="34" charset="0"/>
              <a:buChar char="•"/>
              <a:defRPr sz="1600" kern="1200">
                <a:solidFill>
                  <a:schemeClr val="tx1"/>
                </a:solidFill>
                <a:latin typeface="+mn-lt"/>
                <a:ea typeface="+mn-ea"/>
                <a:cs typeface="+mn-cs"/>
              </a:defRPr>
            </a:lvl1pPr>
            <a:lvl2pPr marL="613800" indent="-156600" algn="l" defTabSz="914400" rtl="0" eaLnBrk="1" latinLnBrk="0" hangingPunct="1">
              <a:lnSpc>
                <a:spcPct val="100000"/>
              </a:lnSpc>
              <a:spcBef>
                <a:spcPts val="1200"/>
              </a:spcBef>
              <a:buClr>
                <a:schemeClr val="accent1"/>
              </a:buClr>
              <a:buFont typeface="Arial" panose="020B0604020202020204" pitchFamily="34" charset="0"/>
              <a:buChar char="•"/>
              <a:defRPr sz="1400" kern="1200">
                <a:solidFill>
                  <a:schemeClr val="tx1"/>
                </a:solidFill>
                <a:latin typeface="+mn-lt"/>
                <a:ea typeface="+mn-ea"/>
                <a:cs typeface="+mn-cs"/>
              </a:defRPr>
            </a:lvl2pPr>
            <a:lvl3pPr marL="1035000" indent="-156600" algn="l" defTabSz="914400" rtl="0" eaLnBrk="1" latinLnBrk="0" hangingPunct="1">
              <a:lnSpc>
                <a:spcPct val="100000"/>
              </a:lnSpc>
              <a:spcBef>
                <a:spcPts val="1200"/>
              </a:spcBef>
              <a:buClr>
                <a:schemeClr val="accent1"/>
              </a:buClr>
              <a:buFont typeface="Arial" panose="020B0604020202020204" pitchFamily="34" charset="0"/>
              <a:buChar char="•"/>
              <a:defRPr sz="1200" kern="1200">
                <a:solidFill>
                  <a:schemeClr val="tx1"/>
                </a:solidFill>
                <a:latin typeface="+mn-lt"/>
                <a:ea typeface="+mn-ea"/>
                <a:cs typeface="+mn-cs"/>
              </a:defRPr>
            </a:lvl3pPr>
            <a:lvl4pPr marL="1420200" indent="-156600" algn="l" defTabSz="914400" rtl="0" eaLnBrk="1" latinLnBrk="0" hangingPunct="1">
              <a:lnSpc>
                <a:spcPct val="100000"/>
              </a:lnSpc>
              <a:spcBef>
                <a:spcPts val="1200"/>
              </a:spcBef>
              <a:buClr>
                <a:schemeClr val="accent1"/>
              </a:buClr>
              <a:buFont typeface="Arial" panose="020B0604020202020204" pitchFamily="34" charset="0"/>
              <a:buChar char="•"/>
              <a:defRPr sz="1100" kern="1200">
                <a:solidFill>
                  <a:schemeClr val="tx1"/>
                </a:solidFill>
                <a:latin typeface="+mn-lt"/>
                <a:ea typeface="+mn-ea"/>
                <a:cs typeface="+mn-cs"/>
              </a:defRPr>
            </a:lvl4pPr>
            <a:lvl5pPr marL="1841400" indent="-156600" algn="l" defTabSz="914400" rtl="0" eaLnBrk="1" latinLnBrk="0" hangingPunct="1">
              <a:lnSpc>
                <a:spcPct val="100000"/>
              </a:lnSpc>
              <a:spcBef>
                <a:spcPts val="1200"/>
              </a:spcBef>
              <a:buClr>
                <a:schemeClr val="accent1"/>
              </a:buClr>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F59EB"/>
              </a:buClr>
              <a:buSzTx/>
              <a:buFont typeface="Arial" panose="020B0604020202020204" pitchFamily="34" charset="0"/>
              <a:buNone/>
              <a:tabLst/>
              <a:defRPr/>
            </a:pPr>
            <a:r>
              <a:rPr kumimoji="0" lang="sv-SE" sz="1200" b="1" i="0" u="none" strike="noStrike" kern="1200" cap="none" spc="0" normalizeH="0" baseline="0" noProof="0" dirty="0">
                <a:ln>
                  <a:noFill/>
                </a:ln>
                <a:solidFill>
                  <a:srgbClr val="0F59EB"/>
                </a:solidFill>
                <a:effectLst/>
                <a:uLnTx/>
                <a:uFillTx/>
                <a:latin typeface="Flex 90 Bold" pitchFamily="2" charset="0"/>
                <a:ea typeface="+mn-ea"/>
                <a:cs typeface="+mn-cs"/>
              </a:rPr>
              <a:t>Verksamhetsplan 2023–2025</a:t>
            </a:r>
          </a:p>
          <a:p>
            <a:pPr marL="156600" marR="0" lvl="0" indent="-156600" algn="l" defTabSz="914400" rtl="0" eaLnBrk="1" fontAlgn="auto" latinLnBrk="0" hangingPunct="1">
              <a:lnSpc>
                <a:spcPct val="100000"/>
              </a:lnSpc>
              <a:spcBef>
                <a:spcPts val="0"/>
              </a:spcBef>
              <a:spcAft>
                <a:spcPts val="0"/>
              </a:spcAft>
              <a:buClr>
                <a:srgbClr val="0F59EB"/>
              </a:buClr>
              <a:buSzTx/>
              <a:buFont typeface="Arial" panose="020B0604020202020204" pitchFamily="34" charset="0"/>
              <a:buChar char="•"/>
              <a:tabLst/>
              <a:defRPr/>
            </a:pPr>
            <a:r>
              <a:rPr kumimoji="0" lang="sv-SE" sz="1150" b="0" i="0" u="none" strike="noStrike" kern="1200" cap="none" spc="0" normalizeH="0" baseline="0" noProof="0" dirty="0">
                <a:ln>
                  <a:noFill/>
                </a:ln>
                <a:solidFill>
                  <a:srgbClr val="0F59EB"/>
                </a:solidFill>
                <a:effectLst/>
                <a:uLnTx/>
                <a:uFillTx/>
                <a:latin typeface="Flex 70"/>
                <a:ea typeface="+mn-ea"/>
                <a:cs typeface="+mn-cs"/>
              </a:rPr>
              <a:t>Slutföra implementeringen av hockeykontoren i samverkan med regionförbunden.</a:t>
            </a:r>
          </a:p>
          <a:p>
            <a:pPr marL="156600" marR="0" lvl="0" indent="-156600" algn="l" defTabSz="914400" rtl="0" eaLnBrk="1" fontAlgn="auto" latinLnBrk="0" hangingPunct="1">
              <a:lnSpc>
                <a:spcPct val="100000"/>
              </a:lnSpc>
              <a:spcBef>
                <a:spcPts val="0"/>
              </a:spcBef>
              <a:spcAft>
                <a:spcPts val="0"/>
              </a:spcAft>
              <a:buClr>
                <a:srgbClr val="0F59EB"/>
              </a:buClr>
              <a:buSzTx/>
              <a:buFont typeface="Arial" panose="020B0604020202020204" pitchFamily="34" charset="0"/>
              <a:buChar char="•"/>
              <a:tabLst/>
              <a:defRPr/>
            </a:pPr>
            <a:r>
              <a:rPr kumimoji="0" lang="sv-SE" sz="1150" b="0" i="0" u="none" strike="noStrike" kern="1200" cap="none" spc="0" normalizeH="0" baseline="0" noProof="0" dirty="0">
                <a:ln>
                  <a:noFill/>
                </a:ln>
                <a:solidFill>
                  <a:srgbClr val="0F59EB"/>
                </a:solidFill>
                <a:effectLst/>
                <a:uLnTx/>
                <a:uFillTx/>
                <a:latin typeface="Flex 70"/>
                <a:ea typeface="+mn-ea"/>
                <a:cs typeface="+mn-cs"/>
              </a:rPr>
              <a:t>Fortsatt arbete med svensk ishockeys dam- och flickverksamhets tillväxt- och utveckling.</a:t>
            </a:r>
          </a:p>
          <a:p>
            <a:pPr marL="156600" marR="0" lvl="0" indent="-156600" algn="l" defTabSz="914400" rtl="0" eaLnBrk="1" fontAlgn="auto" latinLnBrk="0" hangingPunct="1">
              <a:lnSpc>
                <a:spcPct val="100000"/>
              </a:lnSpc>
              <a:spcBef>
                <a:spcPts val="0"/>
              </a:spcBef>
              <a:spcAft>
                <a:spcPts val="0"/>
              </a:spcAft>
              <a:buClr>
                <a:srgbClr val="0F59EB"/>
              </a:buClr>
              <a:buSzTx/>
              <a:buFont typeface="Arial" panose="020B0604020202020204" pitchFamily="34" charset="0"/>
              <a:buChar char="•"/>
              <a:tabLst/>
              <a:defRPr/>
            </a:pPr>
            <a:r>
              <a:rPr kumimoji="0" lang="sv-SE" sz="1150" b="0" i="0" u="none" strike="noStrike" kern="1200" cap="none" spc="0" normalizeH="0" baseline="0" noProof="0" dirty="0">
                <a:ln>
                  <a:noFill/>
                </a:ln>
                <a:solidFill>
                  <a:srgbClr val="0F59EB"/>
                </a:solidFill>
                <a:effectLst/>
                <a:uLnTx/>
                <a:uFillTx/>
                <a:latin typeface="Flex 70"/>
                <a:ea typeface="+mn-ea"/>
                <a:cs typeface="+mn-cs"/>
              </a:rPr>
              <a:t>Höja kvaliteten på insatserna till föreningarna och dess målgrupper.</a:t>
            </a:r>
          </a:p>
          <a:p>
            <a:pPr marL="156600" marR="0" lvl="0" indent="-156600" algn="l" defTabSz="914400" rtl="0" eaLnBrk="1" fontAlgn="auto" latinLnBrk="0" hangingPunct="1">
              <a:lnSpc>
                <a:spcPct val="100000"/>
              </a:lnSpc>
              <a:spcBef>
                <a:spcPts val="0"/>
              </a:spcBef>
              <a:spcAft>
                <a:spcPts val="0"/>
              </a:spcAft>
              <a:buClr>
                <a:srgbClr val="0F59EB"/>
              </a:buClr>
              <a:buSzTx/>
              <a:buFont typeface="Arial" panose="020B0604020202020204" pitchFamily="34" charset="0"/>
              <a:buChar char="•"/>
              <a:tabLst/>
              <a:defRPr/>
            </a:pPr>
            <a:r>
              <a:rPr kumimoji="0" lang="sv-SE" sz="1150" b="0" i="0" u="none" strike="noStrike" kern="1200" cap="none" spc="0" normalizeH="0" baseline="0" noProof="0" dirty="0">
                <a:ln>
                  <a:noFill/>
                </a:ln>
                <a:solidFill>
                  <a:srgbClr val="0F59EB"/>
                </a:solidFill>
                <a:effectLst/>
                <a:uLnTx/>
                <a:uFillTx/>
                <a:latin typeface="Flex 70"/>
                <a:ea typeface="+mn-ea"/>
                <a:cs typeface="+mn-cs"/>
              </a:rPr>
              <a:t>Utveckla arbetet kring anläggningsfrågan.</a:t>
            </a:r>
          </a:p>
          <a:p>
            <a:pPr marL="156600" marR="0" lvl="0" indent="-156600" algn="l" defTabSz="914400" rtl="0" eaLnBrk="1" fontAlgn="auto" latinLnBrk="0" hangingPunct="1">
              <a:lnSpc>
                <a:spcPct val="100000"/>
              </a:lnSpc>
              <a:spcBef>
                <a:spcPts val="0"/>
              </a:spcBef>
              <a:spcAft>
                <a:spcPts val="0"/>
              </a:spcAft>
              <a:buClr>
                <a:srgbClr val="0F59EB"/>
              </a:buClr>
              <a:buSzTx/>
              <a:buFont typeface="Arial" panose="020B0604020202020204" pitchFamily="34" charset="0"/>
              <a:buChar char="•"/>
              <a:tabLst/>
              <a:defRPr/>
            </a:pPr>
            <a:r>
              <a:rPr kumimoji="0" lang="sv-SE" sz="1150" b="0" i="0" u="none" strike="noStrike" kern="1200" cap="none" spc="0" normalizeH="0" baseline="0" noProof="0" dirty="0">
                <a:ln>
                  <a:noFill/>
                </a:ln>
                <a:solidFill>
                  <a:srgbClr val="0F59EB"/>
                </a:solidFill>
                <a:effectLst/>
                <a:uLnTx/>
                <a:uFillTx/>
                <a:latin typeface="Flex 70"/>
                <a:ea typeface="+mn-ea"/>
                <a:cs typeface="+mn-cs"/>
              </a:rPr>
              <a:t>Anpassa tävlingsstrukturen för att möta framtidens behov.</a:t>
            </a:r>
          </a:p>
          <a:p>
            <a:pPr marL="156600" marR="0" lvl="0" indent="-156600" algn="l" defTabSz="914400" rtl="0" eaLnBrk="1" fontAlgn="auto" latinLnBrk="0" hangingPunct="1">
              <a:lnSpc>
                <a:spcPct val="100000"/>
              </a:lnSpc>
              <a:spcBef>
                <a:spcPts val="0"/>
              </a:spcBef>
              <a:spcAft>
                <a:spcPts val="0"/>
              </a:spcAft>
              <a:buClr>
                <a:srgbClr val="0F59EB"/>
              </a:buClr>
              <a:buSzTx/>
              <a:buFont typeface="Arial" panose="020B0604020202020204" pitchFamily="34" charset="0"/>
              <a:buChar char="•"/>
              <a:tabLst/>
              <a:defRPr/>
            </a:pPr>
            <a:r>
              <a:rPr kumimoji="0" lang="sv-SE" sz="1150" b="0" i="0" u="none" strike="noStrike" kern="1200" cap="none" spc="0" normalizeH="0" baseline="0" noProof="0" dirty="0">
                <a:ln>
                  <a:noFill/>
                </a:ln>
                <a:solidFill>
                  <a:srgbClr val="0F59EB"/>
                </a:solidFill>
                <a:effectLst/>
                <a:uLnTx/>
                <a:uFillTx/>
                <a:latin typeface="Flex 70"/>
                <a:ea typeface="+mn-ea"/>
                <a:cs typeface="+mn-cs"/>
              </a:rPr>
              <a:t>Beakta de nationella principerna gällande spelarutveckling. </a:t>
            </a:r>
          </a:p>
        </p:txBody>
      </p:sp>
      <p:cxnSp>
        <p:nvCxnSpPr>
          <p:cNvPr id="47" name="Rak 46">
            <a:extLst>
              <a:ext uri="{FF2B5EF4-FFF2-40B4-BE49-F238E27FC236}">
                <a16:creationId xmlns:a16="http://schemas.microsoft.com/office/drawing/2014/main" id="{5462F45A-2401-3380-A881-60EF3F390680}"/>
              </a:ext>
            </a:extLst>
          </p:cNvPr>
          <p:cNvCxnSpPr>
            <a:cxnSpLocks/>
          </p:cNvCxnSpPr>
          <p:nvPr/>
        </p:nvCxnSpPr>
        <p:spPr>
          <a:xfrm>
            <a:off x="4222921" y="1408530"/>
            <a:ext cx="0" cy="1269454"/>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8" name="Rak 47">
            <a:extLst>
              <a:ext uri="{FF2B5EF4-FFF2-40B4-BE49-F238E27FC236}">
                <a16:creationId xmlns:a16="http://schemas.microsoft.com/office/drawing/2014/main" id="{3FD56B7C-88AD-7212-7EFC-17C01BE3E7CB}"/>
              </a:ext>
            </a:extLst>
          </p:cNvPr>
          <p:cNvCxnSpPr>
            <a:cxnSpLocks/>
          </p:cNvCxnSpPr>
          <p:nvPr/>
        </p:nvCxnSpPr>
        <p:spPr>
          <a:xfrm>
            <a:off x="7954094" y="3096353"/>
            <a:ext cx="0" cy="321794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3" name="textruta 52">
            <a:extLst>
              <a:ext uri="{FF2B5EF4-FFF2-40B4-BE49-F238E27FC236}">
                <a16:creationId xmlns:a16="http://schemas.microsoft.com/office/drawing/2014/main" id="{5D5AA87A-0F9B-9688-9DB0-F0E0602B1FDB}"/>
              </a:ext>
            </a:extLst>
          </p:cNvPr>
          <p:cNvSpPr txBox="1"/>
          <p:nvPr/>
        </p:nvSpPr>
        <p:spPr>
          <a:xfrm>
            <a:off x="3044913" y="999229"/>
            <a:ext cx="6098058"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FFFFFF"/>
                </a:solidFill>
                <a:effectLst/>
                <a:uLnTx/>
                <a:uFillTx/>
                <a:latin typeface="Flex Display 60" pitchFamily="2" charset="0"/>
                <a:ea typeface="+mn-ea"/>
                <a:cs typeface="+mn-cs"/>
              </a:rPr>
              <a:t>SVENSK ISHOCKEY</a:t>
            </a:r>
          </a:p>
        </p:txBody>
      </p:sp>
      <p:cxnSp>
        <p:nvCxnSpPr>
          <p:cNvPr id="55" name="Rak 54">
            <a:extLst>
              <a:ext uri="{FF2B5EF4-FFF2-40B4-BE49-F238E27FC236}">
                <a16:creationId xmlns:a16="http://schemas.microsoft.com/office/drawing/2014/main" id="{82BF4245-B6AF-8203-0436-540E929BC322}"/>
              </a:ext>
            </a:extLst>
          </p:cNvPr>
          <p:cNvCxnSpPr>
            <a:cxnSpLocks/>
          </p:cNvCxnSpPr>
          <p:nvPr/>
        </p:nvCxnSpPr>
        <p:spPr>
          <a:xfrm flipH="1">
            <a:off x="560566" y="1408530"/>
            <a:ext cx="1106675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0" name="Rak 59">
            <a:extLst>
              <a:ext uri="{FF2B5EF4-FFF2-40B4-BE49-F238E27FC236}">
                <a16:creationId xmlns:a16="http://schemas.microsoft.com/office/drawing/2014/main" id="{984F9687-368A-16D1-0491-AECF5308CA60}"/>
              </a:ext>
            </a:extLst>
          </p:cNvPr>
          <p:cNvCxnSpPr>
            <a:cxnSpLocks/>
          </p:cNvCxnSpPr>
          <p:nvPr/>
        </p:nvCxnSpPr>
        <p:spPr>
          <a:xfrm flipH="1">
            <a:off x="560566" y="4028161"/>
            <a:ext cx="1106675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1" name="Rak 60">
            <a:extLst>
              <a:ext uri="{FF2B5EF4-FFF2-40B4-BE49-F238E27FC236}">
                <a16:creationId xmlns:a16="http://schemas.microsoft.com/office/drawing/2014/main" id="{443D4C5B-1BD9-7D99-F7E2-EA70356352A9}"/>
              </a:ext>
            </a:extLst>
          </p:cNvPr>
          <p:cNvCxnSpPr>
            <a:cxnSpLocks/>
          </p:cNvCxnSpPr>
          <p:nvPr/>
        </p:nvCxnSpPr>
        <p:spPr>
          <a:xfrm flipH="1">
            <a:off x="558508" y="2677984"/>
            <a:ext cx="1106675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2" name="Rak 61">
            <a:extLst>
              <a:ext uri="{FF2B5EF4-FFF2-40B4-BE49-F238E27FC236}">
                <a16:creationId xmlns:a16="http://schemas.microsoft.com/office/drawing/2014/main" id="{94087AAC-0906-2D62-4A54-88EC74A22B1D}"/>
              </a:ext>
            </a:extLst>
          </p:cNvPr>
          <p:cNvCxnSpPr>
            <a:cxnSpLocks/>
          </p:cNvCxnSpPr>
          <p:nvPr/>
        </p:nvCxnSpPr>
        <p:spPr>
          <a:xfrm flipH="1">
            <a:off x="558508" y="2146644"/>
            <a:ext cx="1106675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4" name="Rak 63">
            <a:extLst>
              <a:ext uri="{FF2B5EF4-FFF2-40B4-BE49-F238E27FC236}">
                <a16:creationId xmlns:a16="http://schemas.microsoft.com/office/drawing/2014/main" id="{F721666F-EA57-E509-1079-80A7BECE62F2}"/>
              </a:ext>
            </a:extLst>
          </p:cNvPr>
          <p:cNvCxnSpPr>
            <a:cxnSpLocks/>
          </p:cNvCxnSpPr>
          <p:nvPr/>
        </p:nvCxnSpPr>
        <p:spPr>
          <a:xfrm>
            <a:off x="7942305" y="1408530"/>
            <a:ext cx="0" cy="1269454"/>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6" name="Rak 65">
            <a:extLst>
              <a:ext uri="{FF2B5EF4-FFF2-40B4-BE49-F238E27FC236}">
                <a16:creationId xmlns:a16="http://schemas.microsoft.com/office/drawing/2014/main" id="{C112C4E1-F9AD-3536-5A03-836E3A1ECC97}"/>
              </a:ext>
            </a:extLst>
          </p:cNvPr>
          <p:cNvCxnSpPr>
            <a:cxnSpLocks/>
          </p:cNvCxnSpPr>
          <p:nvPr/>
        </p:nvCxnSpPr>
        <p:spPr>
          <a:xfrm>
            <a:off x="4209997" y="3096353"/>
            <a:ext cx="0" cy="321794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9" name="textruta 68">
            <a:extLst>
              <a:ext uri="{FF2B5EF4-FFF2-40B4-BE49-F238E27FC236}">
                <a16:creationId xmlns:a16="http://schemas.microsoft.com/office/drawing/2014/main" id="{655C09AF-80F9-4155-6568-376EBF34BF4A}"/>
              </a:ext>
            </a:extLst>
          </p:cNvPr>
          <p:cNvSpPr txBox="1"/>
          <p:nvPr/>
        </p:nvSpPr>
        <p:spPr>
          <a:xfrm>
            <a:off x="8150314" y="3152198"/>
            <a:ext cx="3474943" cy="1015663"/>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srgbClr val="FFFFFF"/>
                </a:solidFill>
                <a:effectLst/>
                <a:uLnTx/>
                <a:uFillTx/>
                <a:latin typeface="Flex 90 Bold" pitchFamily="2" charset="0"/>
                <a:ea typeface="+mn-ea"/>
                <a:cs typeface="+mn-cs"/>
              </a:rPr>
              <a:t>Indikatorer 2023–2025</a:t>
            </a:r>
          </a:p>
          <a:p>
            <a:pPr marL="171450" marR="0" lvl="0" indent="-171450" algn="l" defTabSz="914400" rtl="0" eaLnBrk="1" fontAlgn="auto" latinLnBrk="0" hangingPunct="1">
              <a:lnSpc>
                <a:spcPct val="100000"/>
              </a:lnSpc>
              <a:spcBef>
                <a:spcPts val="0"/>
              </a:spcBef>
              <a:spcAft>
                <a:spcPts val="0"/>
              </a:spcAft>
              <a:buClr>
                <a:srgbClr val="0F59EB"/>
              </a:buClr>
              <a:buSzTx/>
              <a:buFont typeface="Wingdings" panose="05000000000000000000" pitchFamily="2" charset="2"/>
              <a:buChar char="ü"/>
              <a:tabLst/>
              <a:defRPr/>
            </a:pPr>
            <a:r>
              <a:rPr kumimoji="0" lang="sv-SE" sz="1200" b="0" i="0" u="none" strike="noStrike" kern="1200" cap="none" spc="0" normalizeH="0" baseline="0" noProof="0" dirty="0">
                <a:ln>
                  <a:noFill/>
                </a:ln>
                <a:solidFill>
                  <a:srgbClr val="FFFFFF"/>
                </a:solidFill>
                <a:effectLst/>
                <a:uLnTx/>
                <a:uFillTx/>
                <a:latin typeface="Flex 70"/>
                <a:ea typeface="+mn-ea"/>
                <a:cs typeface="+mn-cs"/>
              </a:rPr>
              <a:t>Publikbeläggning JVM 2024 och VM 2025</a:t>
            </a:r>
          </a:p>
          <a:p>
            <a:pPr marL="171450" marR="0" lvl="0" indent="-171450" algn="l" defTabSz="914400" rtl="0" eaLnBrk="1" fontAlgn="auto" latinLnBrk="0" hangingPunct="1">
              <a:lnSpc>
                <a:spcPct val="100000"/>
              </a:lnSpc>
              <a:spcBef>
                <a:spcPts val="0"/>
              </a:spcBef>
              <a:spcAft>
                <a:spcPts val="0"/>
              </a:spcAft>
              <a:buClr>
                <a:srgbClr val="0F59EB"/>
              </a:buClr>
              <a:buSzTx/>
              <a:buFont typeface="Wingdings" panose="05000000000000000000" pitchFamily="2" charset="2"/>
              <a:buChar char="ü"/>
              <a:tabLst/>
              <a:defRPr/>
            </a:pPr>
            <a:r>
              <a:rPr kumimoji="0" lang="sv-SE" sz="1200" b="0" i="0" u="none" strike="noStrike" kern="1200" cap="none" spc="0" normalizeH="0" baseline="0" noProof="0" dirty="0">
                <a:ln>
                  <a:noFill/>
                </a:ln>
                <a:solidFill>
                  <a:srgbClr val="FFFFFF"/>
                </a:solidFill>
                <a:effectLst/>
                <a:uLnTx/>
                <a:uFillTx/>
                <a:latin typeface="Flex 70"/>
                <a:ea typeface="+mn-ea"/>
                <a:cs typeface="+mn-cs"/>
              </a:rPr>
              <a:t>Följare i social media</a:t>
            </a:r>
          </a:p>
          <a:p>
            <a:pPr marL="171450" marR="0" lvl="0" indent="-171450" algn="l" defTabSz="914400" rtl="0" eaLnBrk="1" fontAlgn="auto" latinLnBrk="0" hangingPunct="1">
              <a:lnSpc>
                <a:spcPct val="100000"/>
              </a:lnSpc>
              <a:spcBef>
                <a:spcPts val="0"/>
              </a:spcBef>
              <a:spcAft>
                <a:spcPts val="0"/>
              </a:spcAft>
              <a:buClr>
                <a:srgbClr val="0F59EB"/>
              </a:buClr>
              <a:buSzTx/>
              <a:buFont typeface="Wingdings" panose="05000000000000000000" pitchFamily="2" charset="2"/>
              <a:buChar char="ü"/>
              <a:tabLst/>
              <a:defRPr/>
            </a:pPr>
            <a:r>
              <a:rPr kumimoji="0" lang="sv-SE" sz="1200" b="0" i="0" u="none" strike="noStrike" kern="1200" cap="none" spc="0" normalizeH="0" baseline="0" noProof="0" dirty="0">
                <a:ln>
                  <a:noFill/>
                </a:ln>
                <a:solidFill>
                  <a:srgbClr val="FFFFFF"/>
                </a:solidFill>
                <a:effectLst/>
                <a:uLnTx/>
                <a:uFillTx/>
                <a:latin typeface="Flex 70"/>
                <a:ea typeface="+mn-ea"/>
                <a:cs typeface="+mn-cs"/>
              </a:rPr>
              <a:t>Marknadsvärde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srgbClr val="0F59EB"/>
              </a:solidFill>
              <a:effectLst/>
              <a:uLnTx/>
              <a:uFillTx/>
              <a:latin typeface="Flex 70"/>
              <a:ea typeface="+mn-ea"/>
              <a:cs typeface="+mn-cs"/>
            </a:endParaRPr>
          </a:p>
        </p:txBody>
      </p:sp>
      <p:sp>
        <p:nvSpPr>
          <p:cNvPr id="70" name="textruta 69">
            <a:extLst>
              <a:ext uri="{FF2B5EF4-FFF2-40B4-BE49-F238E27FC236}">
                <a16:creationId xmlns:a16="http://schemas.microsoft.com/office/drawing/2014/main" id="{B113E755-4992-F62F-1C39-41B9EA65E3ED}"/>
              </a:ext>
            </a:extLst>
          </p:cNvPr>
          <p:cNvSpPr txBox="1"/>
          <p:nvPr/>
        </p:nvSpPr>
        <p:spPr>
          <a:xfrm>
            <a:off x="4462808" y="3139249"/>
            <a:ext cx="3504137" cy="1015663"/>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srgbClr val="FFFFFF"/>
                </a:solidFill>
                <a:effectLst/>
                <a:uLnTx/>
                <a:uFillTx/>
                <a:latin typeface="Flex 90 Bold" pitchFamily="2" charset="0"/>
                <a:ea typeface="+mn-ea"/>
                <a:cs typeface="+mn-cs"/>
              </a:rPr>
              <a:t>Indikatorer 2023–2025</a:t>
            </a:r>
          </a:p>
          <a:p>
            <a:pPr marL="171450" marR="0" lvl="0" indent="-171450" algn="l" defTabSz="914400" rtl="0" eaLnBrk="1" fontAlgn="auto" latinLnBrk="0" hangingPunct="1">
              <a:lnSpc>
                <a:spcPct val="100000"/>
              </a:lnSpc>
              <a:spcBef>
                <a:spcPts val="0"/>
              </a:spcBef>
              <a:spcAft>
                <a:spcPts val="0"/>
              </a:spcAft>
              <a:buClr>
                <a:srgbClr val="0F59EB"/>
              </a:buClr>
              <a:buSzTx/>
              <a:buFont typeface="Wingdings" panose="05000000000000000000" pitchFamily="2" charset="2"/>
              <a:buChar char="ü"/>
              <a:tabLst/>
              <a:defRPr/>
            </a:pPr>
            <a:r>
              <a:rPr kumimoji="0" lang="sv-SE" sz="1200" b="0" i="0" u="none" strike="noStrike" kern="1200" cap="none" spc="0" normalizeH="0" baseline="0" noProof="0" dirty="0">
                <a:ln>
                  <a:noFill/>
                </a:ln>
                <a:solidFill>
                  <a:srgbClr val="FFFFFF"/>
                </a:solidFill>
                <a:effectLst/>
                <a:uLnTx/>
                <a:uFillTx/>
                <a:latin typeface="Flex 70"/>
                <a:ea typeface="+mn-ea"/>
                <a:cs typeface="+mn-cs"/>
              </a:rPr>
              <a:t>VM-medaljer </a:t>
            </a:r>
          </a:p>
          <a:p>
            <a:pPr marL="171450" marR="0" lvl="0" indent="-171450" algn="l" defTabSz="914400" rtl="0" eaLnBrk="1" fontAlgn="auto" latinLnBrk="0" hangingPunct="1">
              <a:lnSpc>
                <a:spcPct val="100000"/>
              </a:lnSpc>
              <a:spcBef>
                <a:spcPts val="0"/>
              </a:spcBef>
              <a:spcAft>
                <a:spcPts val="0"/>
              </a:spcAft>
              <a:buClr>
                <a:srgbClr val="0F59EB"/>
              </a:buClr>
              <a:buSzTx/>
              <a:buFont typeface="Wingdings" panose="05000000000000000000" pitchFamily="2" charset="2"/>
              <a:buChar char="ü"/>
              <a:tabLst/>
              <a:defRPr/>
            </a:pPr>
            <a:r>
              <a:rPr kumimoji="0" lang="sv-SE" sz="1200" b="0" i="0" u="none" strike="noStrike" kern="1200" cap="none" spc="0" normalizeH="0" baseline="0" noProof="0" dirty="0">
                <a:ln>
                  <a:noFill/>
                </a:ln>
                <a:solidFill>
                  <a:srgbClr val="FFFFFF"/>
                </a:solidFill>
                <a:effectLst/>
                <a:uLnTx/>
                <a:uFillTx/>
                <a:latin typeface="Flex 70"/>
                <a:ea typeface="+mn-ea"/>
                <a:cs typeface="+mn-cs"/>
              </a:rPr>
              <a:t>Ordinarie spelare i NHL</a:t>
            </a:r>
          </a:p>
          <a:p>
            <a:pPr marL="171450" marR="0" lvl="0" indent="-171450" algn="l" defTabSz="914400" rtl="0" eaLnBrk="1" fontAlgn="auto" latinLnBrk="0" hangingPunct="1">
              <a:lnSpc>
                <a:spcPct val="100000"/>
              </a:lnSpc>
              <a:spcBef>
                <a:spcPts val="0"/>
              </a:spcBef>
              <a:spcAft>
                <a:spcPts val="0"/>
              </a:spcAft>
              <a:buClr>
                <a:srgbClr val="0F59EB"/>
              </a:buClr>
              <a:buSzTx/>
              <a:buFont typeface="Wingdings" panose="05000000000000000000" pitchFamily="2" charset="2"/>
              <a:buChar char="ü"/>
              <a:tabLst/>
              <a:defRPr/>
            </a:pPr>
            <a:r>
              <a:rPr kumimoji="0" lang="sv-SE" sz="1200" b="0" i="0" u="none" strike="noStrike" kern="1200" cap="none" spc="0" normalizeH="0" baseline="0" noProof="0" dirty="0">
                <a:ln>
                  <a:noFill/>
                </a:ln>
                <a:solidFill>
                  <a:srgbClr val="FFFFFF"/>
                </a:solidFill>
                <a:effectLst/>
                <a:uLnTx/>
                <a:uFillTx/>
                <a:latin typeface="Flex 70"/>
                <a:ea typeface="+mn-ea"/>
                <a:cs typeface="+mn-cs"/>
              </a:rPr>
              <a:t>Medelålder på svenska spelare i SDHL</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sv-SE" sz="1200" b="0" i="0" u="none" strike="noStrike" kern="1200" cap="none" spc="0" normalizeH="0" baseline="0" noProof="0" dirty="0">
              <a:ln>
                <a:noFill/>
              </a:ln>
              <a:solidFill>
                <a:srgbClr val="0F59EB"/>
              </a:solidFill>
              <a:effectLst/>
              <a:uLnTx/>
              <a:uFillTx/>
              <a:latin typeface="Flex 70"/>
              <a:ea typeface="+mn-ea"/>
              <a:cs typeface="+mn-cs"/>
            </a:endParaRPr>
          </a:p>
        </p:txBody>
      </p:sp>
      <p:sp>
        <p:nvSpPr>
          <p:cNvPr id="71" name="Platshållare för text 6">
            <a:extLst>
              <a:ext uri="{FF2B5EF4-FFF2-40B4-BE49-F238E27FC236}">
                <a16:creationId xmlns:a16="http://schemas.microsoft.com/office/drawing/2014/main" id="{DFE8DBBE-49C9-3E13-5C5E-2420BFDDCCD1}"/>
              </a:ext>
            </a:extLst>
          </p:cNvPr>
          <p:cNvSpPr txBox="1">
            <a:spLocks/>
          </p:cNvSpPr>
          <p:nvPr/>
        </p:nvSpPr>
        <p:spPr>
          <a:xfrm>
            <a:off x="4497735" y="4109020"/>
            <a:ext cx="3308578" cy="2572320"/>
          </a:xfrm>
          <a:prstGeom prst="rect">
            <a:avLst/>
          </a:prstGeom>
        </p:spPr>
        <p:txBody>
          <a:bodyPr vert="horz" lIns="0" tIns="0" rIns="0" bIns="0" rtlCol="0" anchor="t">
            <a:noAutofit/>
          </a:bodyPr>
          <a:lstStyle>
            <a:lvl1pPr marL="156600" indent="-156600" algn="l" defTabSz="914400" rtl="0" eaLnBrk="1" latinLnBrk="0" hangingPunct="1">
              <a:lnSpc>
                <a:spcPct val="100000"/>
              </a:lnSpc>
              <a:spcBef>
                <a:spcPts val="1200"/>
              </a:spcBef>
              <a:buClr>
                <a:schemeClr val="accent1"/>
              </a:buClr>
              <a:buFont typeface="Arial" panose="020B0604020202020204" pitchFamily="34" charset="0"/>
              <a:buChar char="•"/>
              <a:defRPr sz="1600" kern="1200">
                <a:solidFill>
                  <a:schemeClr val="tx1"/>
                </a:solidFill>
                <a:latin typeface="+mn-lt"/>
                <a:ea typeface="+mn-ea"/>
                <a:cs typeface="+mn-cs"/>
              </a:defRPr>
            </a:lvl1pPr>
            <a:lvl2pPr marL="613800" indent="-156600" algn="l" defTabSz="914400" rtl="0" eaLnBrk="1" latinLnBrk="0" hangingPunct="1">
              <a:lnSpc>
                <a:spcPct val="100000"/>
              </a:lnSpc>
              <a:spcBef>
                <a:spcPts val="1200"/>
              </a:spcBef>
              <a:buClr>
                <a:schemeClr val="accent1"/>
              </a:buClr>
              <a:buFont typeface="Arial" panose="020B0604020202020204" pitchFamily="34" charset="0"/>
              <a:buChar char="•"/>
              <a:defRPr sz="1400" kern="1200">
                <a:solidFill>
                  <a:schemeClr val="tx1"/>
                </a:solidFill>
                <a:latin typeface="+mn-lt"/>
                <a:ea typeface="+mn-ea"/>
                <a:cs typeface="+mn-cs"/>
              </a:defRPr>
            </a:lvl2pPr>
            <a:lvl3pPr marL="1035000" indent="-156600" algn="l" defTabSz="914400" rtl="0" eaLnBrk="1" latinLnBrk="0" hangingPunct="1">
              <a:lnSpc>
                <a:spcPct val="100000"/>
              </a:lnSpc>
              <a:spcBef>
                <a:spcPts val="1200"/>
              </a:spcBef>
              <a:buClr>
                <a:schemeClr val="accent1"/>
              </a:buClr>
              <a:buFont typeface="Arial" panose="020B0604020202020204" pitchFamily="34" charset="0"/>
              <a:buChar char="•"/>
              <a:defRPr sz="1200" kern="1200">
                <a:solidFill>
                  <a:schemeClr val="tx1"/>
                </a:solidFill>
                <a:latin typeface="+mn-lt"/>
                <a:ea typeface="+mn-ea"/>
                <a:cs typeface="+mn-cs"/>
              </a:defRPr>
            </a:lvl3pPr>
            <a:lvl4pPr marL="1420200" indent="-156600" algn="l" defTabSz="914400" rtl="0" eaLnBrk="1" latinLnBrk="0" hangingPunct="1">
              <a:lnSpc>
                <a:spcPct val="100000"/>
              </a:lnSpc>
              <a:spcBef>
                <a:spcPts val="1200"/>
              </a:spcBef>
              <a:buClr>
                <a:schemeClr val="accent1"/>
              </a:buClr>
              <a:buFont typeface="Arial" panose="020B0604020202020204" pitchFamily="34" charset="0"/>
              <a:buChar char="•"/>
              <a:defRPr sz="1100" kern="1200">
                <a:solidFill>
                  <a:schemeClr val="tx1"/>
                </a:solidFill>
                <a:latin typeface="+mn-lt"/>
                <a:ea typeface="+mn-ea"/>
                <a:cs typeface="+mn-cs"/>
              </a:defRPr>
            </a:lvl4pPr>
            <a:lvl5pPr marL="1841400" indent="-156600" algn="l" defTabSz="914400" rtl="0" eaLnBrk="1" latinLnBrk="0" hangingPunct="1">
              <a:lnSpc>
                <a:spcPct val="100000"/>
              </a:lnSpc>
              <a:spcBef>
                <a:spcPts val="1200"/>
              </a:spcBef>
              <a:buClr>
                <a:schemeClr val="accent1"/>
              </a:buClr>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F59EB"/>
              </a:buClr>
              <a:buSzTx/>
              <a:buFont typeface="Arial" panose="020B0604020202020204" pitchFamily="34" charset="0"/>
              <a:buNone/>
              <a:tabLst/>
              <a:defRPr/>
            </a:pPr>
            <a:r>
              <a:rPr kumimoji="0" lang="sv-SE" sz="1200" b="1" i="0" u="none" strike="noStrike" kern="1200" cap="none" spc="0" normalizeH="0" baseline="0" noProof="0" dirty="0">
                <a:ln>
                  <a:noFill/>
                </a:ln>
                <a:solidFill>
                  <a:srgbClr val="0F59EB"/>
                </a:solidFill>
                <a:effectLst/>
                <a:uLnTx/>
                <a:uFillTx/>
                <a:latin typeface="Flex 90 Bold" pitchFamily="2" charset="0"/>
                <a:ea typeface="+mn-ea"/>
                <a:cs typeface="+mn-cs"/>
              </a:rPr>
              <a:t>Verksamhetsplan 2023–2025</a:t>
            </a:r>
          </a:p>
          <a:p>
            <a:pPr marL="156600" marR="0" lvl="0" indent="-156600" algn="l" defTabSz="914400" rtl="0" eaLnBrk="1" fontAlgn="auto" latinLnBrk="0" hangingPunct="1">
              <a:lnSpc>
                <a:spcPct val="100000"/>
              </a:lnSpc>
              <a:spcBef>
                <a:spcPts val="0"/>
              </a:spcBef>
              <a:spcAft>
                <a:spcPts val="0"/>
              </a:spcAft>
              <a:buClr>
                <a:srgbClr val="0F59EB"/>
              </a:buClr>
              <a:buSzTx/>
              <a:buFont typeface="Arial" panose="020B0604020202020204" pitchFamily="34" charset="0"/>
              <a:buChar char="•"/>
              <a:tabLst/>
              <a:defRPr/>
            </a:pPr>
            <a:r>
              <a:rPr kumimoji="0" lang="sv-SE" sz="1200" b="0" i="0" u="none" strike="noStrike" kern="1200" cap="none" spc="0" normalizeH="0" baseline="0" noProof="0" dirty="0">
                <a:ln>
                  <a:noFill/>
                </a:ln>
                <a:solidFill>
                  <a:srgbClr val="0F59EB"/>
                </a:solidFill>
                <a:effectLst/>
                <a:uLnTx/>
                <a:uFillTx/>
                <a:latin typeface="Flex 70"/>
                <a:ea typeface="+mn-ea"/>
                <a:cs typeface="+mn-cs"/>
              </a:rPr>
              <a:t>Fortsatt arbete med svensk ishockeys </a:t>
            </a:r>
            <a:br>
              <a:rPr kumimoji="0" lang="sv-SE" sz="1200" b="0" i="0" u="none" strike="noStrike" kern="1200" cap="none" spc="0" normalizeH="0" baseline="0" noProof="0" dirty="0">
                <a:ln>
                  <a:noFill/>
                </a:ln>
                <a:solidFill>
                  <a:srgbClr val="0F59EB"/>
                </a:solidFill>
                <a:effectLst/>
                <a:uLnTx/>
                <a:uFillTx/>
                <a:latin typeface="Flex 70"/>
                <a:ea typeface="+mn-ea"/>
                <a:cs typeface="+mn-cs"/>
              </a:rPr>
            </a:br>
            <a:r>
              <a:rPr kumimoji="0" lang="sv-SE" sz="1200" b="0" i="0" u="none" strike="noStrike" kern="1200" cap="none" spc="0" normalizeH="0" baseline="0" noProof="0" dirty="0">
                <a:ln>
                  <a:noFill/>
                </a:ln>
                <a:solidFill>
                  <a:srgbClr val="0F59EB"/>
                </a:solidFill>
                <a:effectLst/>
                <a:uLnTx/>
                <a:uFillTx/>
                <a:latin typeface="Flex 70"/>
                <a:ea typeface="+mn-ea"/>
                <a:cs typeface="+mn-cs"/>
              </a:rPr>
              <a:t>dam- och flicksatsning mot prestation.</a:t>
            </a:r>
          </a:p>
          <a:p>
            <a:pPr marL="156600" marR="0" lvl="0" indent="-156600" algn="l" defTabSz="914400" rtl="0" eaLnBrk="1" fontAlgn="auto" latinLnBrk="0" hangingPunct="1">
              <a:lnSpc>
                <a:spcPct val="100000"/>
              </a:lnSpc>
              <a:spcBef>
                <a:spcPts val="0"/>
              </a:spcBef>
              <a:spcAft>
                <a:spcPts val="0"/>
              </a:spcAft>
              <a:buClr>
                <a:srgbClr val="0F59EB"/>
              </a:buClr>
              <a:buSzTx/>
              <a:buFont typeface="Arial" panose="020B0604020202020204" pitchFamily="34" charset="0"/>
              <a:buChar char="•"/>
              <a:tabLst/>
              <a:defRPr/>
            </a:pPr>
            <a:r>
              <a:rPr kumimoji="0" lang="sv-SE" sz="1200" b="0" i="0" u="none" strike="noStrike" kern="1200" cap="none" spc="0" normalizeH="0" baseline="0" noProof="0" dirty="0">
                <a:ln>
                  <a:noFill/>
                </a:ln>
                <a:solidFill>
                  <a:srgbClr val="0F59EB"/>
                </a:solidFill>
                <a:effectLst/>
                <a:uLnTx/>
                <a:uFillTx/>
                <a:latin typeface="Flex 70"/>
                <a:ea typeface="+mn-ea"/>
                <a:cs typeface="+mn-cs"/>
              </a:rPr>
              <a:t>Utökad samverkan med elitutvecklings-miljöerna.</a:t>
            </a:r>
          </a:p>
          <a:p>
            <a:pPr marL="156600" marR="0" lvl="0" indent="-156600" algn="l" defTabSz="914400" rtl="0" eaLnBrk="1" fontAlgn="auto" latinLnBrk="0" hangingPunct="1">
              <a:lnSpc>
                <a:spcPct val="100000"/>
              </a:lnSpc>
              <a:spcBef>
                <a:spcPts val="0"/>
              </a:spcBef>
              <a:spcAft>
                <a:spcPts val="0"/>
              </a:spcAft>
              <a:buClr>
                <a:srgbClr val="0F59EB"/>
              </a:buClr>
              <a:buSzTx/>
              <a:buFont typeface="Arial" panose="020B0604020202020204" pitchFamily="34" charset="0"/>
              <a:buChar char="•"/>
              <a:tabLst/>
              <a:defRPr/>
            </a:pPr>
            <a:r>
              <a:rPr kumimoji="0" lang="sv-SE" sz="1200" b="0" i="0" u="none" strike="noStrike" kern="1200" cap="none" spc="0" normalizeH="0" baseline="0" noProof="0" dirty="0">
                <a:ln>
                  <a:noFill/>
                </a:ln>
                <a:solidFill>
                  <a:srgbClr val="0F59EB"/>
                </a:solidFill>
                <a:effectLst/>
                <a:uLnTx/>
                <a:uFillTx/>
                <a:latin typeface="Flex 70"/>
                <a:ea typeface="+mn-ea"/>
                <a:cs typeface="+mn-cs"/>
              </a:rPr>
              <a:t>Optimera förutsättningarna för prestationslandslagen.</a:t>
            </a:r>
          </a:p>
          <a:p>
            <a:pPr marL="156600" marR="0" lvl="0" indent="-156600" algn="l" defTabSz="914400" rtl="0" eaLnBrk="1" fontAlgn="auto" latinLnBrk="0" hangingPunct="1">
              <a:lnSpc>
                <a:spcPct val="100000"/>
              </a:lnSpc>
              <a:spcBef>
                <a:spcPts val="0"/>
              </a:spcBef>
              <a:spcAft>
                <a:spcPts val="0"/>
              </a:spcAft>
              <a:buClr>
                <a:srgbClr val="0F59EB"/>
              </a:buClr>
              <a:buSzTx/>
              <a:buFont typeface="Arial" panose="020B0604020202020204" pitchFamily="34" charset="0"/>
              <a:buChar char="•"/>
              <a:tabLst/>
              <a:defRPr/>
            </a:pPr>
            <a:r>
              <a:rPr kumimoji="0" lang="sv-SE" sz="1200" b="0" i="0" u="none" strike="noStrike" kern="1200" cap="none" spc="0" normalizeH="0" baseline="0" noProof="0" dirty="0">
                <a:ln>
                  <a:noFill/>
                </a:ln>
                <a:solidFill>
                  <a:srgbClr val="0F59EB"/>
                </a:solidFill>
                <a:effectLst/>
                <a:uLnTx/>
                <a:uFillTx/>
                <a:latin typeface="Flex 70"/>
                <a:ea typeface="+mn-ea"/>
                <a:cs typeface="+mn-cs"/>
              </a:rPr>
              <a:t>Utveckla tävlingsstrukturen för en optimal spelarutveckling. </a:t>
            </a:r>
          </a:p>
          <a:p>
            <a:pPr marL="156600" marR="0" lvl="0" indent="-156600" algn="l" defTabSz="914400" rtl="0" eaLnBrk="1" fontAlgn="auto" latinLnBrk="0" hangingPunct="1">
              <a:lnSpc>
                <a:spcPct val="100000"/>
              </a:lnSpc>
              <a:spcBef>
                <a:spcPts val="0"/>
              </a:spcBef>
              <a:spcAft>
                <a:spcPts val="0"/>
              </a:spcAft>
              <a:buClr>
                <a:srgbClr val="0F59EB"/>
              </a:buClr>
              <a:buSzTx/>
              <a:buFont typeface="Arial" panose="020B0604020202020204" pitchFamily="34" charset="0"/>
              <a:buChar char="•"/>
              <a:tabLst/>
              <a:defRPr/>
            </a:pPr>
            <a:endParaRPr kumimoji="0" lang="sv-SE" sz="1200" b="0" i="0" u="none" strike="noStrike" kern="1200" cap="none" spc="0" normalizeH="0" baseline="0" noProof="0" dirty="0">
              <a:ln>
                <a:noFill/>
              </a:ln>
              <a:solidFill>
                <a:srgbClr val="0F59EB"/>
              </a:solidFill>
              <a:effectLst/>
              <a:uLnTx/>
              <a:uFillTx/>
              <a:latin typeface="Flex 70"/>
              <a:ea typeface="+mn-ea"/>
              <a:cs typeface="+mn-cs"/>
            </a:endParaRPr>
          </a:p>
        </p:txBody>
      </p:sp>
      <p:sp>
        <p:nvSpPr>
          <p:cNvPr id="72" name="Platshållare för text 6">
            <a:extLst>
              <a:ext uri="{FF2B5EF4-FFF2-40B4-BE49-F238E27FC236}">
                <a16:creationId xmlns:a16="http://schemas.microsoft.com/office/drawing/2014/main" id="{18C7AB8A-3C9A-3CD0-2ECE-CACBB1057F42}"/>
              </a:ext>
            </a:extLst>
          </p:cNvPr>
          <p:cNvSpPr txBox="1">
            <a:spLocks/>
          </p:cNvSpPr>
          <p:nvPr/>
        </p:nvSpPr>
        <p:spPr>
          <a:xfrm>
            <a:off x="8239901" y="4121969"/>
            <a:ext cx="3308578" cy="2572320"/>
          </a:xfrm>
          <a:prstGeom prst="rect">
            <a:avLst/>
          </a:prstGeom>
        </p:spPr>
        <p:txBody>
          <a:bodyPr vert="horz" lIns="0" tIns="0" rIns="0" bIns="0" rtlCol="0" anchor="t">
            <a:noAutofit/>
          </a:bodyPr>
          <a:lstStyle>
            <a:lvl1pPr marL="156600" indent="-156600" algn="l" defTabSz="914400" rtl="0" eaLnBrk="1" latinLnBrk="0" hangingPunct="1">
              <a:lnSpc>
                <a:spcPct val="100000"/>
              </a:lnSpc>
              <a:spcBef>
                <a:spcPts val="1200"/>
              </a:spcBef>
              <a:buClr>
                <a:schemeClr val="accent1"/>
              </a:buClr>
              <a:buFont typeface="Arial" panose="020B0604020202020204" pitchFamily="34" charset="0"/>
              <a:buChar char="•"/>
              <a:defRPr sz="1600" kern="1200">
                <a:solidFill>
                  <a:schemeClr val="tx1"/>
                </a:solidFill>
                <a:latin typeface="+mn-lt"/>
                <a:ea typeface="+mn-ea"/>
                <a:cs typeface="+mn-cs"/>
              </a:defRPr>
            </a:lvl1pPr>
            <a:lvl2pPr marL="613800" indent="-156600" algn="l" defTabSz="914400" rtl="0" eaLnBrk="1" latinLnBrk="0" hangingPunct="1">
              <a:lnSpc>
                <a:spcPct val="100000"/>
              </a:lnSpc>
              <a:spcBef>
                <a:spcPts val="1200"/>
              </a:spcBef>
              <a:buClr>
                <a:schemeClr val="accent1"/>
              </a:buClr>
              <a:buFont typeface="Arial" panose="020B0604020202020204" pitchFamily="34" charset="0"/>
              <a:buChar char="•"/>
              <a:defRPr sz="1400" kern="1200">
                <a:solidFill>
                  <a:schemeClr val="tx1"/>
                </a:solidFill>
                <a:latin typeface="+mn-lt"/>
                <a:ea typeface="+mn-ea"/>
                <a:cs typeface="+mn-cs"/>
              </a:defRPr>
            </a:lvl2pPr>
            <a:lvl3pPr marL="1035000" indent="-156600" algn="l" defTabSz="914400" rtl="0" eaLnBrk="1" latinLnBrk="0" hangingPunct="1">
              <a:lnSpc>
                <a:spcPct val="100000"/>
              </a:lnSpc>
              <a:spcBef>
                <a:spcPts val="1200"/>
              </a:spcBef>
              <a:buClr>
                <a:schemeClr val="accent1"/>
              </a:buClr>
              <a:buFont typeface="Arial" panose="020B0604020202020204" pitchFamily="34" charset="0"/>
              <a:buChar char="•"/>
              <a:defRPr sz="1200" kern="1200">
                <a:solidFill>
                  <a:schemeClr val="tx1"/>
                </a:solidFill>
                <a:latin typeface="+mn-lt"/>
                <a:ea typeface="+mn-ea"/>
                <a:cs typeface="+mn-cs"/>
              </a:defRPr>
            </a:lvl3pPr>
            <a:lvl4pPr marL="1420200" indent="-156600" algn="l" defTabSz="914400" rtl="0" eaLnBrk="1" latinLnBrk="0" hangingPunct="1">
              <a:lnSpc>
                <a:spcPct val="100000"/>
              </a:lnSpc>
              <a:spcBef>
                <a:spcPts val="1200"/>
              </a:spcBef>
              <a:buClr>
                <a:schemeClr val="accent1"/>
              </a:buClr>
              <a:buFont typeface="Arial" panose="020B0604020202020204" pitchFamily="34" charset="0"/>
              <a:buChar char="•"/>
              <a:defRPr sz="1100" kern="1200">
                <a:solidFill>
                  <a:schemeClr val="tx1"/>
                </a:solidFill>
                <a:latin typeface="+mn-lt"/>
                <a:ea typeface="+mn-ea"/>
                <a:cs typeface="+mn-cs"/>
              </a:defRPr>
            </a:lvl4pPr>
            <a:lvl5pPr marL="1841400" indent="-156600" algn="l" defTabSz="914400" rtl="0" eaLnBrk="1" latinLnBrk="0" hangingPunct="1">
              <a:lnSpc>
                <a:spcPct val="100000"/>
              </a:lnSpc>
              <a:spcBef>
                <a:spcPts val="1200"/>
              </a:spcBef>
              <a:buClr>
                <a:schemeClr val="accent1"/>
              </a:buClr>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F59EB"/>
              </a:buClr>
              <a:buSzTx/>
              <a:buFont typeface="Arial" panose="020B0604020202020204" pitchFamily="34" charset="0"/>
              <a:buNone/>
              <a:tabLst/>
              <a:defRPr/>
            </a:pPr>
            <a:r>
              <a:rPr kumimoji="0" lang="sv-SE" sz="1200" b="1" i="0" u="none" strike="noStrike" kern="1200" cap="none" spc="0" normalizeH="0" baseline="0" noProof="0" dirty="0">
                <a:ln>
                  <a:noFill/>
                </a:ln>
                <a:solidFill>
                  <a:srgbClr val="0F59EB"/>
                </a:solidFill>
                <a:effectLst/>
                <a:uLnTx/>
                <a:uFillTx/>
                <a:latin typeface="Flex 90 Bold" pitchFamily="2" charset="0"/>
                <a:ea typeface="+mn-ea"/>
                <a:cs typeface="+mn-cs"/>
              </a:rPr>
              <a:t>Verksamhetsplan 2023–2025</a:t>
            </a:r>
          </a:p>
          <a:p>
            <a:pPr marL="156600" marR="0" lvl="0" indent="-156600" algn="l" defTabSz="914400" rtl="0" eaLnBrk="1" fontAlgn="auto" latinLnBrk="0" hangingPunct="1">
              <a:lnSpc>
                <a:spcPct val="100000"/>
              </a:lnSpc>
              <a:spcBef>
                <a:spcPts val="0"/>
              </a:spcBef>
              <a:spcAft>
                <a:spcPts val="0"/>
              </a:spcAft>
              <a:buClr>
                <a:srgbClr val="0F59EB"/>
              </a:buClr>
              <a:buSzTx/>
              <a:buFont typeface="Arial" panose="020B0604020202020204" pitchFamily="34" charset="0"/>
              <a:buChar char="•"/>
              <a:tabLst/>
              <a:defRPr/>
            </a:pPr>
            <a:r>
              <a:rPr kumimoji="0" lang="sv-SE" sz="1200" b="0" i="0" u="none" strike="noStrike" kern="1200" cap="none" spc="0" normalizeH="0" baseline="0" noProof="0" dirty="0">
                <a:ln>
                  <a:noFill/>
                </a:ln>
                <a:solidFill>
                  <a:srgbClr val="0F59EB"/>
                </a:solidFill>
                <a:effectLst/>
                <a:uLnTx/>
                <a:uFillTx/>
                <a:latin typeface="Flex 70"/>
                <a:ea typeface="+mn-ea"/>
                <a:cs typeface="+mn-cs"/>
              </a:rPr>
              <a:t>Arrangera attraktiva evenemang och skapa världsmästerskap i världsklass.</a:t>
            </a:r>
          </a:p>
          <a:p>
            <a:pPr marL="156600" marR="0" lvl="0" indent="-156600" algn="l" defTabSz="914400" rtl="0" eaLnBrk="1" fontAlgn="auto" latinLnBrk="0" hangingPunct="1">
              <a:lnSpc>
                <a:spcPct val="100000"/>
              </a:lnSpc>
              <a:spcBef>
                <a:spcPts val="0"/>
              </a:spcBef>
              <a:spcAft>
                <a:spcPts val="0"/>
              </a:spcAft>
              <a:buClr>
                <a:srgbClr val="0F59EB"/>
              </a:buClr>
              <a:buSzTx/>
              <a:buFont typeface="Arial" panose="020B0604020202020204" pitchFamily="34" charset="0"/>
              <a:buChar char="•"/>
              <a:tabLst/>
              <a:defRPr/>
            </a:pPr>
            <a:r>
              <a:rPr kumimoji="0" lang="sv-SE" sz="1200" b="0" i="0" u="none" strike="noStrike" kern="1200" cap="none" spc="0" normalizeH="0" baseline="0" noProof="0" dirty="0">
                <a:ln>
                  <a:noFill/>
                </a:ln>
                <a:solidFill>
                  <a:srgbClr val="0F59EB"/>
                </a:solidFill>
                <a:effectLst/>
                <a:uLnTx/>
                <a:uFillTx/>
                <a:latin typeface="Flex 70"/>
                <a:ea typeface="+mn-ea"/>
                <a:cs typeface="+mn-cs"/>
              </a:rPr>
              <a:t>Stärka den positiva bilden av svensk ishockey i samarbete med ligor och hela hockeyrörelsen.</a:t>
            </a:r>
          </a:p>
          <a:p>
            <a:pPr marL="156600" marR="0" lvl="0" indent="-156600" algn="l" defTabSz="914400" rtl="0" eaLnBrk="1" fontAlgn="auto" latinLnBrk="0" hangingPunct="1">
              <a:lnSpc>
                <a:spcPct val="100000"/>
              </a:lnSpc>
              <a:spcBef>
                <a:spcPts val="0"/>
              </a:spcBef>
              <a:spcAft>
                <a:spcPts val="0"/>
              </a:spcAft>
              <a:buClr>
                <a:srgbClr val="0F59EB"/>
              </a:buClr>
              <a:buSzTx/>
              <a:buFont typeface="Arial" panose="020B0604020202020204" pitchFamily="34" charset="0"/>
              <a:buChar char="•"/>
              <a:tabLst/>
              <a:defRPr/>
            </a:pPr>
            <a:r>
              <a:rPr kumimoji="0" lang="sv-SE" sz="1200" b="0" i="0" u="none" strike="noStrike" kern="1200" cap="none" spc="0" normalizeH="0" baseline="0" noProof="0" dirty="0">
                <a:ln>
                  <a:noFill/>
                </a:ln>
                <a:solidFill>
                  <a:srgbClr val="0F59EB"/>
                </a:solidFill>
                <a:effectLst/>
                <a:uLnTx/>
                <a:uFillTx/>
                <a:latin typeface="Flex 70"/>
                <a:ea typeface="+mn-ea"/>
                <a:cs typeface="+mn-cs"/>
              </a:rPr>
              <a:t>Attrahera nya målgrupper.</a:t>
            </a:r>
          </a:p>
          <a:p>
            <a:pPr marL="156600" marR="0" lvl="0" indent="-156600" algn="l" defTabSz="914400" rtl="0" eaLnBrk="1" fontAlgn="auto" latinLnBrk="0" hangingPunct="1">
              <a:lnSpc>
                <a:spcPct val="100000"/>
              </a:lnSpc>
              <a:spcBef>
                <a:spcPts val="0"/>
              </a:spcBef>
              <a:spcAft>
                <a:spcPts val="0"/>
              </a:spcAft>
              <a:buClr>
                <a:srgbClr val="0F59EB"/>
              </a:buClr>
              <a:buSzTx/>
              <a:buFont typeface="Arial" panose="020B0604020202020204" pitchFamily="34" charset="0"/>
              <a:buChar char="•"/>
              <a:tabLst/>
              <a:defRPr/>
            </a:pPr>
            <a:r>
              <a:rPr kumimoji="0" lang="sv-SE" sz="1200" b="0" i="0" u="none" strike="noStrike" kern="1200" cap="none" spc="0" normalizeH="0" baseline="0" noProof="0" dirty="0">
                <a:ln>
                  <a:noFill/>
                </a:ln>
                <a:solidFill>
                  <a:srgbClr val="0F59EB"/>
                </a:solidFill>
                <a:effectLst/>
                <a:uLnTx/>
                <a:uFillTx/>
                <a:latin typeface="Flex 70"/>
                <a:ea typeface="+mn-ea"/>
                <a:cs typeface="+mn-cs"/>
              </a:rPr>
              <a:t>Stärka vårt marknadsvärde till partners.</a:t>
            </a:r>
          </a:p>
          <a:p>
            <a:pPr marL="0" marR="0" lvl="0" indent="0" algn="l" defTabSz="914400" rtl="0" eaLnBrk="1" fontAlgn="auto" latinLnBrk="0" hangingPunct="1">
              <a:lnSpc>
                <a:spcPct val="100000"/>
              </a:lnSpc>
              <a:spcBef>
                <a:spcPts val="0"/>
              </a:spcBef>
              <a:spcAft>
                <a:spcPts val="0"/>
              </a:spcAft>
              <a:buClr>
                <a:srgbClr val="0F59EB"/>
              </a:buClr>
              <a:buSzTx/>
              <a:buFont typeface="Arial" panose="020B0604020202020204" pitchFamily="34" charset="0"/>
              <a:buNone/>
              <a:tabLst/>
              <a:defRPr/>
            </a:pPr>
            <a:endParaRPr kumimoji="0" lang="sv-SE" sz="1200" b="0" i="0" u="none" strike="noStrike" kern="1200" cap="none" spc="0" normalizeH="0" baseline="0" noProof="0" dirty="0">
              <a:ln>
                <a:noFill/>
              </a:ln>
              <a:solidFill>
                <a:srgbClr val="0F59EB"/>
              </a:solidFill>
              <a:effectLst/>
              <a:uLnTx/>
              <a:uFillTx/>
              <a:latin typeface="Flex 70"/>
              <a:ea typeface="+mn-ea"/>
              <a:cs typeface="+mn-cs"/>
            </a:endParaRPr>
          </a:p>
        </p:txBody>
      </p:sp>
      <p:pic>
        <p:nvPicPr>
          <p:cNvPr id="17" name="Bildobjekt 16" descr="En bild som visar emblem, cirkel, logotyp, symbol&#10;&#10;Automatiskt genererad beskrivning">
            <a:extLst>
              <a:ext uri="{FF2B5EF4-FFF2-40B4-BE49-F238E27FC236}">
                <a16:creationId xmlns:a16="http://schemas.microsoft.com/office/drawing/2014/main" id="{81AA8C8D-D884-FB37-6373-3B6A281EEFF8}"/>
              </a:ext>
            </a:extLst>
          </p:cNvPr>
          <p:cNvPicPr>
            <a:picLocks noChangeAspect="1"/>
          </p:cNvPicPr>
          <p:nvPr/>
        </p:nvPicPr>
        <p:blipFill>
          <a:blip r:embed="rId3"/>
          <a:stretch>
            <a:fillRect/>
          </a:stretch>
        </p:blipFill>
        <p:spPr>
          <a:xfrm>
            <a:off x="4151208" y="2636730"/>
            <a:ext cx="511448" cy="510997"/>
          </a:xfrm>
          <a:prstGeom prst="rect">
            <a:avLst/>
          </a:prstGeom>
        </p:spPr>
      </p:pic>
      <p:pic>
        <p:nvPicPr>
          <p:cNvPr id="18" name="Bildobjekt 17" descr="En bild som visar emblem, cirkel, logotyp, symbol&#10;&#10;Automatiskt genererad beskrivning">
            <a:extLst>
              <a:ext uri="{FF2B5EF4-FFF2-40B4-BE49-F238E27FC236}">
                <a16:creationId xmlns:a16="http://schemas.microsoft.com/office/drawing/2014/main" id="{F49967B8-1EF0-01C5-43C2-D672DE0030A7}"/>
              </a:ext>
            </a:extLst>
          </p:cNvPr>
          <p:cNvPicPr>
            <a:picLocks noChangeAspect="1"/>
          </p:cNvPicPr>
          <p:nvPr/>
        </p:nvPicPr>
        <p:blipFill>
          <a:blip r:embed="rId3"/>
          <a:stretch>
            <a:fillRect/>
          </a:stretch>
        </p:blipFill>
        <p:spPr>
          <a:xfrm>
            <a:off x="7487031" y="2636730"/>
            <a:ext cx="511448" cy="510997"/>
          </a:xfrm>
          <a:prstGeom prst="rect">
            <a:avLst/>
          </a:prstGeom>
        </p:spPr>
      </p:pic>
    </p:spTree>
    <p:extLst>
      <p:ext uri="{BB962C8B-B14F-4D97-AF65-F5344CB8AC3E}">
        <p14:creationId xmlns:p14="http://schemas.microsoft.com/office/powerpoint/2010/main" val="541243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9574A820-A36E-30FD-BE7F-1482C72D1186}"/>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all" spc="50" normalizeH="0" baseline="0" noProof="0" dirty="0">
                <a:ln>
                  <a:noFill/>
                </a:ln>
                <a:solidFill>
                  <a:srgbClr val="FFFFFF"/>
                </a:solidFill>
                <a:effectLst/>
                <a:uLnTx/>
                <a:uFillTx/>
                <a:latin typeface="Flex 70"/>
                <a:ea typeface="+mn-ea"/>
                <a:cs typeface="+mn-cs"/>
              </a:rPr>
              <a:t>strategi 2030</a:t>
            </a:r>
          </a:p>
        </p:txBody>
      </p:sp>
      <p:sp>
        <p:nvSpPr>
          <p:cNvPr id="3" name="Platshållare för bildnummer 2">
            <a:extLst>
              <a:ext uri="{FF2B5EF4-FFF2-40B4-BE49-F238E27FC236}">
                <a16:creationId xmlns:a16="http://schemas.microsoft.com/office/drawing/2014/main" id="{5C9AB1A6-F524-DCEB-A02D-ADBBB541053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DB0A55-353B-0141-AD40-F868C66FD585}" type="slidenum">
              <a:rPr kumimoji="0" lang="sv-SE" sz="800" b="0" i="0" u="none" strike="noStrike" kern="1200" cap="all" spc="50" normalizeH="0" baseline="0" noProof="0" smtClean="0">
                <a:ln>
                  <a:noFill/>
                </a:ln>
                <a:solidFill>
                  <a:srgbClr val="FFFFFF"/>
                </a:solidFill>
                <a:effectLst/>
                <a:uLnTx/>
                <a:uFillTx/>
                <a:latin typeface="Flex 7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sv-SE" sz="800" b="0" i="0" u="none" strike="noStrike" kern="1200" cap="all" spc="50" normalizeH="0" baseline="0" noProof="0">
              <a:ln>
                <a:noFill/>
              </a:ln>
              <a:solidFill>
                <a:srgbClr val="FFFFFF"/>
              </a:solidFill>
              <a:effectLst/>
              <a:uLnTx/>
              <a:uFillTx/>
              <a:latin typeface="Flex 70"/>
              <a:ea typeface="+mn-ea"/>
              <a:cs typeface="+mn-cs"/>
            </a:endParaRPr>
          </a:p>
        </p:txBody>
      </p:sp>
      <p:sp>
        <p:nvSpPr>
          <p:cNvPr id="8" name="Rektangel med rundade hörn 7">
            <a:extLst>
              <a:ext uri="{FF2B5EF4-FFF2-40B4-BE49-F238E27FC236}">
                <a16:creationId xmlns:a16="http://schemas.microsoft.com/office/drawing/2014/main" id="{07FC9CD1-FFCC-E4D9-2151-B340CC3F50F2}"/>
              </a:ext>
            </a:extLst>
          </p:cNvPr>
          <p:cNvSpPr/>
          <p:nvPr/>
        </p:nvSpPr>
        <p:spPr>
          <a:xfrm>
            <a:off x="138545" y="751344"/>
            <a:ext cx="11914910" cy="5738355"/>
          </a:xfrm>
          <a:prstGeom prst="roundRect">
            <a:avLst>
              <a:gd name="adj" fmla="val 4261"/>
            </a:avLst>
          </a:prstGeom>
          <a:noFill/>
          <a:ln w="19050">
            <a:solidFill>
              <a:schemeClr val="accent1"/>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Flex 70"/>
              <a:ea typeface="+mn-ea"/>
              <a:cs typeface="+mn-cs"/>
            </a:endParaRPr>
          </a:p>
        </p:txBody>
      </p:sp>
      <p:sp>
        <p:nvSpPr>
          <p:cNvPr id="22" name="Platshållare för text 5">
            <a:extLst>
              <a:ext uri="{FF2B5EF4-FFF2-40B4-BE49-F238E27FC236}">
                <a16:creationId xmlns:a16="http://schemas.microsoft.com/office/drawing/2014/main" id="{A17FBF8C-517B-1A4D-E413-A96E5D09ACE7}"/>
              </a:ext>
            </a:extLst>
          </p:cNvPr>
          <p:cNvSpPr txBox="1">
            <a:spLocks/>
          </p:cNvSpPr>
          <p:nvPr/>
        </p:nvSpPr>
        <p:spPr>
          <a:xfrm>
            <a:off x="8242031" y="1541971"/>
            <a:ext cx="3383219" cy="143934"/>
          </a:xfrm>
          <a:prstGeom prst="rect">
            <a:avLst/>
          </a:prstGeom>
        </p:spPr>
        <p:txBody>
          <a:bodyPr vert="horz" lIns="0" tIns="0" rIns="0" bIns="0" rtlCol="0" anchor="t">
            <a:noAutofit/>
          </a:bodyPr>
          <a:lstStyle>
            <a:lvl1pPr marL="156600" indent="-156600" algn="l" defTabSz="914400" rtl="0" eaLnBrk="1" latinLnBrk="0" hangingPunct="1">
              <a:lnSpc>
                <a:spcPct val="100000"/>
              </a:lnSpc>
              <a:spcBef>
                <a:spcPts val="1200"/>
              </a:spcBef>
              <a:buClr>
                <a:schemeClr val="accent1"/>
              </a:buClr>
              <a:buFont typeface="Arial" panose="020B0604020202020204" pitchFamily="34" charset="0"/>
              <a:buChar char="•"/>
              <a:defRPr sz="1600" kern="1200">
                <a:solidFill>
                  <a:schemeClr val="tx1"/>
                </a:solidFill>
                <a:latin typeface="+mn-lt"/>
                <a:ea typeface="+mn-ea"/>
                <a:cs typeface="+mn-cs"/>
              </a:defRPr>
            </a:lvl1pPr>
            <a:lvl2pPr marL="613800" indent="-156600" algn="l" defTabSz="914400" rtl="0" eaLnBrk="1" latinLnBrk="0" hangingPunct="1">
              <a:lnSpc>
                <a:spcPct val="100000"/>
              </a:lnSpc>
              <a:spcBef>
                <a:spcPts val="1200"/>
              </a:spcBef>
              <a:buClr>
                <a:schemeClr val="accent1"/>
              </a:buClr>
              <a:buFont typeface="Arial" panose="020B0604020202020204" pitchFamily="34" charset="0"/>
              <a:buChar char="•"/>
              <a:defRPr sz="1400" kern="1200">
                <a:solidFill>
                  <a:schemeClr val="tx1"/>
                </a:solidFill>
                <a:latin typeface="+mn-lt"/>
                <a:ea typeface="+mn-ea"/>
                <a:cs typeface="+mn-cs"/>
              </a:defRPr>
            </a:lvl2pPr>
            <a:lvl3pPr marL="1035000" indent="-156600" algn="l" defTabSz="914400" rtl="0" eaLnBrk="1" latinLnBrk="0" hangingPunct="1">
              <a:lnSpc>
                <a:spcPct val="100000"/>
              </a:lnSpc>
              <a:spcBef>
                <a:spcPts val="1200"/>
              </a:spcBef>
              <a:buClr>
                <a:schemeClr val="accent1"/>
              </a:buClr>
              <a:buFont typeface="Arial" panose="020B0604020202020204" pitchFamily="34" charset="0"/>
              <a:buChar char="•"/>
              <a:defRPr sz="1200" kern="1200">
                <a:solidFill>
                  <a:schemeClr val="tx1"/>
                </a:solidFill>
                <a:latin typeface="+mn-lt"/>
                <a:ea typeface="+mn-ea"/>
                <a:cs typeface="+mn-cs"/>
              </a:defRPr>
            </a:lvl3pPr>
            <a:lvl4pPr marL="1420200" indent="-156600" algn="l" defTabSz="914400" rtl="0" eaLnBrk="1" latinLnBrk="0" hangingPunct="1">
              <a:lnSpc>
                <a:spcPct val="100000"/>
              </a:lnSpc>
              <a:spcBef>
                <a:spcPts val="1200"/>
              </a:spcBef>
              <a:buClr>
                <a:schemeClr val="accent1"/>
              </a:buClr>
              <a:buFont typeface="Arial" panose="020B0604020202020204" pitchFamily="34" charset="0"/>
              <a:buChar char="•"/>
              <a:defRPr sz="1100" kern="1200">
                <a:solidFill>
                  <a:schemeClr val="tx1"/>
                </a:solidFill>
                <a:latin typeface="+mn-lt"/>
                <a:ea typeface="+mn-ea"/>
                <a:cs typeface="+mn-cs"/>
              </a:defRPr>
            </a:lvl4pPr>
            <a:lvl5pPr marL="1841400" indent="-156600" algn="l" defTabSz="914400" rtl="0" eaLnBrk="1" latinLnBrk="0" hangingPunct="1">
              <a:lnSpc>
                <a:spcPct val="100000"/>
              </a:lnSpc>
              <a:spcBef>
                <a:spcPts val="1200"/>
              </a:spcBef>
              <a:buClr>
                <a:schemeClr val="accent1"/>
              </a:buClr>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56600" marR="0" lvl="0" indent="-156600" algn="l" defTabSz="914400" rtl="0" eaLnBrk="1" fontAlgn="auto" latinLnBrk="0" hangingPunct="1">
              <a:lnSpc>
                <a:spcPct val="100000"/>
              </a:lnSpc>
              <a:spcBef>
                <a:spcPts val="1200"/>
              </a:spcBef>
              <a:spcAft>
                <a:spcPts val="0"/>
              </a:spcAft>
              <a:buClr>
                <a:srgbClr val="0F59EB"/>
              </a:buClr>
              <a:buSzTx/>
              <a:buFont typeface="Arial" panose="020B0604020202020204" pitchFamily="34" charset="0"/>
              <a:buChar char="•"/>
              <a:tabLst/>
              <a:defRPr/>
            </a:pPr>
            <a:endParaRPr kumimoji="0" lang="sv-SE" sz="1400" b="0" i="1" u="none" strike="noStrike" kern="1200" cap="none" spc="0" normalizeH="0" baseline="0" noProof="0" dirty="0">
              <a:ln>
                <a:noFill/>
              </a:ln>
              <a:solidFill>
                <a:srgbClr val="FFFFFF"/>
              </a:solidFill>
              <a:effectLst/>
              <a:highlight>
                <a:srgbClr val="FFFF00"/>
              </a:highlight>
              <a:uLnTx/>
              <a:uFillTx/>
              <a:latin typeface="Flex 70"/>
              <a:ea typeface="+mn-ea"/>
              <a:cs typeface="+mn-cs"/>
            </a:endParaRPr>
          </a:p>
        </p:txBody>
      </p:sp>
      <p:sp>
        <p:nvSpPr>
          <p:cNvPr id="31" name="textruta 30">
            <a:extLst>
              <a:ext uri="{FF2B5EF4-FFF2-40B4-BE49-F238E27FC236}">
                <a16:creationId xmlns:a16="http://schemas.microsoft.com/office/drawing/2014/main" id="{A2BC83CA-8692-04AF-453C-A0B23A1519EC}"/>
              </a:ext>
            </a:extLst>
          </p:cNvPr>
          <p:cNvSpPr txBox="1"/>
          <p:nvPr/>
        </p:nvSpPr>
        <p:spPr>
          <a:xfrm>
            <a:off x="3042854" y="2926595"/>
            <a:ext cx="6098058"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FFFFFF"/>
                </a:solidFill>
                <a:effectLst/>
                <a:uLnTx/>
                <a:uFillTx/>
                <a:latin typeface="Flex Display 60" pitchFamily="2" charset="0"/>
                <a:ea typeface="+mn-ea"/>
                <a:cs typeface="+mn-cs"/>
              </a:rPr>
              <a:t>REGIONFÖRBUND / SAMMANSTÄLLNING</a:t>
            </a:r>
          </a:p>
        </p:txBody>
      </p:sp>
      <p:cxnSp>
        <p:nvCxnSpPr>
          <p:cNvPr id="33" name="Rak 32">
            <a:extLst>
              <a:ext uri="{FF2B5EF4-FFF2-40B4-BE49-F238E27FC236}">
                <a16:creationId xmlns:a16="http://schemas.microsoft.com/office/drawing/2014/main" id="{B2FAC063-004B-E0BA-25A1-B0CCC15414D3}"/>
              </a:ext>
            </a:extLst>
          </p:cNvPr>
          <p:cNvCxnSpPr>
            <a:cxnSpLocks/>
          </p:cNvCxnSpPr>
          <p:nvPr/>
        </p:nvCxnSpPr>
        <p:spPr>
          <a:xfrm flipH="1" flipV="1">
            <a:off x="142661" y="3277689"/>
            <a:ext cx="11914910" cy="24714"/>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3" name="textruta 52">
            <a:extLst>
              <a:ext uri="{FF2B5EF4-FFF2-40B4-BE49-F238E27FC236}">
                <a16:creationId xmlns:a16="http://schemas.microsoft.com/office/drawing/2014/main" id="{5D5AA87A-0F9B-9688-9DB0-F0E0602B1FDB}"/>
              </a:ext>
            </a:extLst>
          </p:cNvPr>
          <p:cNvSpPr txBox="1"/>
          <p:nvPr/>
        </p:nvSpPr>
        <p:spPr>
          <a:xfrm>
            <a:off x="3044913" y="751807"/>
            <a:ext cx="6098058"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FFFFFF"/>
                </a:solidFill>
                <a:effectLst/>
                <a:uLnTx/>
                <a:uFillTx/>
                <a:latin typeface="Flex Display 60" pitchFamily="2" charset="0"/>
                <a:ea typeface="+mn-ea"/>
                <a:cs typeface="+mn-cs"/>
              </a:rPr>
              <a:t>SVENSK ISHOCKEY</a:t>
            </a:r>
          </a:p>
        </p:txBody>
      </p:sp>
      <p:cxnSp>
        <p:nvCxnSpPr>
          <p:cNvPr id="55" name="Rak 54">
            <a:extLst>
              <a:ext uri="{FF2B5EF4-FFF2-40B4-BE49-F238E27FC236}">
                <a16:creationId xmlns:a16="http://schemas.microsoft.com/office/drawing/2014/main" id="{82BF4245-B6AF-8203-0436-540E929BC322}"/>
              </a:ext>
            </a:extLst>
          </p:cNvPr>
          <p:cNvCxnSpPr>
            <a:cxnSpLocks/>
          </p:cNvCxnSpPr>
          <p:nvPr/>
        </p:nvCxnSpPr>
        <p:spPr>
          <a:xfrm flipH="1">
            <a:off x="136487" y="1167213"/>
            <a:ext cx="1191491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1" name="Rak 60">
            <a:extLst>
              <a:ext uri="{FF2B5EF4-FFF2-40B4-BE49-F238E27FC236}">
                <a16:creationId xmlns:a16="http://schemas.microsoft.com/office/drawing/2014/main" id="{443D4C5B-1BD9-7D99-F7E2-EA70356352A9}"/>
              </a:ext>
            </a:extLst>
          </p:cNvPr>
          <p:cNvCxnSpPr>
            <a:cxnSpLocks/>
          </p:cNvCxnSpPr>
          <p:nvPr/>
        </p:nvCxnSpPr>
        <p:spPr>
          <a:xfrm flipH="1">
            <a:off x="142661" y="2925970"/>
            <a:ext cx="1191491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2" name="Rak 61">
            <a:extLst>
              <a:ext uri="{FF2B5EF4-FFF2-40B4-BE49-F238E27FC236}">
                <a16:creationId xmlns:a16="http://schemas.microsoft.com/office/drawing/2014/main" id="{94087AAC-0906-2D62-4A54-88EC74A22B1D}"/>
              </a:ext>
            </a:extLst>
          </p:cNvPr>
          <p:cNvCxnSpPr>
            <a:cxnSpLocks/>
          </p:cNvCxnSpPr>
          <p:nvPr/>
        </p:nvCxnSpPr>
        <p:spPr>
          <a:xfrm flipH="1">
            <a:off x="138545" y="2146644"/>
            <a:ext cx="1191491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ruta 8">
            <a:extLst>
              <a:ext uri="{FF2B5EF4-FFF2-40B4-BE49-F238E27FC236}">
                <a16:creationId xmlns:a16="http://schemas.microsoft.com/office/drawing/2014/main" id="{E3F303BC-8785-C9EA-CE6E-C3E5A2302922}"/>
              </a:ext>
            </a:extLst>
          </p:cNvPr>
          <p:cNvSpPr txBox="1"/>
          <p:nvPr/>
        </p:nvSpPr>
        <p:spPr>
          <a:xfrm>
            <a:off x="134429" y="1144418"/>
            <a:ext cx="11914909" cy="123110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Flex 90 Bold" pitchFamily="2" charset="0"/>
                <a:ea typeface="+mn-ea"/>
                <a:cs typeface="+mn-cs"/>
              </a:rPr>
              <a:t>En föreningshockey med hög kvalitet</a:t>
            </a:r>
            <a:endParaRPr kumimoji="0" lang="sv-SE" sz="1400" b="0" i="0" u="none" strike="noStrike" kern="1200" cap="none" spc="0" normalizeH="0" baseline="0" noProof="0" dirty="0">
              <a:ln>
                <a:noFill/>
              </a:ln>
              <a:solidFill>
                <a:srgbClr val="FFFFFF"/>
              </a:solidFill>
              <a:effectLst/>
              <a:uLnTx/>
              <a:uFillTx/>
              <a:latin typeface="Flex 70"/>
              <a:ea typeface="+mn-ea"/>
              <a:cs typeface="Segoe U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FFFFFF"/>
                </a:solidFill>
                <a:effectLst/>
                <a:uLnTx/>
                <a:uFillTx/>
                <a:latin typeface="Flex 70"/>
                <a:ea typeface="+mn-ea"/>
                <a:cs typeface="Segoe UI"/>
              </a:rPr>
              <a:t>Hållbara föreningar med tränare och ledare </a:t>
            </a:r>
            <a:br>
              <a:rPr kumimoji="0" lang="sv-SE" sz="1200" b="0" i="0" u="none" strike="noStrike" kern="1200" cap="none" spc="0" normalizeH="0" baseline="0" noProof="0" dirty="0">
                <a:ln>
                  <a:noFill/>
                </a:ln>
                <a:solidFill>
                  <a:srgbClr val="FFFFFF"/>
                </a:solidFill>
                <a:effectLst/>
                <a:uLnTx/>
                <a:uFillTx/>
                <a:latin typeface="Flex 70"/>
                <a:ea typeface="+mn-ea"/>
                <a:cs typeface="Segoe UI"/>
              </a:rPr>
            </a:br>
            <a:r>
              <a:rPr kumimoji="0" lang="sv-SE" sz="1200" b="0" i="0" u="none" strike="noStrike" kern="1200" cap="none" spc="0" normalizeH="0" baseline="0" noProof="0" dirty="0">
                <a:ln>
                  <a:noFill/>
                </a:ln>
                <a:solidFill>
                  <a:srgbClr val="FFFFFF"/>
                </a:solidFill>
                <a:effectLst/>
                <a:uLnTx/>
                <a:uFillTx/>
                <a:latin typeface="Flex 70"/>
                <a:ea typeface="+mn-ea"/>
                <a:cs typeface="Segoe UI"/>
              </a:rPr>
              <a:t>av högsta kvalitet.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1" i="0" u="none" strike="noStrike" kern="1200" cap="none" spc="0" normalizeH="0" baseline="0" noProof="0" dirty="0">
              <a:ln>
                <a:noFill/>
              </a:ln>
              <a:solidFill>
                <a:srgbClr val="7DE1EB"/>
              </a:solidFill>
              <a:effectLst/>
              <a:uLnTx/>
              <a:uFillTx/>
              <a:latin typeface="Flex 90 Bold" pitchFamily="2" charset="0"/>
              <a:ea typeface="+mn-ea"/>
              <a:cs typeface="Segoe UI"/>
            </a:endParaRPr>
          </a:p>
          <a:p>
            <a:pPr marL="171450" marR="0" lvl="0" indent="-171450" algn="ctr" defTabSz="914400" rtl="0" eaLnBrk="1" fontAlgn="auto" latinLnBrk="0" hangingPunct="1">
              <a:lnSpc>
                <a:spcPct val="100000"/>
              </a:lnSpc>
              <a:spcBef>
                <a:spcPts val="0"/>
              </a:spcBef>
              <a:spcAft>
                <a:spcPts val="0"/>
              </a:spcAft>
              <a:buClrTx/>
              <a:buSzTx/>
              <a:buFont typeface="Wingdings" pitchFamily="2" charset="2"/>
              <a:buChar char="à"/>
              <a:tabLst/>
              <a:defRPr/>
            </a:pPr>
            <a:r>
              <a:rPr kumimoji="0" lang="sv-SE" sz="1200" b="1" i="0" u="none" strike="noStrike" kern="1200" cap="none" spc="0" normalizeH="0" baseline="0" noProof="0" dirty="0">
                <a:ln>
                  <a:noFill/>
                </a:ln>
                <a:solidFill>
                  <a:srgbClr val="FFD200"/>
                </a:solidFill>
                <a:effectLst/>
                <a:uLnTx/>
                <a:uFillTx/>
                <a:latin typeface="Flex 90 Bold" pitchFamily="2" charset="0"/>
                <a:ea typeface="+mn-ea"/>
                <a:cs typeface="Segoe UI"/>
              </a:rPr>
              <a:t>Mål 2030: </a:t>
            </a:r>
            <a:r>
              <a:rPr kumimoji="0" lang="sv-SE" sz="1200" b="0" i="0" u="none" strike="noStrike" kern="1200" cap="none" spc="0" normalizeH="0" baseline="0" noProof="0" dirty="0">
                <a:ln>
                  <a:noFill/>
                </a:ln>
                <a:solidFill>
                  <a:srgbClr val="FFFFFF"/>
                </a:solidFill>
                <a:effectLst/>
                <a:uLnTx/>
                <a:uFillTx/>
                <a:latin typeface="Flex 70"/>
                <a:ea typeface="+mn-ea"/>
                <a:cs typeface="Segoe UI"/>
              </a:rPr>
              <a:t>100 000 licensierade spelare och domare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srgbClr val="FFFFFF"/>
              </a:solidFill>
              <a:effectLst/>
              <a:uLnTx/>
              <a:uFillTx/>
              <a:latin typeface="Flex 70"/>
              <a:ea typeface="+mn-ea"/>
              <a:cs typeface="+mn-cs"/>
            </a:endParaRPr>
          </a:p>
        </p:txBody>
      </p:sp>
      <p:sp>
        <p:nvSpPr>
          <p:cNvPr id="13" name="Platshållare för text 6">
            <a:extLst>
              <a:ext uri="{FF2B5EF4-FFF2-40B4-BE49-F238E27FC236}">
                <a16:creationId xmlns:a16="http://schemas.microsoft.com/office/drawing/2014/main" id="{3E1D03EA-387E-A1DA-68DE-79686EF9005F}"/>
              </a:ext>
            </a:extLst>
          </p:cNvPr>
          <p:cNvSpPr txBox="1">
            <a:spLocks/>
          </p:cNvSpPr>
          <p:nvPr/>
        </p:nvSpPr>
        <p:spPr>
          <a:xfrm>
            <a:off x="556205" y="3372710"/>
            <a:ext cx="2952293" cy="2572320"/>
          </a:xfrm>
          <a:prstGeom prst="rect">
            <a:avLst/>
          </a:prstGeom>
        </p:spPr>
        <p:txBody>
          <a:bodyPr vert="horz" lIns="0" tIns="0" rIns="0" bIns="0" rtlCol="0" anchor="t">
            <a:noAutofit/>
          </a:bodyPr>
          <a:lstStyle>
            <a:lvl1pPr marL="156600" indent="-156600" algn="l" defTabSz="914400" rtl="0" eaLnBrk="1" latinLnBrk="0" hangingPunct="1">
              <a:lnSpc>
                <a:spcPct val="100000"/>
              </a:lnSpc>
              <a:spcBef>
                <a:spcPts val="1200"/>
              </a:spcBef>
              <a:buClr>
                <a:schemeClr val="accent1"/>
              </a:buClr>
              <a:buFont typeface="Arial" panose="020B0604020202020204" pitchFamily="34" charset="0"/>
              <a:buChar char="•"/>
              <a:defRPr sz="1600" kern="1200">
                <a:solidFill>
                  <a:schemeClr val="tx1"/>
                </a:solidFill>
                <a:latin typeface="+mn-lt"/>
                <a:ea typeface="+mn-ea"/>
                <a:cs typeface="+mn-cs"/>
              </a:defRPr>
            </a:lvl1pPr>
            <a:lvl2pPr marL="613800" indent="-156600" algn="l" defTabSz="914400" rtl="0" eaLnBrk="1" latinLnBrk="0" hangingPunct="1">
              <a:lnSpc>
                <a:spcPct val="100000"/>
              </a:lnSpc>
              <a:spcBef>
                <a:spcPts val="1200"/>
              </a:spcBef>
              <a:buClr>
                <a:schemeClr val="accent1"/>
              </a:buClr>
              <a:buFont typeface="Arial" panose="020B0604020202020204" pitchFamily="34" charset="0"/>
              <a:buChar char="•"/>
              <a:defRPr sz="1400" kern="1200">
                <a:solidFill>
                  <a:schemeClr val="tx1"/>
                </a:solidFill>
                <a:latin typeface="+mn-lt"/>
                <a:ea typeface="+mn-ea"/>
                <a:cs typeface="+mn-cs"/>
              </a:defRPr>
            </a:lvl2pPr>
            <a:lvl3pPr marL="1035000" indent="-156600" algn="l" defTabSz="914400" rtl="0" eaLnBrk="1" latinLnBrk="0" hangingPunct="1">
              <a:lnSpc>
                <a:spcPct val="100000"/>
              </a:lnSpc>
              <a:spcBef>
                <a:spcPts val="1200"/>
              </a:spcBef>
              <a:buClr>
                <a:schemeClr val="accent1"/>
              </a:buClr>
              <a:buFont typeface="Arial" panose="020B0604020202020204" pitchFamily="34" charset="0"/>
              <a:buChar char="•"/>
              <a:defRPr sz="1200" kern="1200">
                <a:solidFill>
                  <a:schemeClr val="tx1"/>
                </a:solidFill>
                <a:latin typeface="+mn-lt"/>
                <a:ea typeface="+mn-ea"/>
                <a:cs typeface="+mn-cs"/>
              </a:defRPr>
            </a:lvl3pPr>
            <a:lvl4pPr marL="1420200" indent="-156600" algn="l" defTabSz="914400" rtl="0" eaLnBrk="1" latinLnBrk="0" hangingPunct="1">
              <a:lnSpc>
                <a:spcPct val="100000"/>
              </a:lnSpc>
              <a:spcBef>
                <a:spcPts val="1200"/>
              </a:spcBef>
              <a:buClr>
                <a:schemeClr val="accent1"/>
              </a:buClr>
              <a:buFont typeface="Arial" panose="020B0604020202020204" pitchFamily="34" charset="0"/>
              <a:buChar char="•"/>
              <a:defRPr sz="1100" kern="1200">
                <a:solidFill>
                  <a:schemeClr val="tx1"/>
                </a:solidFill>
                <a:latin typeface="+mn-lt"/>
                <a:ea typeface="+mn-ea"/>
                <a:cs typeface="+mn-cs"/>
              </a:defRPr>
            </a:lvl4pPr>
            <a:lvl5pPr marL="1841400" indent="-156600" algn="l" defTabSz="914400" rtl="0" eaLnBrk="1" latinLnBrk="0" hangingPunct="1">
              <a:lnSpc>
                <a:spcPct val="100000"/>
              </a:lnSpc>
              <a:spcBef>
                <a:spcPts val="1200"/>
              </a:spcBef>
              <a:buClr>
                <a:schemeClr val="accent1"/>
              </a:buClr>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F59EB"/>
              </a:buClr>
              <a:buSzTx/>
              <a:buFont typeface="Arial" panose="020B0604020202020204" pitchFamily="34" charset="0"/>
              <a:buNone/>
              <a:tabLst/>
              <a:defRPr/>
            </a:pPr>
            <a:r>
              <a:rPr kumimoji="0" lang="sv-SE" sz="1200" b="1" i="0" u="none" strike="noStrike" kern="1200" cap="none" spc="0" normalizeH="0" baseline="0" noProof="0" dirty="0">
                <a:ln>
                  <a:noFill/>
                </a:ln>
                <a:solidFill>
                  <a:srgbClr val="FFD200"/>
                </a:solidFill>
                <a:effectLst/>
                <a:uLnTx/>
                <a:uFillTx/>
                <a:latin typeface="Flex 90 Bold" pitchFamily="2" charset="0"/>
                <a:ea typeface="+mn-ea"/>
                <a:cs typeface="+mn-cs"/>
              </a:rPr>
              <a:t>Verksamhetsplan </a:t>
            </a:r>
            <a:r>
              <a:rPr kumimoji="0" lang="sv-SE" sz="1200" b="1" i="0" u="none" strike="noStrike" kern="1200" cap="none" spc="0" normalizeH="0" baseline="0" noProof="0" dirty="0">
                <a:ln>
                  <a:noFill/>
                </a:ln>
                <a:solidFill>
                  <a:srgbClr val="FFFFFF"/>
                </a:solidFill>
                <a:effectLst/>
                <a:uLnTx/>
                <a:uFillTx/>
                <a:latin typeface="Flex 90 Bold" pitchFamily="2" charset="0"/>
                <a:ea typeface="+mn-ea"/>
                <a:cs typeface="+mn-cs"/>
              </a:rPr>
              <a:t>2023–2025</a:t>
            </a:r>
          </a:p>
          <a:p>
            <a:pPr marL="0" marR="0" lvl="0" indent="0" algn="l" defTabSz="914400" rtl="0" eaLnBrk="1" fontAlgn="auto" latinLnBrk="0" hangingPunct="1">
              <a:lnSpc>
                <a:spcPct val="100000"/>
              </a:lnSpc>
              <a:spcBef>
                <a:spcPts val="1200"/>
              </a:spcBef>
              <a:spcAft>
                <a:spcPts val="0"/>
              </a:spcAft>
              <a:buClr>
                <a:srgbClr val="0F59EB"/>
              </a:buClr>
              <a:buSzTx/>
              <a:buFont typeface="Arial" panose="020B0604020202020204" pitchFamily="34" charset="0"/>
              <a:buNone/>
              <a:tabLst/>
              <a:defRPr/>
            </a:pPr>
            <a:br>
              <a:rPr kumimoji="0" lang="sv-SE" sz="1200" b="0" i="0" u="none" strike="noStrike" kern="1200" cap="none" spc="0" normalizeH="0" baseline="0" noProof="0" dirty="0">
                <a:ln>
                  <a:noFill/>
                </a:ln>
                <a:solidFill>
                  <a:srgbClr val="FFFFFF"/>
                </a:solidFill>
                <a:effectLst/>
                <a:uLnTx/>
                <a:uFillTx/>
                <a:latin typeface="Flex 70"/>
                <a:ea typeface="+mn-ea"/>
                <a:cs typeface="+mn-cs"/>
              </a:rPr>
            </a:br>
            <a:br>
              <a:rPr kumimoji="0" lang="sv-SE" sz="1200" b="0" i="0" u="none" strike="noStrike" kern="1200" cap="none" spc="0" normalizeH="0" baseline="0" noProof="0" dirty="0">
                <a:ln>
                  <a:noFill/>
                </a:ln>
                <a:solidFill>
                  <a:srgbClr val="FFFFFF"/>
                </a:solidFill>
                <a:effectLst/>
                <a:uLnTx/>
                <a:uFillTx/>
                <a:latin typeface="Flex 70"/>
                <a:ea typeface="+mn-ea"/>
                <a:cs typeface="+mn-cs"/>
              </a:rPr>
            </a:br>
            <a:endParaRPr kumimoji="0" lang="sv-SE" sz="1200" b="0" i="0" u="none" strike="noStrike" kern="1200" cap="none" spc="0" normalizeH="0" baseline="0" noProof="0" dirty="0">
              <a:ln>
                <a:noFill/>
              </a:ln>
              <a:solidFill>
                <a:srgbClr val="FFFFFF"/>
              </a:solidFill>
              <a:effectLst/>
              <a:uLnTx/>
              <a:uFillTx/>
              <a:latin typeface="Flex 70"/>
              <a:ea typeface="+mn-ea"/>
              <a:cs typeface="+mn-cs"/>
            </a:endParaRPr>
          </a:p>
          <a:p>
            <a:pPr marL="0" marR="0" lvl="0" indent="0" algn="l" defTabSz="914400" rtl="0" eaLnBrk="1" fontAlgn="auto" latinLnBrk="0" hangingPunct="1">
              <a:lnSpc>
                <a:spcPct val="100000"/>
              </a:lnSpc>
              <a:spcBef>
                <a:spcPts val="0"/>
              </a:spcBef>
              <a:spcAft>
                <a:spcPts val="0"/>
              </a:spcAft>
              <a:buClr>
                <a:srgbClr val="0F59EB"/>
              </a:buClr>
              <a:buSzTx/>
              <a:buFont typeface="Arial" panose="020B0604020202020204" pitchFamily="34" charset="0"/>
              <a:buNone/>
              <a:tabLst/>
              <a:defRPr/>
            </a:pPr>
            <a:endParaRPr kumimoji="0" lang="sv-SE" sz="1200" b="1" i="0" u="none" strike="noStrike" kern="1200" cap="none" spc="0" normalizeH="0" baseline="0" noProof="0" dirty="0">
              <a:ln>
                <a:noFill/>
              </a:ln>
              <a:solidFill>
                <a:srgbClr val="FFFFFF"/>
              </a:solidFill>
              <a:effectLst/>
              <a:uLnTx/>
              <a:uFillTx/>
              <a:latin typeface="Flex 90 Bold" pitchFamily="2" charset="0"/>
              <a:ea typeface="+mn-ea"/>
              <a:cs typeface="+mn-cs"/>
            </a:endParaRPr>
          </a:p>
        </p:txBody>
      </p:sp>
      <p:sp>
        <p:nvSpPr>
          <p:cNvPr id="7" name="textruta 6">
            <a:extLst>
              <a:ext uri="{FF2B5EF4-FFF2-40B4-BE49-F238E27FC236}">
                <a16:creationId xmlns:a16="http://schemas.microsoft.com/office/drawing/2014/main" id="{44C6FE2D-1BFF-5572-058E-56DD8120D3D0}"/>
              </a:ext>
            </a:extLst>
          </p:cNvPr>
          <p:cNvSpPr txBox="1"/>
          <p:nvPr/>
        </p:nvSpPr>
        <p:spPr>
          <a:xfrm>
            <a:off x="3160742" y="2128936"/>
            <a:ext cx="4373914" cy="83099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srgbClr val="FFD200"/>
                </a:solidFill>
                <a:effectLst/>
                <a:uLnTx/>
                <a:uFillTx/>
                <a:latin typeface="Flex 90 Bold" pitchFamily="2" charset="0"/>
                <a:ea typeface="+mn-ea"/>
                <a:cs typeface="+mn-cs"/>
              </a:rPr>
              <a:t>Indikatorer </a:t>
            </a:r>
            <a:r>
              <a:rPr kumimoji="0" lang="sv-SE" sz="1200" b="1" i="0" u="none" strike="noStrike" kern="1200" cap="none" spc="0" normalizeH="0" baseline="0" noProof="0" dirty="0">
                <a:ln>
                  <a:noFill/>
                </a:ln>
                <a:solidFill>
                  <a:srgbClr val="FFFFFF"/>
                </a:solidFill>
                <a:effectLst/>
                <a:uLnTx/>
                <a:uFillTx/>
                <a:latin typeface="Flex 90 Bold" pitchFamily="2" charset="0"/>
                <a:ea typeface="+mn-ea"/>
                <a:cs typeface="+mn-cs"/>
              </a:rPr>
              <a:t>2023–2025</a:t>
            </a:r>
          </a:p>
          <a:p>
            <a:pPr marL="171450" marR="0" lvl="0" indent="-171450" algn="l" defTabSz="914400" rtl="0" eaLnBrk="1" fontAlgn="auto" latinLnBrk="0" hangingPunct="1">
              <a:lnSpc>
                <a:spcPct val="100000"/>
              </a:lnSpc>
              <a:spcBef>
                <a:spcPts val="0"/>
              </a:spcBef>
              <a:spcAft>
                <a:spcPts val="0"/>
              </a:spcAft>
              <a:buClr>
                <a:srgbClr val="0F59EB"/>
              </a:buClr>
              <a:buSzTx/>
              <a:buFont typeface="Wingdings" panose="05000000000000000000" pitchFamily="2" charset="2"/>
              <a:buChar char="ü"/>
              <a:tabLst/>
              <a:defRPr/>
            </a:pPr>
            <a:r>
              <a:rPr kumimoji="0" lang="sv-SE" sz="1200" b="0" i="0" u="none" strike="noStrike" kern="1200" cap="none" spc="0" normalizeH="0" baseline="0" noProof="0" dirty="0">
                <a:ln>
                  <a:noFill/>
                </a:ln>
                <a:solidFill>
                  <a:srgbClr val="FFFFFF"/>
                </a:solidFill>
                <a:effectLst/>
                <a:uLnTx/>
                <a:uFillTx/>
                <a:latin typeface="Flex 70"/>
                <a:ea typeface="+mn-ea"/>
                <a:cs typeface="+mn-cs"/>
              </a:rPr>
              <a:t>Antalet spelare och domare från 15369 till 19226 (3857st)</a:t>
            </a:r>
          </a:p>
          <a:p>
            <a:pPr marL="171450" marR="0" lvl="0" indent="-171450" algn="l" defTabSz="914400" rtl="0" eaLnBrk="1" fontAlgn="auto" latinLnBrk="0" hangingPunct="1">
              <a:lnSpc>
                <a:spcPct val="100000"/>
              </a:lnSpc>
              <a:spcBef>
                <a:spcPts val="0"/>
              </a:spcBef>
              <a:spcAft>
                <a:spcPts val="0"/>
              </a:spcAft>
              <a:buClr>
                <a:srgbClr val="0F59EB"/>
              </a:buClr>
              <a:buSzTx/>
              <a:buFont typeface="Wingdings" panose="05000000000000000000" pitchFamily="2" charset="2"/>
              <a:buChar char="ü"/>
              <a:tabLst/>
              <a:defRPr/>
            </a:pPr>
            <a:r>
              <a:rPr kumimoji="0" lang="sv-SE" sz="1200" b="0" i="0" u="none" strike="noStrike" kern="1200" cap="none" spc="0" normalizeH="0" baseline="0" noProof="0" dirty="0">
                <a:ln>
                  <a:noFill/>
                </a:ln>
                <a:solidFill>
                  <a:srgbClr val="FFFFFF"/>
                </a:solidFill>
                <a:effectLst/>
                <a:uLnTx/>
                <a:uFillTx/>
                <a:latin typeface="Flex 70"/>
                <a:ea typeface="+mn-ea"/>
                <a:cs typeface="+mn-cs"/>
              </a:rPr>
              <a:t>Antalet utbildade ledare i vår region per säsong </a:t>
            </a:r>
          </a:p>
          <a:p>
            <a:pPr marL="171450" marR="0" lvl="0" indent="-171450" algn="l" defTabSz="914400" rtl="0" eaLnBrk="1" fontAlgn="auto" latinLnBrk="0" hangingPunct="1">
              <a:lnSpc>
                <a:spcPct val="100000"/>
              </a:lnSpc>
              <a:spcBef>
                <a:spcPts val="0"/>
              </a:spcBef>
              <a:spcAft>
                <a:spcPts val="0"/>
              </a:spcAft>
              <a:buClr>
                <a:srgbClr val="0F59EB"/>
              </a:buClr>
              <a:buSzTx/>
              <a:buFont typeface="Wingdings" panose="05000000000000000000" pitchFamily="2" charset="2"/>
              <a:buChar char="ü"/>
              <a:tabLst/>
              <a:defRPr/>
            </a:pPr>
            <a:r>
              <a:rPr kumimoji="0" lang="sv-SE" sz="1200" b="0" i="0" u="none" strike="noStrike" kern="1200" cap="none" spc="0" normalizeH="0" baseline="0" noProof="0" dirty="0">
                <a:ln>
                  <a:noFill/>
                </a:ln>
                <a:solidFill>
                  <a:srgbClr val="FFFFFF"/>
                </a:solidFill>
                <a:effectLst/>
                <a:uLnTx/>
                <a:uFillTx/>
                <a:latin typeface="Flex 70"/>
                <a:ea typeface="+mn-ea"/>
                <a:cs typeface="+mn-cs"/>
              </a:rPr>
              <a:t>Föreningsindex utfallet i mätning </a:t>
            </a:r>
          </a:p>
        </p:txBody>
      </p:sp>
      <p:sp>
        <p:nvSpPr>
          <p:cNvPr id="5" name="textruta 4">
            <a:extLst>
              <a:ext uri="{FF2B5EF4-FFF2-40B4-BE49-F238E27FC236}">
                <a16:creationId xmlns:a16="http://schemas.microsoft.com/office/drawing/2014/main" id="{B234AEBE-3D8F-8EEB-404B-EF8261D78E55}"/>
              </a:ext>
            </a:extLst>
          </p:cNvPr>
          <p:cNvSpPr txBox="1"/>
          <p:nvPr/>
        </p:nvSpPr>
        <p:spPr>
          <a:xfrm>
            <a:off x="149631" y="3520026"/>
            <a:ext cx="6773684" cy="317009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srgbClr val="FFFFFF"/>
                </a:solidFill>
                <a:effectLst/>
                <a:uLnTx/>
                <a:uFillTx/>
                <a:latin typeface="Flex 70"/>
                <a:ea typeface="+mn-ea"/>
                <a:cs typeface="+mn-cs"/>
              </a:rPr>
              <a:t>Göra utbildningar mer tillgängliga (digitalt?) sett till utbildningsplats och anmälningsförfarandet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srgbClr val="FFFFFF"/>
                </a:solidFill>
                <a:effectLst/>
                <a:uLnTx/>
                <a:uFillTx/>
                <a:latin typeface="Flex 70"/>
                <a:ea typeface="+mn-ea"/>
                <a:cs typeface="+mn-cs"/>
              </a:rPr>
              <a:t>Sudda ut myten att det är dyrt med ishockey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srgbClr val="FFFFFF"/>
                </a:solidFill>
                <a:effectLst/>
                <a:uLnTx/>
                <a:uFillTx/>
                <a:latin typeface="Flex 70"/>
                <a:ea typeface="+mn-ea"/>
                <a:cs typeface="+mn-cs"/>
              </a:rPr>
              <a:t>Ledarutbilda ledare i föreningen (instruktörsutbildning)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srgbClr val="FFFFFF"/>
                </a:solidFill>
                <a:effectLst/>
                <a:uLnTx/>
                <a:uFillTx/>
                <a:latin typeface="Flex 70"/>
                <a:ea typeface="+mn-ea"/>
                <a:cs typeface="+mn-cs"/>
              </a:rPr>
              <a:t>Rekrytera ledare med tydlig rollbeskrivning av de olika funktionerna i ett lag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srgbClr val="FFFFFF"/>
                </a:solidFill>
                <a:effectLst/>
                <a:uLnTx/>
                <a:uFillTx/>
                <a:latin typeface="Flex 70"/>
                <a:ea typeface="+mn-ea"/>
                <a:cs typeface="+mn-cs"/>
              </a:rPr>
              <a:t>Struktur inom föreningen, uppdaterade styrande dokument (implementering för styrelse, ledare, föräldrar)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srgbClr val="FFFFFF"/>
                </a:solidFill>
                <a:effectLst/>
                <a:uLnTx/>
                <a:uFillTx/>
                <a:latin typeface="Flex 70"/>
                <a:ea typeface="+mn-ea"/>
                <a:cs typeface="+mn-cs"/>
              </a:rPr>
              <a:t>Samarbeta och samverka med närliggande föreningar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srgbClr val="FFFFFF"/>
                </a:solidFill>
                <a:effectLst/>
                <a:uLnTx/>
                <a:uFillTx/>
                <a:latin typeface="Flex 70"/>
                <a:ea typeface="+mn-ea"/>
                <a:cs typeface="+mn-cs"/>
              </a:rPr>
              <a:t>Samarbeta med skolor (prova på-dagar) och verka för spontanytor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srgbClr val="FFFFFF"/>
                </a:solidFill>
                <a:effectLst/>
                <a:uLnTx/>
                <a:uFillTx/>
                <a:latin typeface="Flex 70"/>
                <a:ea typeface="+mn-ea"/>
                <a:cs typeface="+mn-cs"/>
                <a:sym typeface="Wingdings" panose="05000000000000000000" pitchFamily="2" charset="2"/>
              </a:rPr>
              <a:t>Spela på hemmaplan så länge som möjligt (avsiktsförklaring)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srgbClr val="FFFFFF"/>
                </a:solidFill>
                <a:effectLst/>
                <a:uLnTx/>
                <a:uFillTx/>
                <a:latin typeface="Flex 70"/>
                <a:ea typeface="+mn-ea"/>
                <a:cs typeface="+mn-cs"/>
                <a:sym typeface="Wingdings" panose="05000000000000000000" pitchFamily="2" charset="2"/>
              </a:rPr>
              <a:t>Fungerande valberedning för att söka rätt personer till styrelsen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srgbClr val="FFFFFF"/>
                </a:solidFill>
                <a:effectLst/>
                <a:uLnTx/>
                <a:uFillTx/>
                <a:latin typeface="Flex 70"/>
                <a:ea typeface="+mn-ea"/>
                <a:cs typeface="+mn-cs"/>
                <a:sym typeface="Wingdings" panose="05000000000000000000" pitchFamily="2" charset="2"/>
              </a:rPr>
              <a:t>Motions/</a:t>
            </a:r>
            <a:r>
              <a:rPr kumimoji="0" lang="sv-SE" sz="1400" b="0" i="0" u="none" strike="noStrike" kern="1200" cap="none" spc="0" normalizeH="0" baseline="0" noProof="0" dirty="0" err="1">
                <a:ln>
                  <a:noFill/>
                </a:ln>
                <a:solidFill>
                  <a:srgbClr val="FFFFFF"/>
                </a:solidFill>
                <a:effectLst/>
                <a:uLnTx/>
                <a:uFillTx/>
                <a:latin typeface="Flex 70"/>
                <a:ea typeface="+mn-ea"/>
                <a:cs typeface="+mn-cs"/>
                <a:sym typeface="Wingdings" panose="05000000000000000000" pitchFamily="2" charset="2"/>
              </a:rPr>
              <a:t>rekhockey</a:t>
            </a:r>
            <a:r>
              <a:rPr kumimoji="0" lang="sv-SE" sz="1400" b="0" i="0" u="none" strike="noStrike" kern="1200" cap="none" spc="0" normalizeH="0" baseline="0" noProof="0" dirty="0">
                <a:ln>
                  <a:noFill/>
                </a:ln>
                <a:solidFill>
                  <a:srgbClr val="FFFFFF"/>
                </a:solidFill>
                <a:effectLst/>
                <a:uLnTx/>
                <a:uFillTx/>
                <a:latin typeface="Flex 70"/>
                <a:ea typeface="+mn-ea"/>
                <a:cs typeface="+mn-cs"/>
                <a:sym typeface="Wingdings" panose="05000000000000000000" pitchFamily="2" charset="2"/>
              </a:rPr>
              <a:t> för att behålla spelare längre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srgbClr val="FFFFFF"/>
                </a:solidFill>
                <a:effectLst/>
                <a:uLnTx/>
                <a:uFillTx/>
                <a:latin typeface="Flex 70"/>
                <a:ea typeface="+mn-ea"/>
                <a:cs typeface="+mn-cs"/>
                <a:sym typeface="Wingdings" panose="05000000000000000000" pitchFamily="2" charset="2"/>
              </a:rPr>
              <a:t>Spela 3 mot 3 högre upp i åldrarna som ett komplement till ordinarie serier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Flex 70"/>
              <a:ea typeface="+mn-ea"/>
              <a:cs typeface="+mn-cs"/>
            </a:endParaRPr>
          </a:p>
        </p:txBody>
      </p:sp>
      <p:sp>
        <p:nvSpPr>
          <p:cNvPr id="11" name="textruta 10">
            <a:extLst>
              <a:ext uri="{FF2B5EF4-FFF2-40B4-BE49-F238E27FC236}">
                <a16:creationId xmlns:a16="http://schemas.microsoft.com/office/drawing/2014/main" id="{E84842F0-18FF-A788-5A4A-DC5DEC19FD01}"/>
              </a:ext>
            </a:extLst>
          </p:cNvPr>
          <p:cNvSpPr txBox="1"/>
          <p:nvPr/>
        </p:nvSpPr>
        <p:spPr>
          <a:xfrm>
            <a:off x="6892599" y="3520026"/>
            <a:ext cx="5149769" cy="287771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srgbClr val="FFFFFF"/>
                </a:solidFill>
                <a:effectLst/>
                <a:uLnTx/>
                <a:uFillTx/>
                <a:latin typeface="Flex 70"/>
                <a:ea typeface="+mn-ea"/>
                <a:cs typeface="+mn-cs"/>
              </a:rPr>
              <a:t>Hockeyfritids och/eller hockey på skoltid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srgbClr val="FFFFFF"/>
                </a:solidFill>
                <a:effectLst/>
                <a:uLnTx/>
                <a:uFillTx/>
                <a:latin typeface="Flex 70"/>
                <a:ea typeface="+mn-ea"/>
                <a:cs typeface="+mn-cs"/>
              </a:rPr>
              <a:t>Värdegrundsarbete i tidig ålder för spelare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srgbClr val="FFFFFF"/>
                </a:solidFill>
                <a:effectLst/>
                <a:uLnTx/>
                <a:uFillTx/>
                <a:latin typeface="Flex 70"/>
                <a:ea typeface="+mn-ea"/>
                <a:cs typeface="+mn-cs"/>
              </a:rPr>
              <a:t>Satsa på tjejer (erbjuda egen istid på TKH)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srgbClr val="FFFFFF"/>
                </a:solidFill>
                <a:effectLst/>
                <a:uLnTx/>
                <a:uFillTx/>
                <a:latin typeface="Flex 70"/>
                <a:ea typeface="+mn-ea"/>
                <a:cs typeface="+mn-cs"/>
              </a:rPr>
              <a:t>Vilka roller behöver vi på ledarsidan i ett lag – tydliggöra vad som förväntas av de olika rollerna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srgbClr val="FFFFFF"/>
                </a:solidFill>
                <a:effectLst/>
                <a:uLnTx/>
                <a:uFillTx/>
                <a:latin typeface="Flex 70"/>
                <a:ea typeface="+mn-ea"/>
                <a:cs typeface="+mn-cs"/>
              </a:rPr>
              <a:t>Utbilda/informera föräldrar och stärka det ideella engagemanget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srgbClr val="FFFFFF"/>
                </a:solidFill>
                <a:effectLst/>
                <a:uLnTx/>
                <a:uFillTx/>
                <a:latin typeface="Flex 70"/>
                <a:ea typeface="+mn-ea"/>
                <a:cs typeface="+mn-cs"/>
              </a:rPr>
              <a:t>Jobba aktivt för att få fler spelare att börja döma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srgbClr val="FFFFFF"/>
                </a:solidFill>
                <a:effectLst/>
                <a:uLnTx/>
                <a:uFillTx/>
                <a:latin typeface="Flex 70"/>
                <a:ea typeface="+mn-ea"/>
                <a:cs typeface="+mn-cs"/>
              </a:rPr>
              <a:t>Hockey året runt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srgbClr val="FFFFFF"/>
                </a:solidFill>
                <a:effectLst/>
                <a:uLnTx/>
                <a:uFillTx/>
                <a:latin typeface="Flex 70"/>
                <a:ea typeface="+mn-ea"/>
                <a:cs typeface="+mn-cs"/>
              </a:rPr>
              <a:t>Ökad integration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srgbClr val="FFFFFF"/>
                </a:solidFill>
                <a:effectLst/>
                <a:uLnTx/>
                <a:uFillTx/>
                <a:latin typeface="Flex 70"/>
                <a:ea typeface="+mn-ea"/>
                <a:cs typeface="+mn-cs"/>
              </a:rPr>
              <a:t>Föreningsservice från större klubbar– stötta andra klubbar i administrationen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300" b="0" i="0" u="none" strike="noStrike" kern="1200" cap="none" spc="0" normalizeH="0" baseline="0" noProof="0" dirty="0">
              <a:ln>
                <a:noFill/>
              </a:ln>
              <a:solidFill>
                <a:srgbClr val="FFFFFF"/>
              </a:solidFill>
              <a:effectLst/>
              <a:uLnTx/>
              <a:uFillTx/>
              <a:latin typeface="Flex 70"/>
              <a:ea typeface="+mn-ea"/>
              <a:cs typeface="+mn-cs"/>
            </a:endParaRPr>
          </a:p>
        </p:txBody>
      </p:sp>
    </p:spTree>
    <p:extLst>
      <p:ext uri="{BB962C8B-B14F-4D97-AF65-F5344CB8AC3E}">
        <p14:creationId xmlns:p14="http://schemas.microsoft.com/office/powerpoint/2010/main" val="93133497"/>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163</TotalTime>
  <Words>2191</Words>
  <Application>Microsoft Office PowerPoint</Application>
  <PresentationFormat>Bredbild</PresentationFormat>
  <Paragraphs>297</Paragraphs>
  <Slides>14</Slides>
  <Notes>13</Notes>
  <HiddenSlides>4</HiddenSlides>
  <MMClips>0</MMClips>
  <ScaleCrop>false</ScaleCrop>
  <HeadingPairs>
    <vt:vector size="6" baseType="variant">
      <vt:variant>
        <vt:lpstr>Använt teckensnitt</vt:lpstr>
      </vt:variant>
      <vt:variant>
        <vt:i4>10</vt:i4>
      </vt:variant>
      <vt:variant>
        <vt:lpstr>Tema</vt:lpstr>
      </vt:variant>
      <vt:variant>
        <vt:i4>1</vt:i4>
      </vt:variant>
      <vt:variant>
        <vt:lpstr>Bildrubriker</vt:lpstr>
      </vt:variant>
      <vt:variant>
        <vt:i4>14</vt:i4>
      </vt:variant>
    </vt:vector>
  </HeadingPairs>
  <TitlesOfParts>
    <vt:vector size="25" baseType="lpstr">
      <vt:lpstr>Aptos</vt:lpstr>
      <vt:lpstr>Aptos Display</vt:lpstr>
      <vt:lpstr>Arial</vt:lpstr>
      <vt:lpstr>Calibri</vt:lpstr>
      <vt:lpstr>Flex 70</vt:lpstr>
      <vt:lpstr>Flex 90 Bold</vt:lpstr>
      <vt:lpstr>Flex Display 100 Black</vt:lpstr>
      <vt:lpstr>Flex Display 60</vt:lpstr>
      <vt:lpstr>Times New Roman</vt:lpstr>
      <vt:lpstr>Wingdings</vt:lpstr>
      <vt:lpstr>Office-tema</vt:lpstr>
      <vt:lpstr>Välkomna till ordförandekonferensen  2025-08-16</vt:lpstr>
      <vt:lpstr>Dagordning</vt:lpstr>
      <vt:lpstr>PowerPoint-presentation</vt:lpstr>
      <vt:lpstr>Styrelsen konstitueras enligt följande </vt:lpstr>
      <vt:lpstr>PowerPoint-presentation</vt:lpstr>
      <vt:lpstr> Sveriges mest engagerande idrott. </vt:lpstr>
      <vt:lpstr>PowerPoint-presentation</vt:lpstr>
      <vt:lpstr>PowerPoint-presentation</vt:lpstr>
      <vt:lpstr>PowerPoint-presentation</vt:lpstr>
      <vt:lpstr>PowerPoint-presentation</vt:lpstr>
      <vt:lpstr>PowerPoint-presentation</vt:lpstr>
      <vt:lpstr>Syfte med avsiktsförklaringen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Ulrika Gärdsback</dc:creator>
  <cp:lastModifiedBy>Ulrika Gärdsback</cp:lastModifiedBy>
  <cp:revision>1</cp:revision>
  <dcterms:created xsi:type="dcterms:W3CDTF">2025-08-15T07:37:37Z</dcterms:created>
  <dcterms:modified xsi:type="dcterms:W3CDTF">2025-08-15T10:20:57Z</dcterms:modified>
</cp:coreProperties>
</file>