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sldIdLst>
    <p:sldId id="257" r:id="rId5"/>
    <p:sldId id="258" r:id="rId6"/>
    <p:sldId id="259" r:id="rId7"/>
    <p:sldId id="1398" r:id="rId8"/>
    <p:sldId id="260" r:id="rId9"/>
    <p:sldId id="261" r:id="rId10"/>
    <p:sldId id="266" r:id="rId11"/>
    <p:sldId id="3607" r:id="rId12"/>
    <p:sldId id="262" r:id="rId13"/>
    <p:sldId id="263" r:id="rId1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larnas Ishockeyförbund" userId="e9bb93e9-b2b6-41f0-930a-a43e08a9570d" providerId="ADAL" clId="{4D85931A-4AE6-4166-8F7C-6F0E110435BF}"/>
    <pc:docChg chg="custSel addSld delSld modSld">
      <pc:chgData name="Dalarnas Ishockeyförbund" userId="e9bb93e9-b2b6-41f0-930a-a43e08a9570d" providerId="ADAL" clId="{4D85931A-4AE6-4166-8F7C-6F0E110435BF}" dt="2025-02-06T16:54:39.493" v="252" actId="20577"/>
      <pc:docMkLst>
        <pc:docMk/>
      </pc:docMkLst>
      <pc:sldChg chg="modSp mod">
        <pc:chgData name="Dalarnas Ishockeyförbund" userId="e9bb93e9-b2b6-41f0-930a-a43e08a9570d" providerId="ADAL" clId="{4D85931A-4AE6-4166-8F7C-6F0E110435BF}" dt="2025-02-06T10:09:39.045" v="15" actId="20577"/>
        <pc:sldMkLst>
          <pc:docMk/>
          <pc:sldMk cId="4117111501" sldId="257"/>
        </pc:sldMkLst>
        <pc:spChg chg="mod">
          <ac:chgData name="Dalarnas Ishockeyförbund" userId="e9bb93e9-b2b6-41f0-930a-a43e08a9570d" providerId="ADAL" clId="{4D85931A-4AE6-4166-8F7C-6F0E110435BF}" dt="2025-02-06T10:09:39.045" v="15" actId="20577"/>
          <ac:spMkLst>
            <pc:docMk/>
            <pc:sldMk cId="4117111501" sldId="257"/>
            <ac:spMk id="2" creationId="{8FB8A5EE-840B-4ABC-9EEB-8D2DB8BA397D}"/>
          </ac:spMkLst>
        </pc:spChg>
      </pc:sldChg>
      <pc:sldChg chg="modSp mod">
        <pc:chgData name="Dalarnas Ishockeyförbund" userId="e9bb93e9-b2b6-41f0-930a-a43e08a9570d" providerId="ADAL" clId="{4D85931A-4AE6-4166-8F7C-6F0E110435BF}" dt="2025-02-06T16:37:53.243" v="208" actId="27636"/>
        <pc:sldMkLst>
          <pc:docMk/>
          <pc:sldMk cId="2742147694" sldId="258"/>
        </pc:sldMkLst>
        <pc:spChg chg="mod">
          <ac:chgData name="Dalarnas Ishockeyförbund" userId="e9bb93e9-b2b6-41f0-930a-a43e08a9570d" providerId="ADAL" clId="{4D85931A-4AE6-4166-8F7C-6F0E110435BF}" dt="2025-02-06T16:37:53.243" v="208" actId="27636"/>
          <ac:spMkLst>
            <pc:docMk/>
            <pc:sldMk cId="2742147694" sldId="258"/>
            <ac:spMk id="2" creationId="{29B2C171-93B8-CCB7-454A-2B8E86015541}"/>
          </ac:spMkLst>
        </pc:spChg>
      </pc:sldChg>
      <pc:sldChg chg="modSp mod">
        <pc:chgData name="Dalarnas Ishockeyförbund" userId="e9bb93e9-b2b6-41f0-930a-a43e08a9570d" providerId="ADAL" clId="{4D85931A-4AE6-4166-8F7C-6F0E110435BF}" dt="2025-02-06T16:54:39.493" v="252" actId="20577"/>
        <pc:sldMkLst>
          <pc:docMk/>
          <pc:sldMk cId="3450823283" sldId="259"/>
        </pc:sldMkLst>
        <pc:spChg chg="mod">
          <ac:chgData name="Dalarnas Ishockeyförbund" userId="e9bb93e9-b2b6-41f0-930a-a43e08a9570d" providerId="ADAL" clId="{4D85931A-4AE6-4166-8F7C-6F0E110435BF}" dt="2025-02-06T16:54:39.493" v="252" actId="20577"/>
          <ac:spMkLst>
            <pc:docMk/>
            <pc:sldMk cId="3450823283" sldId="259"/>
            <ac:spMk id="2" creationId="{4ED39723-CCEC-B95C-316D-5B73BD943B45}"/>
          </ac:spMkLst>
        </pc:spChg>
      </pc:sldChg>
      <pc:sldChg chg="modSp mod">
        <pc:chgData name="Dalarnas Ishockeyförbund" userId="e9bb93e9-b2b6-41f0-930a-a43e08a9570d" providerId="ADAL" clId="{4D85931A-4AE6-4166-8F7C-6F0E110435BF}" dt="2025-02-06T16:50:28.287" v="226" actId="20577"/>
        <pc:sldMkLst>
          <pc:docMk/>
          <pc:sldMk cId="2060099172" sldId="261"/>
        </pc:sldMkLst>
        <pc:spChg chg="mod">
          <ac:chgData name="Dalarnas Ishockeyförbund" userId="e9bb93e9-b2b6-41f0-930a-a43e08a9570d" providerId="ADAL" clId="{4D85931A-4AE6-4166-8F7C-6F0E110435BF}" dt="2025-02-06T16:50:28.287" v="226" actId="20577"/>
          <ac:spMkLst>
            <pc:docMk/>
            <pc:sldMk cId="2060099172" sldId="261"/>
            <ac:spMk id="2" creationId="{D3435AC9-D910-C7FD-24FE-9714ADE296BA}"/>
          </ac:spMkLst>
        </pc:spChg>
      </pc:sldChg>
      <pc:sldChg chg="modSp mod">
        <pc:chgData name="Dalarnas Ishockeyförbund" userId="e9bb93e9-b2b6-41f0-930a-a43e08a9570d" providerId="ADAL" clId="{4D85931A-4AE6-4166-8F7C-6F0E110435BF}" dt="2025-02-06T10:19:48.109" v="112" actId="20577"/>
        <pc:sldMkLst>
          <pc:docMk/>
          <pc:sldMk cId="1104838855" sldId="262"/>
        </pc:sldMkLst>
        <pc:spChg chg="mod">
          <ac:chgData name="Dalarnas Ishockeyförbund" userId="e9bb93e9-b2b6-41f0-930a-a43e08a9570d" providerId="ADAL" clId="{4D85931A-4AE6-4166-8F7C-6F0E110435BF}" dt="2025-02-06T10:19:48.109" v="112" actId="20577"/>
          <ac:spMkLst>
            <pc:docMk/>
            <pc:sldMk cId="1104838855" sldId="262"/>
            <ac:spMk id="2" creationId="{395A34AD-A7F9-767F-42D3-67B3E6F1028D}"/>
          </ac:spMkLst>
        </pc:spChg>
      </pc:sldChg>
      <pc:sldChg chg="modSp add mod">
        <pc:chgData name="Dalarnas Ishockeyförbund" userId="e9bb93e9-b2b6-41f0-930a-a43e08a9570d" providerId="ADAL" clId="{4D85931A-4AE6-4166-8F7C-6F0E110435BF}" dt="2025-02-06T10:20:42.647" v="183" actId="20577"/>
        <pc:sldMkLst>
          <pc:docMk/>
          <pc:sldMk cId="1492987194" sldId="263"/>
        </pc:sldMkLst>
        <pc:spChg chg="mod">
          <ac:chgData name="Dalarnas Ishockeyförbund" userId="e9bb93e9-b2b6-41f0-930a-a43e08a9570d" providerId="ADAL" clId="{4D85931A-4AE6-4166-8F7C-6F0E110435BF}" dt="2025-02-06T10:20:42.647" v="183" actId="20577"/>
          <ac:spMkLst>
            <pc:docMk/>
            <pc:sldMk cId="1492987194" sldId="263"/>
            <ac:spMk id="2" creationId="{E9A4B3EE-7C34-0B9F-D436-7D3A7120F986}"/>
          </ac:spMkLst>
        </pc:spChg>
      </pc:sldChg>
      <pc:sldChg chg="new del">
        <pc:chgData name="Dalarnas Ishockeyförbund" userId="e9bb93e9-b2b6-41f0-930a-a43e08a9570d" providerId="ADAL" clId="{4D85931A-4AE6-4166-8F7C-6F0E110435BF}" dt="2025-02-06T16:44:25.203" v="221" actId="47"/>
        <pc:sldMkLst>
          <pc:docMk/>
          <pc:sldMk cId="4250916973" sldId="264"/>
        </pc:sldMkLst>
      </pc:sldChg>
      <pc:sldChg chg="new del">
        <pc:chgData name="Dalarnas Ishockeyförbund" userId="e9bb93e9-b2b6-41f0-930a-a43e08a9570d" providerId="ADAL" clId="{4D85931A-4AE6-4166-8F7C-6F0E110435BF}" dt="2025-02-06T16:50:34.961" v="227" actId="47"/>
        <pc:sldMkLst>
          <pc:docMk/>
          <pc:sldMk cId="3319961789" sldId="265"/>
        </pc:sldMkLst>
      </pc:sldChg>
      <pc:sldChg chg="modSp add mod">
        <pc:chgData name="Dalarnas Ishockeyförbund" userId="e9bb93e9-b2b6-41f0-930a-a43e08a9570d" providerId="ADAL" clId="{4D85931A-4AE6-4166-8F7C-6F0E110435BF}" dt="2025-02-06T16:44:21.029" v="220" actId="6549"/>
        <pc:sldMkLst>
          <pc:docMk/>
          <pc:sldMk cId="1212539937" sldId="266"/>
        </pc:sldMkLst>
        <pc:spChg chg="mod">
          <ac:chgData name="Dalarnas Ishockeyförbund" userId="e9bb93e9-b2b6-41f0-930a-a43e08a9570d" providerId="ADAL" clId="{4D85931A-4AE6-4166-8F7C-6F0E110435BF}" dt="2025-02-06T16:44:21.029" v="220" actId="6549"/>
          <ac:spMkLst>
            <pc:docMk/>
            <pc:sldMk cId="1212539937" sldId="266"/>
            <ac:spMk id="2" creationId="{5BCDCF53-7FDE-6E40-F16D-ED175E597F02}"/>
          </ac:spMkLst>
        </pc:spChg>
      </pc:sldChg>
      <pc:sldChg chg="add">
        <pc:chgData name="Dalarnas Ishockeyförbund" userId="e9bb93e9-b2b6-41f0-930a-a43e08a9570d" providerId="ADAL" clId="{4D85931A-4AE6-4166-8F7C-6F0E110435BF}" dt="2025-02-06T16:45:06.933" v="223"/>
        <pc:sldMkLst>
          <pc:docMk/>
          <pc:sldMk cId="644386717" sldId="1398"/>
        </pc:sldMkLst>
      </pc:sldChg>
      <pc:sldChg chg="add">
        <pc:chgData name="Dalarnas Ishockeyförbund" userId="e9bb93e9-b2b6-41f0-930a-a43e08a9570d" providerId="ADAL" clId="{4D85931A-4AE6-4166-8F7C-6F0E110435BF}" dt="2025-02-06T16:43:52.124" v="219"/>
        <pc:sldMkLst>
          <pc:docMk/>
          <pc:sldMk cId="2516998100" sldId="3607"/>
        </pc:sldMkLst>
      </pc:sldChg>
      <pc:sldChg chg="new del">
        <pc:chgData name="Dalarnas Ishockeyförbund" userId="e9bb93e9-b2b6-41f0-930a-a43e08a9570d" providerId="ADAL" clId="{4D85931A-4AE6-4166-8F7C-6F0E110435BF}" dt="2025-02-06T16:45:09.733" v="224" actId="47"/>
        <pc:sldMkLst>
          <pc:docMk/>
          <pc:sldMk cId="2573224732" sldId="360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D85EF6-F93B-4F13-831B-4E9B0E3733A7}" type="datetimeFigureOut">
              <a:rPr lang="sv-SE" smtClean="0"/>
              <a:t>2025-02-06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10BA99-EC86-43D8-9416-73CF3864C30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6314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1D22CC-A85D-B24E-8276-DE0B44440930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8159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E8839CE-91E6-FC96-6B80-9B12BF2C16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33E60C97-F392-03F3-FBDF-55666A804C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E3E7701-A11D-D81E-6A2B-D0E991FB5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3E3F-3B0C-41B3-8875-C36A4CAD2BEC}" type="datetimeFigureOut">
              <a:rPr lang="sv-SE" smtClean="0"/>
              <a:t>2025-02-06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F63174E-20E7-0D0F-FAFF-1708E4074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53FE9EF-FF64-3955-58BB-B538E3976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6A97D-9913-40DE-8342-3F9C4879873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97181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E44B0B6-6CF9-C1C0-F63D-2B9192259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90C3D565-469A-D940-226A-62ADFC0C96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1F3F44B-5E50-5357-39BF-A037DB1CA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3E3F-3B0C-41B3-8875-C36A4CAD2BEC}" type="datetimeFigureOut">
              <a:rPr lang="sv-SE" smtClean="0"/>
              <a:t>2025-02-06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EE31573-CFC9-1445-BFA8-6AACE6245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BDE64B6-369E-EE84-5335-055B1621D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6A97D-9913-40DE-8342-3F9C4879873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15362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703C8A33-67CE-BDA2-F75E-57D0212DF7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32C68AA2-B1F6-880A-5F6C-FEB1E88E98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635842C-C928-901B-F588-A5CFFE1748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3E3F-3B0C-41B3-8875-C36A4CAD2BEC}" type="datetimeFigureOut">
              <a:rPr lang="sv-SE" smtClean="0"/>
              <a:t>2025-02-06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F4AB442-F93D-AEB5-F4A3-3E2861A24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89E0EBE-822D-0A43-B5A8-3E21FDB42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6A97D-9913-40DE-8342-3F9C4879873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479607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Kapitel, Bi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6E49E13-5DFC-8741-B95C-0EF0FB49B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8D05749-E166-D14A-B5C6-A13247412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E2A97-783B-4D3C-94D8-F5516E75BD04}" type="slidenum">
              <a:rPr lang="sv-SE" smtClean="0"/>
              <a:t>‹#›</a:t>
            </a:fld>
            <a:endParaRPr lang="sv-SE"/>
          </a:p>
        </p:txBody>
      </p:sp>
      <p:cxnSp>
        <p:nvCxnSpPr>
          <p:cNvPr id="83" name="Rak 82">
            <a:extLst>
              <a:ext uri="{FF2B5EF4-FFF2-40B4-BE49-F238E27FC236}">
                <a16:creationId xmlns:a16="http://schemas.microsoft.com/office/drawing/2014/main" id="{914572DA-559E-924C-A7D8-F6D3CCA95FB4}"/>
              </a:ext>
            </a:extLst>
          </p:cNvPr>
          <p:cNvCxnSpPr/>
          <p:nvPr/>
        </p:nvCxnSpPr>
        <p:spPr>
          <a:xfrm>
            <a:off x="550863" y="692150"/>
            <a:ext cx="110902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Rak 83">
            <a:extLst>
              <a:ext uri="{FF2B5EF4-FFF2-40B4-BE49-F238E27FC236}">
                <a16:creationId xmlns:a16="http://schemas.microsoft.com/office/drawing/2014/main" id="{107A4A46-9DEE-7642-8319-450855838C61}"/>
              </a:ext>
            </a:extLst>
          </p:cNvPr>
          <p:cNvCxnSpPr/>
          <p:nvPr/>
        </p:nvCxnSpPr>
        <p:spPr>
          <a:xfrm>
            <a:off x="550863" y="368299"/>
            <a:ext cx="110902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Rak 84">
            <a:extLst>
              <a:ext uri="{FF2B5EF4-FFF2-40B4-BE49-F238E27FC236}">
                <a16:creationId xmlns:a16="http://schemas.microsoft.com/office/drawing/2014/main" id="{7F5148C0-9E14-F14D-BE44-8981124E3849}"/>
              </a:ext>
            </a:extLst>
          </p:cNvPr>
          <p:cNvCxnSpPr/>
          <p:nvPr/>
        </p:nvCxnSpPr>
        <p:spPr>
          <a:xfrm>
            <a:off x="550863" y="6486801"/>
            <a:ext cx="110902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ruta 85">
            <a:extLst>
              <a:ext uri="{FF2B5EF4-FFF2-40B4-BE49-F238E27FC236}">
                <a16:creationId xmlns:a16="http://schemas.microsoft.com/office/drawing/2014/main" id="{F5AB4C7D-3B28-4A44-BE39-D142465A4659}"/>
              </a:ext>
            </a:extLst>
          </p:cNvPr>
          <p:cNvSpPr txBox="1"/>
          <p:nvPr/>
        </p:nvSpPr>
        <p:spPr>
          <a:xfrm>
            <a:off x="562625" y="368299"/>
            <a:ext cx="3076564" cy="32385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800" cap="all" spc="50" baseline="0">
                <a:solidFill>
                  <a:schemeClr val="tx1"/>
                </a:solidFill>
              </a:rPr>
              <a:t>Region väst ishockeyförbund</a:t>
            </a:r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0B280042-D6AD-DF33-CF43-8F0C19EAFBCA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9802236" y="5562834"/>
            <a:ext cx="1991751" cy="850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74390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om, blå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94418FB-8425-7343-922E-5E7EED899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9CEB89E-8606-1B49-8D32-428EA91F0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DDB0A55-353B-0141-AD40-F868C66FD585}" type="slidenum">
              <a:rPr lang="sv-SE" smtClean="0"/>
              <a:pPr/>
              <a:t>‹#›</a:t>
            </a:fld>
            <a:endParaRPr lang="sv-SE"/>
          </a:p>
        </p:txBody>
      </p:sp>
      <p:cxnSp>
        <p:nvCxnSpPr>
          <p:cNvPr id="9" name="Rak 8">
            <a:extLst>
              <a:ext uri="{FF2B5EF4-FFF2-40B4-BE49-F238E27FC236}">
                <a16:creationId xmlns:a16="http://schemas.microsoft.com/office/drawing/2014/main" id="{62BAEA02-3336-9A46-A5F6-DEF0B18DCB85}"/>
              </a:ext>
            </a:extLst>
          </p:cNvPr>
          <p:cNvCxnSpPr/>
          <p:nvPr userDrawn="1"/>
        </p:nvCxnSpPr>
        <p:spPr>
          <a:xfrm>
            <a:off x="550863" y="692150"/>
            <a:ext cx="11090275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ak 9">
            <a:extLst>
              <a:ext uri="{FF2B5EF4-FFF2-40B4-BE49-F238E27FC236}">
                <a16:creationId xmlns:a16="http://schemas.microsoft.com/office/drawing/2014/main" id="{49BBFECF-4B15-274B-A9DB-0846CC1CE337}"/>
              </a:ext>
            </a:extLst>
          </p:cNvPr>
          <p:cNvCxnSpPr/>
          <p:nvPr userDrawn="1"/>
        </p:nvCxnSpPr>
        <p:spPr>
          <a:xfrm>
            <a:off x="550863" y="368299"/>
            <a:ext cx="11090275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k 10">
            <a:extLst>
              <a:ext uri="{FF2B5EF4-FFF2-40B4-BE49-F238E27FC236}">
                <a16:creationId xmlns:a16="http://schemas.microsoft.com/office/drawing/2014/main" id="{A4D10E12-BD35-5348-B9D9-6D4445537475}"/>
              </a:ext>
            </a:extLst>
          </p:cNvPr>
          <p:cNvCxnSpPr/>
          <p:nvPr userDrawn="1"/>
        </p:nvCxnSpPr>
        <p:spPr>
          <a:xfrm>
            <a:off x="550863" y="6486801"/>
            <a:ext cx="11090275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ruta 11">
            <a:extLst>
              <a:ext uri="{FF2B5EF4-FFF2-40B4-BE49-F238E27FC236}">
                <a16:creationId xmlns:a16="http://schemas.microsoft.com/office/drawing/2014/main" id="{D1DE100B-58C0-934F-AC79-222481B5598F}"/>
              </a:ext>
            </a:extLst>
          </p:cNvPr>
          <p:cNvSpPr txBox="1"/>
          <p:nvPr userDrawn="1"/>
        </p:nvSpPr>
        <p:spPr>
          <a:xfrm>
            <a:off x="562625" y="368299"/>
            <a:ext cx="3076564" cy="32385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800" cap="all" spc="50" baseline="0">
                <a:solidFill>
                  <a:schemeClr val="bg1"/>
                </a:solidFill>
              </a:rPr>
              <a:t>SVENSKA ISHOCKEYFÖRBUNDET</a:t>
            </a:r>
          </a:p>
        </p:txBody>
      </p:sp>
    </p:spTree>
    <p:extLst>
      <p:ext uri="{BB962C8B-B14F-4D97-AF65-F5344CB8AC3E}">
        <p14:creationId xmlns:p14="http://schemas.microsoft.com/office/powerpoint/2010/main" val="1196414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82E007C-23AD-6DFA-4444-EED57229B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EF98C91-CFCD-E8F3-5086-38D09CB22C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3973209-AFBA-9BCF-F438-ED729DDE1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3E3F-3B0C-41B3-8875-C36A4CAD2BEC}" type="datetimeFigureOut">
              <a:rPr lang="sv-SE" smtClean="0"/>
              <a:t>2025-02-06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08FDB0A-AB6A-1E3C-9138-964846D7F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416F3A5-DC7A-B0DB-26E4-F9B307A78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6A97D-9913-40DE-8342-3F9C4879873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099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0AF37D-66D2-2D07-16ED-81002945F1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387D538-18E3-2453-0A98-1AFE4EF2D7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26523DE-4052-E6EA-EECB-DEBB366D3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3E3F-3B0C-41B3-8875-C36A4CAD2BEC}" type="datetimeFigureOut">
              <a:rPr lang="sv-SE" smtClean="0"/>
              <a:t>2025-02-06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B9B5185-756B-A550-A98F-C6962AB2E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ECB27DB-DFE2-4267-3D01-C800624C7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6A97D-9913-40DE-8342-3F9C4879873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77025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868D0C4-D80E-4C6C-DED1-A30750802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67541EB-02E1-D684-B384-220E7E73F6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7AF9BE5-50EE-2118-D483-E0585FE8E6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D0C0EDF-ECA6-0088-F8DE-28D111030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3E3F-3B0C-41B3-8875-C36A4CAD2BEC}" type="datetimeFigureOut">
              <a:rPr lang="sv-SE" smtClean="0"/>
              <a:t>2025-02-06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450130C-9801-A058-211E-770EB3062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C2F0ECB-648D-307C-54F8-7B3E9ADE0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6A97D-9913-40DE-8342-3F9C4879873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28236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D541AF7-C6AF-02F6-73BB-55D7C73F1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3C35749-CDD6-8B76-D6ED-C9D13930CB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B783AF9-FF1D-3097-348B-05767E2709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1DC2BB8C-884E-5AF3-CAD7-81FE64CBDD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4C91C4A7-B92E-7016-1D89-FD152EEA92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21982F4D-56CB-D9A6-9B89-F358B2938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3E3F-3B0C-41B3-8875-C36A4CAD2BEC}" type="datetimeFigureOut">
              <a:rPr lang="sv-SE" smtClean="0"/>
              <a:t>2025-02-06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BF0014C6-DFC0-AF46-187F-00663FF0F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9885639C-CA15-7D1A-7F14-324844D1B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6A97D-9913-40DE-8342-3F9C4879873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45267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AAF1F27-031F-0932-D3C0-B05ECA6CB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3B48EC72-3049-DB7E-B2F2-31A9385D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3E3F-3B0C-41B3-8875-C36A4CAD2BEC}" type="datetimeFigureOut">
              <a:rPr lang="sv-SE" smtClean="0"/>
              <a:t>2025-02-06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CB05D42-5FD0-92C9-374F-ED0CCBD84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DF9A8905-B28F-7AC0-A077-40D641FE5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6A97D-9913-40DE-8342-3F9C4879873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17572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824FFADF-0EB5-10DC-F050-D96B08FB1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3E3F-3B0C-41B3-8875-C36A4CAD2BEC}" type="datetimeFigureOut">
              <a:rPr lang="sv-SE" smtClean="0"/>
              <a:t>2025-02-06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DCF6EC0E-E82E-C6FD-13E3-F828F3579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38849A77-A2C2-515E-656A-C715701CB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6A97D-9913-40DE-8342-3F9C4879873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43465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77C23F7-2591-04B6-0855-D296B424C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49B9815-0E0D-E442-5250-CA747DAFB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3335F72-B389-FF6B-8E12-1937929997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36BD81C-36C0-916C-CE61-2AA430516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3E3F-3B0C-41B3-8875-C36A4CAD2BEC}" type="datetimeFigureOut">
              <a:rPr lang="sv-SE" smtClean="0"/>
              <a:t>2025-02-06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5EEBFD9-D511-D6DB-C049-282424687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65D61D4-4133-25FC-AABB-81A2AF346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6A97D-9913-40DE-8342-3F9C4879873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47001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16FA279-32C9-D8EA-0369-B838B79863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AE548AC2-4D28-F6B8-CFBC-01D6C7C597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8C670C1-892F-35B8-6462-5770824F8E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99DEFAA-5BDB-AD57-726A-AF0831482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3E3F-3B0C-41B3-8875-C36A4CAD2BEC}" type="datetimeFigureOut">
              <a:rPr lang="sv-SE" smtClean="0"/>
              <a:t>2025-02-06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C645CE2-5342-43F8-74B5-EBC602AD1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82DC9C2-D2DC-ECC7-B267-2D18DBC55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6A97D-9913-40DE-8342-3F9C4879873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17033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F06E42BA-7635-6205-CA11-5E9B1CBEB0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F759AFF-B572-52B7-1310-C73DA6AFA7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A1FF3F5-445D-F0BD-B3B4-4A7B35E19D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7A3E3F-3B0C-41B3-8875-C36A4CAD2BEC}" type="datetimeFigureOut">
              <a:rPr lang="sv-SE" smtClean="0"/>
              <a:t>2025-02-06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4911707-0834-BB1A-591E-3955D6DDB8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7E604AA-683B-FD91-4780-F409E347E9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16A97D-9913-40DE-8342-3F9C4879873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32729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36137905-9134-44D6-8792-A7B87F1D66E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8FB8A5EE-840B-4ABC-9EEB-8D2DB8BA39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325550"/>
            <a:ext cx="10058400" cy="357477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sv-SE" sz="5200" b="1" dirty="0">
                <a:solidFill>
                  <a:srgbClr val="FFFF00"/>
                </a:solidFill>
              </a:rPr>
              <a:t>Välkomna till ordförandekonferensen 2025-02-06</a:t>
            </a:r>
            <a:br>
              <a:rPr lang="sv-SE" sz="5200" b="1" dirty="0">
                <a:solidFill>
                  <a:srgbClr val="FFFF00"/>
                </a:solidFill>
              </a:rPr>
            </a:br>
            <a:br>
              <a:rPr lang="sv-SE" sz="5200" b="1" dirty="0">
                <a:solidFill>
                  <a:srgbClr val="FFFF00"/>
                </a:solidFill>
              </a:rPr>
            </a:br>
            <a:endParaRPr lang="sv-SE" sz="5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7111501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40A1BC-9934-B0AC-9B28-62CD060227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9FC3E7CA-5EEE-114D-6D9D-9B30B0CC9A1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E9A4B3EE-7C34-0B9F-D436-7D3A7120F9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325549"/>
            <a:ext cx="10058400" cy="410649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sv-SE" sz="2400" b="1" dirty="0">
                <a:solidFill>
                  <a:srgbClr val="FFFF00"/>
                </a:solidFill>
              </a:rPr>
              <a:t>Nästa ordförandekonferens i april </a:t>
            </a:r>
            <a:br>
              <a:rPr lang="sv-SE" sz="2400" b="1" dirty="0">
                <a:solidFill>
                  <a:srgbClr val="FFFF00"/>
                </a:solidFill>
              </a:rPr>
            </a:br>
            <a:br>
              <a:rPr lang="sv-SE" sz="2400" b="1" dirty="0">
                <a:solidFill>
                  <a:srgbClr val="FFFF00"/>
                </a:solidFill>
              </a:rPr>
            </a:br>
            <a:r>
              <a:rPr lang="sv-SE" sz="2400" b="1" dirty="0">
                <a:solidFill>
                  <a:srgbClr val="FFFF00"/>
                </a:solidFill>
              </a:rPr>
              <a:t>Årsmöte 250609</a:t>
            </a:r>
            <a:br>
              <a:rPr lang="sv-SE" sz="2400" b="1" dirty="0">
                <a:solidFill>
                  <a:srgbClr val="FFFF00"/>
                </a:solidFill>
              </a:rPr>
            </a:br>
            <a:br>
              <a:rPr lang="sv-SE" sz="2400" b="1" dirty="0">
                <a:solidFill>
                  <a:srgbClr val="FFFF00"/>
                </a:solidFill>
              </a:rPr>
            </a:br>
            <a:endParaRPr lang="sv-SE" sz="2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2987194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E56BBE-AD12-656F-74DA-76F9419238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208A56B3-2BAE-AC3A-29FC-0DA7A117A2E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29B2C171-93B8-CCB7-454A-2B8E860155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325550"/>
            <a:ext cx="10058400" cy="357477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l"/>
            <a:r>
              <a:rPr lang="sv-SE" sz="4000" b="1" dirty="0">
                <a:solidFill>
                  <a:srgbClr val="FFFF00"/>
                </a:solidFill>
              </a:rPr>
              <a:t>Dagordning</a:t>
            </a:r>
            <a:br>
              <a:rPr lang="sv-SE" sz="1600" b="1" dirty="0">
                <a:solidFill>
                  <a:srgbClr val="FFFF00"/>
                </a:solidFill>
              </a:rPr>
            </a:br>
            <a:br>
              <a:rPr lang="sv-SE" sz="1600" b="1" dirty="0">
                <a:solidFill>
                  <a:srgbClr val="FFFF00"/>
                </a:solidFill>
              </a:rPr>
            </a:br>
            <a:br>
              <a:rPr lang="sv-SE" sz="1600" b="1" dirty="0">
                <a:solidFill>
                  <a:srgbClr val="FFFF00"/>
                </a:solidFill>
              </a:rPr>
            </a:br>
            <a:r>
              <a:rPr lang="sv-SE" sz="1600" b="1" dirty="0">
                <a:solidFill>
                  <a:srgbClr val="FFFF00"/>
                </a:solidFill>
              </a:rPr>
              <a:t>•</a:t>
            </a:r>
            <a:r>
              <a:rPr lang="sv-SE" sz="1800" b="1" dirty="0">
                <a:solidFill>
                  <a:srgbClr val="FFFF00"/>
                </a:solidFill>
              </a:rPr>
              <a:t>	</a:t>
            </a:r>
            <a:r>
              <a:rPr lang="sv-SE" sz="2400" b="1" dirty="0">
                <a:solidFill>
                  <a:srgbClr val="FFFF00"/>
                </a:solidFill>
              </a:rPr>
              <a:t>Öppnandet av mötet</a:t>
            </a:r>
            <a:br>
              <a:rPr lang="sv-SE" sz="2400" b="1" dirty="0">
                <a:solidFill>
                  <a:srgbClr val="FFFF00"/>
                </a:solidFill>
              </a:rPr>
            </a:br>
            <a:r>
              <a:rPr lang="sv-SE" sz="2400" b="1" dirty="0">
                <a:solidFill>
                  <a:srgbClr val="FFFF00"/>
                </a:solidFill>
              </a:rPr>
              <a:t>•	Information från Dalarnas Ishockeyförbund</a:t>
            </a:r>
            <a:br>
              <a:rPr lang="sv-SE" sz="2400" b="1" dirty="0">
                <a:solidFill>
                  <a:srgbClr val="FFFF00"/>
                </a:solidFill>
              </a:rPr>
            </a:br>
            <a:r>
              <a:rPr lang="sv-SE" sz="2400" b="1" dirty="0">
                <a:solidFill>
                  <a:srgbClr val="FFFF00"/>
                </a:solidFill>
              </a:rPr>
              <a:t>•	Kommittéernas informationspunkt</a:t>
            </a:r>
            <a:br>
              <a:rPr lang="sv-SE" sz="2400" b="1" dirty="0">
                <a:solidFill>
                  <a:srgbClr val="FFFF00"/>
                </a:solidFill>
              </a:rPr>
            </a:br>
            <a:r>
              <a:rPr lang="sv-SE" sz="2400" b="1" dirty="0">
                <a:solidFill>
                  <a:srgbClr val="FFFF00"/>
                </a:solidFill>
              </a:rPr>
              <a:t>•	Information från Region Väst </a:t>
            </a:r>
            <a:br>
              <a:rPr lang="sv-SE" sz="2400" b="1" dirty="0">
                <a:solidFill>
                  <a:srgbClr val="FFFF00"/>
                </a:solidFill>
              </a:rPr>
            </a:br>
            <a:r>
              <a:rPr lang="sv-SE" sz="2400" b="1" dirty="0">
                <a:solidFill>
                  <a:srgbClr val="FFFF00"/>
                </a:solidFill>
              </a:rPr>
              <a:t>•	Avsiktsförklaringen</a:t>
            </a:r>
            <a:br>
              <a:rPr lang="sv-SE" sz="2400" b="1" dirty="0">
                <a:solidFill>
                  <a:srgbClr val="FFFF00"/>
                </a:solidFill>
              </a:rPr>
            </a:br>
            <a:r>
              <a:rPr lang="sv-SE" sz="2400" b="1" dirty="0">
                <a:solidFill>
                  <a:srgbClr val="FFFF00"/>
                </a:solidFill>
              </a:rPr>
              <a:t>•	Övriga frågor</a:t>
            </a:r>
            <a:br>
              <a:rPr lang="sv-SE" sz="2400" b="1" dirty="0">
                <a:solidFill>
                  <a:srgbClr val="FFFF00"/>
                </a:solidFill>
              </a:rPr>
            </a:br>
            <a:endParaRPr lang="sv-SE" sz="2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2147694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2A991C-FEB7-BB40-AAE1-9187F5FEFD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BFEACEE4-DD7F-EB8B-7242-1F80BEBA884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4ED39723-CCEC-B95C-316D-5B73BD943B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325550"/>
            <a:ext cx="10058400" cy="478762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sv-SE" sz="5200" b="1" dirty="0">
                <a:solidFill>
                  <a:srgbClr val="FFFF00"/>
                </a:solidFill>
              </a:rPr>
              <a:t>Information från DIF</a:t>
            </a:r>
            <a:br>
              <a:rPr lang="sv-SE" sz="5200" b="1" dirty="0">
                <a:solidFill>
                  <a:srgbClr val="FFFF00"/>
                </a:solidFill>
              </a:rPr>
            </a:br>
            <a:r>
              <a:rPr lang="sv-SE" sz="3600" b="1" dirty="0">
                <a:solidFill>
                  <a:srgbClr val="FFFF00"/>
                </a:solidFill>
              </a:rPr>
              <a:t>Remiss angående damutredning</a:t>
            </a:r>
            <a:br>
              <a:rPr lang="sv-SE" sz="3600" b="1" dirty="0">
                <a:solidFill>
                  <a:srgbClr val="FFFF00"/>
                </a:solidFill>
              </a:rPr>
            </a:br>
            <a:r>
              <a:rPr lang="sv-SE" sz="3600" b="1" dirty="0">
                <a:solidFill>
                  <a:srgbClr val="FFFF00"/>
                </a:solidFill>
              </a:rPr>
              <a:t>Disciplinärenden</a:t>
            </a:r>
            <a:br>
              <a:rPr lang="sv-SE" sz="3600" b="1" dirty="0">
                <a:solidFill>
                  <a:srgbClr val="FFFF00"/>
                </a:solidFill>
              </a:rPr>
            </a:br>
            <a:r>
              <a:rPr lang="sv-SE" sz="3600" b="1" dirty="0">
                <a:solidFill>
                  <a:srgbClr val="FFFF00"/>
                </a:solidFill>
              </a:rPr>
              <a:t>Samhällsutvecklingen</a:t>
            </a:r>
            <a:br>
              <a:rPr lang="sv-SE" sz="3600" b="1" dirty="0">
                <a:solidFill>
                  <a:srgbClr val="FFFF00"/>
                </a:solidFill>
              </a:rPr>
            </a:br>
            <a:r>
              <a:rPr lang="sv-SE" sz="3600" b="1" dirty="0">
                <a:solidFill>
                  <a:srgbClr val="FFFF00"/>
                </a:solidFill>
              </a:rPr>
              <a:t>Hemsidan</a:t>
            </a:r>
            <a:br>
              <a:rPr lang="sv-SE" sz="3600" b="1" dirty="0">
                <a:solidFill>
                  <a:srgbClr val="FFFF00"/>
                </a:solidFill>
              </a:rPr>
            </a:br>
            <a:r>
              <a:rPr lang="sv-SE" sz="3600" b="1" dirty="0">
                <a:solidFill>
                  <a:srgbClr val="FFFF00"/>
                </a:solidFill>
              </a:rPr>
              <a:t>Strategi 2030</a:t>
            </a:r>
            <a:br>
              <a:rPr lang="sv-SE" sz="3600" b="1">
                <a:solidFill>
                  <a:srgbClr val="FFFF00"/>
                </a:solidFill>
              </a:rPr>
            </a:br>
            <a:r>
              <a:rPr lang="sv-SE" sz="3600" b="1">
                <a:solidFill>
                  <a:srgbClr val="FFFF00"/>
                </a:solidFill>
              </a:rPr>
              <a:t>Fadderverksamhet</a:t>
            </a:r>
            <a:br>
              <a:rPr lang="sv-SE" sz="3600" b="1">
                <a:solidFill>
                  <a:srgbClr val="FFFF00"/>
                </a:solidFill>
              </a:rPr>
            </a:br>
            <a:r>
              <a:rPr lang="sv-SE" sz="3600" b="1">
                <a:solidFill>
                  <a:srgbClr val="FFFF00"/>
                </a:solidFill>
              </a:rPr>
              <a:t>DM pågår</a:t>
            </a:r>
            <a:endParaRPr lang="sv-SE" sz="36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0823283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9574A820-A36E-30FD-BE7F-1482C72D1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800" b="0" i="0" u="none" strike="noStrike" kern="1200" cap="all" spc="5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lex 70"/>
                <a:ea typeface="+mn-ea"/>
                <a:cs typeface="+mn-cs"/>
              </a:rPr>
              <a:t>strategi 2030</a:t>
            </a:r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5C9AB1A6-F524-DCEB-A02D-ADBBB5410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DB0A55-353B-0141-AD40-F868C66FD585}" type="slidenum">
              <a:rPr kumimoji="0" lang="sv-SE" sz="800" b="0" i="0" u="none" strike="noStrike" kern="1200" cap="all" spc="5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lex 7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sv-SE" sz="800" b="0" i="0" u="none" strike="noStrike" kern="1200" cap="all" spc="5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lex 70"/>
              <a:ea typeface="+mn-ea"/>
              <a:cs typeface="+mn-cs"/>
            </a:endParaRPr>
          </a:p>
        </p:txBody>
      </p:sp>
      <p:sp>
        <p:nvSpPr>
          <p:cNvPr id="4" name="Rektangel med rundade hörn 3">
            <a:extLst>
              <a:ext uri="{FF2B5EF4-FFF2-40B4-BE49-F238E27FC236}">
                <a16:creationId xmlns:a16="http://schemas.microsoft.com/office/drawing/2014/main" id="{B8C511E4-1B70-AAFB-5C30-3A26FF66DCBD}"/>
              </a:ext>
            </a:extLst>
          </p:cNvPr>
          <p:cNvSpPr/>
          <p:nvPr/>
        </p:nvSpPr>
        <p:spPr>
          <a:xfrm>
            <a:off x="562625" y="947580"/>
            <a:ext cx="11066750" cy="5193728"/>
          </a:xfrm>
          <a:prstGeom prst="roundRect">
            <a:avLst>
              <a:gd name="adj" fmla="val 4715"/>
            </a:avLst>
          </a:prstGeom>
          <a:noFill/>
          <a:ln w="19050">
            <a:solidFill>
              <a:schemeClr val="accent1"/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lex 70"/>
              <a:ea typeface="+mn-ea"/>
              <a:cs typeface="+mn-cs"/>
            </a:endParaRPr>
          </a:p>
        </p:txBody>
      </p:sp>
      <p:cxnSp>
        <p:nvCxnSpPr>
          <p:cNvPr id="10" name="Rak 9">
            <a:extLst>
              <a:ext uri="{FF2B5EF4-FFF2-40B4-BE49-F238E27FC236}">
                <a16:creationId xmlns:a16="http://schemas.microsoft.com/office/drawing/2014/main" id="{ADE03C81-697A-1015-B271-2B6740C71DE2}"/>
              </a:ext>
            </a:extLst>
          </p:cNvPr>
          <p:cNvCxnSpPr>
            <a:cxnSpLocks/>
          </p:cNvCxnSpPr>
          <p:nvPr/>
        </p:nvCxnSpPr>
        <p:spPr>
          <a:xfrm>
            <a:off x="4224979" y="1749743"/>
            <a:ext cx="0" cy="4391565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k 10">
            <a:extLst>
              <a:ext uri="{FF2B5EF4-FFF2-40B4-BE49-F238E27FC236}">
                <a16:creationId xmlns:a16="http://schemas.microsoft.com/office/drawing/2014/main" id="{A6B4D38D-DCAB-F805-1036-FBFE68F4C469}"/>
              </a:ext>
            </a:extLst>
          </p:cNvPr>
          <p:cNvCxnSpPr>
            <a:cxnSpLocks/>
          </p:cNvCxnSpPr>
          <p:nvPr/>
        </p:nvCxnSpPr>
        <p:spPr>
          <a:xfrm>
            <a:off x="7956152" y="1749743"/>
            <a:ext cx="0" cy="4391565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k 12">
            <a:extLst>
              <a:ext uri="{FF2B5EF4-FFF2-40B4-BE49-F238E27FC236}">
                <a16:creationId xmlns:a16="http://schemas.microsoft.com/office/drawing/2014/main" id="{FBCF5D86-EA19-8BBE-C9C0-3EF1D97189D3}"/>
              </a:ext>
            </a:extLst>
          </p:cNvPr>
          <p:cNvCxnSpPr>
            <a:cxnSpLocks/>
          </p:cNvCxnSpPr>
          <p:nvPr/>
        </p:nvCxnSpPr>
        <p:spPr>
          <a:xfrm flipH="1">
            <a:off x="562625" y="1749743"/>
            <a:ext cx="1106675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ruta 16">
            <a:extLst>
              <a:ext uri="{FF2B5EF4-FFF2-40B4-BE49-F238E27FC236}">
                <a16:creationId xmlns:a16="http://schemas.microsoft.com/office/drawing/2014/main" id="{3822B4D3-4C82-4554-F83D-27692C1E0241}"/>
              </a:ext>
            </a:extLst>
          </p:cNvPr>
          <p:cNvSpPr txBox="1"/>
          <p:nvPr/>
        </p:nvSpPr>
        <p:spPr>
          <a:xfrm>
            <a:off x="3049030" y="1125547"/>
            <a:ext cx="609805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lex Display 60" pitchFamily="2" charset="0"/>
                <a:ea typeface="+mn-ea"/>
                <a:cs typeface="+mn-cs"/>
              </a:rPr>
              <a:t>VÅRA FOKUSOMRÅDEN</a:t>
            </a:r>
          </a:p>
        </p:txBody>
      </p:sp>
      <p:sp>
        <p:nvSpPr>
          <p:cNvPr id="18" name="Platshållare för text 3">
            <a:extLst>
              <a:ext uri="{FF2B5EF4-FFF2-40B4-BE49-F238E27FC236}">
                <a16:creationId xmlns:a16="http://schemas.microsoft.com/office/drawing/2014/main" id="{98DF2168-C96F-812C-743A-66D595C31FF4}"/>
              </a:ext>
            </a:extLst>
          </p:cNvPr>
          <p:cNvSpPr txBox="1">
            <a:spLocks/>
          </p:cNvSpPr>
          <p:nvPr/>
        </p:nvSpPr>
        <p:spPr>
          <a:xfrm>
            <a:off x="778477" y="2020760"/>
            <a:ext cx="3250277" cy="2069321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156600" indent="-15660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13800" indent="-15660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5000" indent="-15660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20200" indent="-15660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41400" indent="-15660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F59EB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lex Display 100 Black" pitchFamily="2" charset="0"/>
                <a:ea typeface="+mn-ea"/>
                <a:cs typeface="+mn-cs"/>
              </a:rPr>
              <a:t>En föreningshockey </a:t>
            </a:r>
            <a:br>
              <a:rPr kumimoji="0" lang="sv-SE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lex Display 100 Black" pitchFamily="2" charset="0"/>
                <a:ea typeface="+mn-ea"/>
                <a:cs typeface="+mn-cs"/>
              </a:rPr>
            </a:br>
            <a:r>
              <a:rPr kumimoji="0" lang="sv-SE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lex Display 100 Black" pitchFamily="2" charset="0"/>
                <a:ea typeface="+mn-ea"/>
                <a:cs typeface="+mn-cs"/>
              </a:rPr>
              <a:t>med hög kvalitet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F59EB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2000" b="0" i="0" u="none" strike="noStrike" kern="1200" cap="none" spc="0" normalizeH="0" baseline="0" noProof="0" dirty="0">
                <a:ln>
                  <a:noFill/>
                </a:ln>
                <a:solidFill>
                  <a:srgbClr val="7DE1EB"/>
                </a:solidFill>
                <a:effectLst/>
                <a:uLnTx/>
                <a:uFillTx/>
                <a:latin typeface="Flex Display 60" pitchFamily="2" charset="0"/>
                <a:ea typeface="+mn-ea"/>
                <a:cs typeface="+mn-cs"/>
              </a:rPr>
              <a:t>Hållbara föreningar </a:t>
            </a:r>
            <a:br>
              <a:rPr kumimoji="0" lang="sv-SE" sz="2000" b="0" i="0" u="none" strike="noStrike" kern="1200" cap="none" spc="0" normalizeH="0" baseline="0" noProof="0" dirty="0">
                <a:ln>
                  <a:noFill/>
                </a:ln>
                <a:solidFill>
                  <a:srgbClr val="7DE1EB"/>
                </a:solidFill>
                <a:effectLst/>
                <a:uLnTx/>
                <a:uFillTx/>
                <a:latin typeface="Flex Display 60" pitchFamily="2" charset="0"/>
                <a:ea typeface="+mn-ea"/>
                <a:cs typeface="+mn-cs"/>
              </a:rPr>
            </a:br>
            <a:r>
              <a:rPr kumimoji="0" lang="sv-SE" sz="2000" b="0" i="0" u="none" strike="noStrike" kern="1200" cap="none" spc="0" normalizeH="0" baseline="0" noProof="0" dirty="0">
                <a:ln>
                  <a:noFill/>
                </a:ln>
                <a:solidFill>
                  <a:srgbClr val="7DE1EB"/>
                </a:solidFill>
                <a:effectLst/>
                <a:uLnTx/>
                <a:uFillTx/>
                <a:latin typeface="Flex Display 60" pitchFamily="2" charset="0"/>
                <a:ea typeface="+mn-ea"/>
                <a:cs typeface="+mn-cs"/>
              </a:rPr>
              <a:t>med tränare och ledare </a:t>
            </a:r>
            <a:br>
              <a:rPr kumimoji="0" lang="sv-SE" sz="2000" b="0" i="0" u="none" strike="noStrike" kern="1200" cap="none" spc="0" normalizeH="0" baseline="0" noProof="0" dirty="0">
                <a:ln>
                  <a:noFill/>
                </a:ln>
                <a:solidFill>
                  <a:srgbClr val="7DE1EB"/>
                </a:solidFill>
                <a:effectLst/>
                <a:uLnTx/>
                <a:uFillTx/>
                <a:latin typeface="Flex Display 60" pitchFamily="2" charset="0"/>
                <a:ea typeface="+mn-ea"/>
                <a:cs typeface="+mn-cs"/>
              </a:rPr>
            </a:br>
            <a:r>
              <a:rPr kumimoji="0" lang="sv-SE" sz="2000" b="0" i="0" u="none" strike="noStrike" kern="1200" cap="none" spc="0" normalizeH="0" baseline="0" noProof="0" dirty="0">
                <a:ln>
                  <a:noFill/>
                </a:ln>
                <a:solidFill>
                  <a:srgbClr val="7DE1EB"/>
                </a:solidFill>
                <a:effectLst/>
                <a:uLnTx/>
                <a:uFillTx/>
                <a:latin typeface="Flex Display 60" pitchFamily="2" charset="0"/>
                <a:ea typeface="+mn-ea"/>
                <a:cs typeface="+mn-cs"/>
              </a:rPr>
              <a:t>av högsta kvalitet.</a:t>
            </a:r>
          </a:p>
        </p:txBody>
      </p:sp>
      <p:sp>
        <p:nvSpPr>
          <p:cNvPr id="19" name="Platshållare för text 4">
            <a:extLst>
              <a:ext uri="{FF2B5EF4-FFF2-40B4-BE49-F238E27FC236}">
                <a16:creationId xmlns:a16="http://schemas.microsoft.com/office/drawing/2014/main" id="{7B7F4597-D8E7-44DF-6FF2-CE0695493878}"/>
              </a:ext>
            </a:extLst>
          </p:cNvPr>
          <p:cNvSpPr txBox="1">
            <a:spLocks/>
          </p:cNvSpPr>
          <p:nvPr/>
        </p:nvSpPr>
        <p:spPr>
          <a:xfrm>
            <a:off x="4535035" y="2016287"/>
            <a:ext cx="3224883" cy="2185787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156600" indent="-15660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13800" indent="-15660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5000" indent="-15660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20200" indent="-15660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41400" indent="-15660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F59EB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lex Display 100 Black" pitchFamily="2" charset="0"/>
                <a:ea typeface="+mn-ea"/>
                <a:cs typeface="+mn-cs"/>
              </a:rPr>
              <a:t>Bäst i världen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F59EB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2000" b="0" i="0" u="none" strike="noStrike" kern="1200" cap="none" spc="0" normalizeH="0" baseline="0" noProof="0" dirty="0">
                <a:ln>
                  <a:noFill/>
                </a:ln>
                <a:solidFill>
                  <a:srgbClr val="7DE1EB"/>
                </a:solidFill>
                <a:effectLst/>
                <a:uLnTx/>
                <a:uFillTx/>
                <a:latin typeface="Flex Display 60" pitchFamily="2" charset="0"/>
                <a:ea typeface="Cambria"/>
                <a:cs typeface="Times New Roman"/>
              </a:rPr>
              <a:t>Alla landslag tävlar </a:t>
            </a:r>
            <a:br>
              <a:rPr kumimoji="0" lang="sv-SE" sz="2000" b="0" i="0" u="none" strike="noStrike" kern="1200" cap="none" spc="0" normalizeH="0" baseline="0" noProof="0" dirty="0">
                <a:ln>
                  <a:noFill/>
                </a:ln>
                <a:solidFill>
                  <a:srgbClr val="7DE1EB"/>
                </a:solidFill>
                <a:effectLst/>
                <a:uLnTx/>
                <a:uFillTx/>
                <a:latin typeface="Flex Display 60" pitchFamily="2" charset="0"/>
                <a:ea typeface="Cambria"/>
                <a:cs typeface="Times New Roman"/>
              </a:rPr>
            </a:br>
            <a:r>
              <a:rPr kumimoji="0" lang="sv-SE" sz="2000" b="0" i="0" u="none" strike="noStrike" kern="1200" cap="none" spc="0" normalizeH="0" baseline="0" noProof="0" dirty="0">
                <a:ln>
                  <a:noFill/>
                </a:ln>
                <a:solidFill>
                  <a:srgbClr val="7DE1EB"/>
                </a:solidFill>
                <a:effectLst/>
                <a:uLnTx/>
                <a:uFillTx/>
                <a:latin typeface="Flex Display 60" pitchFamily="2" charset="0"/>
                <a:ea typeface="Cambria"/>
                <a:cs typeface="Times New Roman"/>
              </a:rPr>
              <a:t>om medaljer i </a:t>
            </a:r>
            <a:br>
              <a:rPr kumimoji="0" lang="sv-SE" sz="2000" b="0" i="0" u="none" strike="noStrike" kern="1200" cap="none" spc="0" normalizeH="0" baseline="0" noProof="0" dirty="0">
                <a:ln>
                  <a:noFill/>
                </a:ln>
                <a:solidFill>
                  <a:srgbClr val="7DE1EB"/>
                </a:solidFill>
                <a:effectLst/>
                <a:uLnTx/>
                <a:uFillTx/>
                <a:latin typeface="Flex Display 60" pitchFamily="2" charset="0"/>
                <a:ea typeface="Cambria"/>
                <a:cs typeface="Times New Roman"/>
              </a:rPr>
            </a:br>
            <a:r>
              <a:rPr kumimoji="0" lang="sv-SE" sz="2000" b="0" i="0" u="none" strike="noStrike" kern="1200" cap="none" spc="0" normalizeH="0" baseline="0" noProof="0" dirty="0">
                <a:ln>
                  <a:noFill/>
                </a:ln>
                <a:solidFill>
                  <a:srgbClr val="7DE1EB"/>
                </a:solidFill>
                <a:effectLst/>
                <a:uLnTx/>
                <a:uFillTx/>
                <a:latin typeface="Flex Display 60" pitchFamily="2" charset="0"/>
                <a:ea typeface="Cambria"/>
                <a:cs typeface="Times New Roman"/>
              </a:rPr>
              <a:t>mästerskapen. </a:t>
            </a:r>
          </a:p>
        </p:txBody>
      </p:sp>
      <p:sp>
        <p:nvSpPr>
          <p:cNvPr id="20" name="Platshållare för text 5">
            <a:extLst>
              <a:ext uri="{FF2B5EF4-FFF2-40B4-BE49-F238E27FC236}">
                <a16:creationId xmlns:a16="http://schemas.microsoft.com/office/drawing/2014/main" id="{1B7DC794-B88B-BB67-BC76-5852ED410FA4}"/>
              </a:ext>
            </a:extLst>
          </p:cNvPr>
          <p:cNvSpPr txBox="1">
            <a:spLocks/>
          </p:cNvSpPr>
          <p:nvPr/>
        </p:nvSpPr>
        <p:spPr>
          <a:xfrm>
            <a:off x="8244090" y="2017934"/>
            <a:ext cx="1945267" cy="1289563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156600" indent="-15660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13800" indent="-15660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5000" indent="-15660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20200" indent="-15660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41400" indent="-15660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F59EB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lex Display 100 Black"/>
                <a:ea typeface="+mn-ea"/>
                <a:cs typeface="+mn-cs"/>
              </a:rPr>
              <a:t>Ökat intresse för ishockey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F59EB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2000" b="0" i="0" u="none" strike="noStrike" kern="1200" cap="none" spc="0" normalizeH="0" baseline="0" noProof="0" dirty="0">
                <a:ln>
                  <a:noFill/>
                </a:ln>
                <a:solidFill>
                  <a:srgbClr val="7DE1EB"/>
                </a:solidFill>
                <a:effectLst/>
                <a:uLnTx/>
                <a:uFillTx/>
                <a:latin typeface="Flex Display 60" pitchFamily="2" charset="0"/>
                <a:ea typeface="Cambria"/>
                <a:cs typeface="Times New Roman"/>
              </a:rPr>
              <a:t>Ishockey är Sveriges mest engagerande idrott.</a:t>
            </a:r>
            <a:endParaRPr kumimoji="0" lang="sv-SE" sz="2000" b="0" i="0" u="none" strike="noStrike" kern="1200" cap="none" spc="0" normalizeH="0" baseline="0" noProof="0" dirty="0">
              <a:ln>
                <a:noFill/>
              </a:ln>
              <a:solidFill>
                <a:srgbClr val="7DE1EB"/>
              </a:solidFill>
              <a:effectLst/>
              <a:uLnTx/>
              <a:uFillTx/>
              <a:latin typeface="Flex Display 60" pitchFamily="2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156600" marR="0" lvl="0" indent="-1566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F59EB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lex 70"/>
              <a:ea typeface="+mn-ea"/>
              <a:cs typeface="+mn-cs"/>
            </a:endParaRPr>
          </a:p>
          <a:p>
            <a:pPr marL="156600" marR="0" lvl="0" indent="-1566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F59EB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sv-SE" sz="1400" b="0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highlight>
                <a:srgbClr val="FFFF00"/>
              </a:highlight>
              <a:uLnTx/>
              <a:uFillTx/>
              <a:latin typeface="Flex 70"/>
              <a:ea typeface="+mn-ea"/>
              <a:cs typeface="+mn-cs"/>
            </a:endParaRPr>
          </a:p>
        </p:txBody>
      </p:sp>
      <p:sp>
        <p:nvSpPr>
          <p:cNvPr id="25" name="textruta 24">
            <a:extLst>
              <a:ext uri="{FF2B5EF4-FFF2-40B4-BE49-F238E27FC236}">
                <a16:creationId xmlns:a16="http://schemas.microsoft.com/office/drawing/2014/main" id="{E5F06A6A-7FA0-4BA3-CB00-E72AD36AE3A9}"/>
              </a:ext>
            </a:extLst>
          </p:cNvPr>
          <p:cNvSpPr txBox="1"/>
          <p:nvPr/>
        </p:nvSpPr>
        <p:spPr>
          <a:xfrm>
            <a:off x="688893" y="5418264"/>
            <a:ext cx="333985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1" i="0" u="none" strike="noStrike" kern="1200" cap="none" spc="0" normalizeH="0" baseline="0" noProof="0" dirty="0">
                <a:ln>
                  <a:noFill/>
                </a:ln>
                <a:solidFill>
                  <a:srgbClr val="FFD200"/>
                </a:solidFill>
                <a:effectLst/>
                <a:uLnTx/>
                <a:uFillTx/>
                <a:latin typeface="Flex 90 Bold" pitchFamily="2" charset="0"/>
                <a:ea typeface="+mn-ea"/>
                <a:cs typeface="Segoe UI"/>
                <a:sym typeface="Wingdings" pitchFamily="2" charset="2"/>
              </a:rPr>
              <a:t> </a:t>
            </a:r>
            <a:r>
              <a:rPr kumimoji="0" lang="sv-SE" sz="1600" b="1" i="0" u="none" strike="noStrike" kern="1200" cap="none" spc="0" normalizeH="0" baseline="0" noProof="0" dirty="0">
                <a:ln>
                  <a:noFill/>
                </a:ln>
                <a:solidFill>
                  <a:srgbClr val="FFD200"/>
                </a:solidFill>
                <a:effectLst/>
                <a:uLnTx/>
                <a:uFillTx/>
                <a:latin typeface="Flex 90 Bold" pitchFamily="2" charset="0"/>
                <a:ea typeface="+mn-ea"/>
                <a:cs typeface="Segoe UI"/>
              </a:rPr>
              <a:t>Mål 2030: </a:t>
            </a: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lex 70"/>
                <a:ea typeface="+mn-ea"/>
                <a:cs typeface="Segoe UI"/>
              </a:rPr>
              <a:t>100 000 licensierade spelare och domare</a:t>
            </a:r>
            <a:endParaRPr kumimoji="0" lang="sv-SE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lex 70"/>
              <a:ea typeface="+mn-ea"/>
              <a:cs typeface="+mn-cs"/>
            </a:endParaRPr>
          </a:p>
        </p:txBody>
      </p:sp>
      <p:sp>
        <p:nvSpPr>
          <p:cNvPr id="27" name="textruta 26">
            <a:extLst>
              <a:ext uri="{FF2B5EF4-FFF2-40B4-BE49-F238E27FC236}">
                <a16:creationId xmlns:a16="http://schemas.microsoft.com/office/drawing/2014/main" id="{9550D90C-AE62-435E-EBCF-1A31F83041C0}"/>
              </a:ext>
            </a:extLst>
          </p:cNvPr>
          <p:cNvSpPr txBox="1"/>
          <p:nvPr/>
        </p:nvSpPr>
        <p:spPr>
          <a:xfrm>
            <a:off x="4457704" y="5418264"/>
            <a:ext cx="328286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1" i="0" u="none" strike="noStrike" kern="1200" cap="none" spc="0" normalizeH="0" baseline="0" noProof="0" dirty="0">
                <a:ln>
                  <a:noFill/>
                </a:ln>
                <a:solidFill>
                  <a:srgbClr val="FFD200"/>
                </a:solidFill>
                <a:effectLst/>
                <a:uLnTx/>
                <a:uFillTx/>
                <a:latin typeface="Flex 90 Bold" pitchFamily="2" charset="0"/>
                <a:ea typeface="+mn-ea"/>
                <a:cs typeface="Segoe UI"/>
                <a:sym typeface="Wingdings" pitchFamily="2" charset="2"/>
              </a:rPr>
              <a:t> </a:t>
            </a:r>
            <a:r>
              <a:rPr kumimoji="0" lang="sv-SE" sz="1600" b="1" i="0" u="none" strike="noStrike" kern="1200" cap="none" spc="0" normalizeH="0" baseline="0" noProof="0" dirty="0">
                <a:ln>
                  <a:noFill/>
                </a:ln>
                <a:solidFill>
                  <a:srgbClr val="FFD200"/>
                </a:solidFill>
                <a:effectLst/>
                <a:uLnTx/>
                <a:uFillTx/>
                <a:latin typeface="Flex 90 Bold" pitchFamily="2" charset="0"/>
                <a:ea typeface="+mn-ea"/>
                <a:cs typeface="Segoe UI"/>
              </a:rPr>
              <a:t>Mål 2030: </a:t>
            </a: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FFD200"/>
                </a:solidFill>
                <a:effectLst/>
                <a:uLnTx/>
                <a:uFillTx/>
                <a:latin typeface="Flex 70"/>
                <a:ea typeface="+mn-ea"/>
                <a:cs typeface="Segoe UI"/>
              </a:rPr>
              <a:t> </a:t>
            </a: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lex 70"/>
                <a:ea typeface="+mn-ea"/>
                <a:cs typeface="Segoe UI"/>
              </a:rPr>
              <a:t>Våra seniorlandslag är topp tre på världsrankningen</a:t>
            </a:r>
            <a:endParaRPr kumimoji="0" lang="sv-SE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lex 70"/>
              <a:ea typeface="+mn-ea"/>
              <a:cs typeface="+mn-cs"/>
            </a:endParaRPr>
          </a:p>
        </p:txBody>
      </p:sp>
      <p:sp>
        <p:nvSpPr>
          <p:cNvPr id="28" name="textruta 27">
            <a:extLst>
              <a:ext uri="{FF2B5EF4-FFF2-40B4-BE49-F238E27FC236}">
                <a16:creationId xmlns:a16="http://schemas.microsoft.com/office/drawing/2014/main" id="{4B7BE8A2-0BD0-5D58-B055-C127F6713F31}"/>
              </a:ext>
            </a:extLst>
          </p:cNvPr>
          <p:cNvSpPr txBox="1"/>
          <p:nvPr/>
        </p:nvSpPr>
        <p:spPr>
          <a:xfrm>
            <a:off x="8152374" y="5418264"/>
            <a:ext cx="328286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1" i="0" u="none" strike="noStrike" kern="1200" cap="none" spc="0" normalizeH="0" baseline="0" noProof="0" dirty="0">
                <a:ln>
                  <a:noFill/>
                </a:ln>
                <a:solidFill>
                  <a:srgbClr val="FFD200"/>
                </a:solidFill>
                <a:effectLst/>
                <a:uLnTx/>
                <a:uFillTx/>
                <a:latin typeface="Flex 90 Bold" pitchFamily="2" charset="0"/>
                <a:ea typeface="+mn-ea"/>
                <a:cs typeface="Segoe UI"/>
                <a:sym typeface="Wingdings" pitchFamily="2" charset="2"/>
              </a:rPr>
              <a:t> </a:t>
            </a:r>
            <a:r>
              <a:rPr kumimoji="0" lang="sv-SE" sz="1600" b="1" i="0" u="none" strike="noStrike" kern="1200" cap="none" spc="0" normalizeH="0" baseline="0" noProof="0" dirty="0">
                <a:ln>
                  <a:noFill/>
                </a:ln>
                <a:solidFill>
                  <a:srgbClr val="FFD200"/>
                </a:solidFill>
                <a:effectLst/>
                <a:uLnTx/>
                <a:uFillTx/>
                <a:latin typeface="Flex 90 Bold" pitchFamily="2" charset="0"/>
                <a:ea typeface="+mn-ea"/>
                <a:cs typeface="Segoe UI"/>
              </a:rPr>
              <a:t>Mål 2030: </a:t>
            </a: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FFD200"/>
                </a:solidFill>
                <a:effectLst/>
                <a:uLnTx/>
                <a:uFillTx/>
                <a:latin typeface="Flex 70"/>
                <a:ea typeface="+mn-ea"/>
                <a:cs typeface="Segoe UI"/>
              </a:rPr>
              <a:t> </a:t>
            </a: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lex 70"/>
                <a:ea typeface="+mn-ea"/>
                <a:cs typeface="Segoe UI"/>
              </a:rPr>
              <a:t>25% är intresserade av svensk ishockey</a:t>
            </a:r>
            <a:endParaRPr kumimoji="0" lang="sv-SE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lex 70"/>
              <a:ea typeface="+mn-ea"/>
              <a:cs typeface="+mn-cs"/>
            </a:endParaRPr>
          </a:p>
        </p:txBody>
      </p:sp>
      <p:cxnSp>
        <p:nvCxnSpPr>
          <p:cNvPr id="29" name="Rak 28">
            <a:extLst>
              <a:ext uri="{FF2B5EF4-FFF2-40B4-BE49-F238E27FC236}">
                <a16:creationId xmlns:a16="http://schemas.microsoft.com/office/drawing/2014/main" id="{40BF7D1E-0009-F197-59EA-935D3F999683}"/>
              </a:ext>
            </a:extLst>
          </p:cNvPr>
          <p:cNvCxnSpPr>
            <a:cxnSpLocks/>
          </p:cNvCxnSpPr>
          <p:nvPr/>
        </p:nvCxnSpPr>
        <p:spPr>
          <a:xfrm flipH="1">
            <a:off x="562625" y="5270787"/>
            <a:ext cx="1106675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8" name="Bildobjekt 37" descr="En bild som visar hockey, tecknad serie, konst&#10;&#10;Automatiskt genererad beskrivning">
            <a:extLst>
              <a:ext uri="{FF2B5EF4-FFF2-40B4-BE49-F238E27FC236}">
                <a16:creationId xmlns:a16="http://schemas.microsoft.com/office/drawing/2014/main" id="{0CBCEFC5-792F-AC1A-9046-B9C4000943DF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69290" y="2489193"/>
            <a:ext cx="1904687" cy="2855333"/>
          </a:xfrm>
          <a:prstGeom prst="rect">
            <a:avLst/>
          </a:prstGeom>
        </p:spPr>
      </p:pic>
      <p:pic>
        <p:nvPicPr>
          <p:cNvPr id="40" name="Bildobjekt 39" descr="En bild som visar kopp, keramisk, lergods, vas&#10;&#10;Automatiskt genererad beskrivning">
            <a:extLst>
              <a:ext uri="{FF2B5EF4-FFF2-40B4-BE49-F238E27FC236}">
                <a16:creationId xmlns:a16="http://schemas.microsoft.com/office/drawing/2014/main" id="{A9142648-09CC-6465-A6D5-5712C68DB776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156700" y="2577354"/>
            <a:ext cx="1757666" cy="2627454"/>
          </a:xfrm>
          <a:prstGeom prst="rect">
            <a:avLst/>
          </a:prstGeom>
        </p:spPr>
      </p:pic>
      <p:pic>
        <p:nvPicPr>
          <p:cNvPr id="46" name="Bildobjekt 45" descr="En bild som visar Grafik, gul, grafisk design, skärmbild&#10;&#10;Automatiskt genererad beskrivning">
            <a:extLst>
              <a:ext uri="{FF2B5EF4-FFF2-40B4-BE49-F238E27FC236}">
                <a16:creationId xmlns:a16="http://schemas.microsoft.com/office/drawing/2014/main" id="{A0C23D26-08EC-966E-5A7F-6AEE6199E739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684643" y="1893762"/>
            <a:ext cx="1945290" cy="4405532"/>
          </a:xfrm>
          <a:prstGeom prst="rect">
            <a:avLst/>
          </a:prstGeom>
        </p:spPr>
      </p:pic>
      <p:sp>
        <p:nvSpPr>
          <p:cNvPr id="60" name="textruta 59">
            <a:extLst>
              <a:ext uri="{FF2B5EF4-FFF2-40B4-BE49-F238E27FC236}">
                <a16:creationId xmlns:a16="http://schemas.microsoft.com/office/drawing/2014/main" id="{E338B1E8-72F4-5678-007B-C8139A85A2B0}"/>
              </a:ext>
            </a:extLst>
          </p:cNvPr>
          <p:cNvSpPr txBox="1"/>
          <p:nvPr/>
        </p:nvSpPr>
        <p:spPr>
          <a:xfrm>
            <a:off x="1075038" y="336103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Flex 7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4386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61846C-E3A7-A4EA-F574-5ECDFD2977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0FE49B79-1A72-DD4F-0BDE-3B0A64A5D2E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CB8595F7-2F13-D7C2-A02A-89CBCDEC0E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325550"/>
            <a:ext cx="10058400" cy="474097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br>
              <a:rPr lang="sv-SE" sz="5400" b="1" dirty="0">
                <a:solidFill>
                  <a:srgbClr val="FFFF00"/>
                </a:solidFill>
              </a:rPr>
            </a:br>
            <a:br>
              <a:rPr lang="sv-SE" sz="5400" b="1" dirty="0">
                <a:solidFill>
                  <a:srgbClr val="FFFF00"/>
                </a:solidFill>
              </a:rPr>
            </a:br>
            <a:r>
              <a:rPr lang="sv-SE" sz="5400" b="1" dirty="0">
                <a:solidFill>
                  <a:srgbClr val="FFFF00"/>
                </a:solidFill>
              </a:rPr>
              <a:t>Kommittéernas informationspunkt</a:t>
            </a:r>
            <a:br>
              <a:rPr lang="sv-SE" sz="5400" b="1" dirty="0">
                <a:solidFill>
                  <a:srgbClr val="FFFF00"/>
                </a:solidFill>
              </a:rPr>
            </a:br>
            <a:br>
              <a:rPr lang="sv-SE" sz="5400" b="1" dirty="0">
                <a:solidFill>
                  <a:srgbClr val="FFFF00"/>
                </a:solidFill>
              </a:rPr>
            </a:br>
            <a:r>
              <a:rPr lang="sv-SE" sz="5400" b="1" dirty="0">
                <a:solidFill>
                  <a:srgbClr val="FFFF00"/>
                </a:solidFill>
              </a:rPr>
              <a:t>Utveckling</a:t>
            </a:r>
            <a:br>
              <a:rPr lang="sv-SE" sz="5400" b="1" dirty="0">
                <a:solidFill>
                  <a:srgbClr val="FFFF00"/>
                </a:solidFill>
              </a:rPr>
            </a:br>
            <a:r>
              <a:rPr lang="sv-SE" sz="5400" b="1" dirty="0">
                <a:solidFill>
                  <a:srgbClr val="FFFF00"/>
                </a:solidFill>
              </a:rPr>
              <a:t>Funktionär</a:t>
            </a:r>
            <a:br>
              <a:rPr lang="sv-SE" sz="5400" b="1" dirty="0">
                <a:solidFill>
                  <a:srgbClr val="FFFF00"/>
                </a:solidFill>
              </a:rPr>
            </a:br>
            <a:r>
              <a:rPr lang="sv-SE" sz="5400" b="1" dirty="0">
                <a:solidFill>
                  <a:srgbClr val="FFFF00"/>
                </a:solidFill>
              </a:rPr>
              <a:t>Tävling</a:t>
            </a:r>
            <a:br>
              <a:rPr lang="sv-SE" sz="5400" b="1" dirty="0">
                <a:solidFill>
                  <a:srgbClr val="FFFF00"/>
                </a:solidFill>
              </a:rPr>
            </a:br>
            <a:r>
              <a:rPr lang="sv-SE" sz="5400" b="1" dirty="0">
                <a:solidFill>
                  <a:srgbClr val="FFFF00"/>
                </a:solidFill>
              </a:rPr>
              <a:t>Utbildning</a:t>
            </a:r>
            <a:br>
              <a:rPr lang="sv-SE" sz="5400" b="1" dirty="0">
                <a:solidFill>
                  <a:srgbClr val="FFFF00"/>
                </a:solidFill>
              </a:rPr>
            </a:br>
            <a:endParaRPr lang="sv-SE" sz="5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2740058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97FAB2-E934-C66C-8AB7-F30B0710DE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B894F61E-AF64-80DA-D793-C9EC62A6142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D3435AC9-D910-C7FD-24FE-9714ADE296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325550"/>
            <a:ext cx="10058400" cy="391054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br>
              <a:rPr lang="sv-SE" sz="2800" b="1" dirty="0">
                <a:solidFill>
                  <a:srgbClr val="FFFF00"/>
                </a:solidFill>
              </a:rPr>
            </a:br>
            <a:r>
              <a:rPr lang="sv-SE" sz="2800" b="1" dirty="0">
                <a:solidFill>
                  <a:srgbClr val="FFFF00"/>
                </a:solidFill>
              </a:rPr>
              <a:t>Information från Region Väst</a:t>
            </a:r>
            <a:br>
              <a:rPr lang="sv-SE" sz="2400" b="1" dirty="0">
                <a:solidFill>
                  <a:srgbClr val="FFFF00"/>
                </a:solidFill>
              </a:rPr>
            </a:br>
            <a:br>
              <a:rPr lang="sv-SE" sz="2400" b="1" dirty="0">
                <a:solidFill>
                  <a:srgbClr val="FFFF00"/>
                </a:solidFill>
              </a:rPr>
            </a:br>
            <a:r>
              <a:rPr lang="sv-SE" sz="2400" b="1" dirty="0">
                <a:solidFill>
                  <a:srgbClr val="FFFF00"/>
                </a:solidFill>
              </a:rPr>
              <a:t>Översyn pågår med att likrikta verksamheterna i regionen</a:t>
            </a:r>
            <a:br>
              <a:rPr lang="sv-SE" sz="2400" b="1" dirty="0">
                <a:solidFill>
                  <a:srgbClr val="FFFF00"/>
                </a:solidFill>
              </a:rPr>
            </a:br>
            <a:r>
              <a:rPr lang="sv-SE" sz="2400" b="1" dirty="0">
                <a:solidFill>
                  <a:srgbClr val="FFFF00"/>
                </a:solidFill>
              </a:rPr>
              <a:t>avgifter, ersättningar, kommunikation, hemsidan </a:t>
            </a:r>
            <a:br>
              <a:rPr lang="sv-SE" sz="2400" b="1" dirty="0">
                <a:solidFill>
                  <a:srgbClr val="FFFF00"/>
                </a:solidFill>
              </a:rPr>
            </a:br>
            <a:r>
              <a:rPr lang="sv-SE" sz="2400" b="1" dirty="0">
                <a:solidFill>
                  <a:srgbClr val="FFFF00"/>
                </a:solidFill>
              </a:rPr>
              <a:t>Reformering av TV-pucken SIF ? </a:t>
            </a:r>
            <a:br>
              <a:rPr lang="sv-SE" sz="2400" b="1" dirty="0">
                <a:solidFill>
                  <a:srgbClr val="FFFF00"/>
                </a:solidFill>
              </a:rPr>
            </a:br>
            <a:r>
              <a:rPr lang="sv-SE" sz="2400" b="1" dirty="0">
                <a:solidFill>
                  <a:srgbClr val="FFFF00"/>
                </a:solidFill>
              </a:rPr>
              <a:t>Operativt ansvar SDF vs HK</a:t>
            </a:r>
            <a:br>
              <a:rPr lang="sv-SE" sz="2400" b="1" dirty="0">
                <a:solidFill>
                  <a:srgbClr val="FFFF00"/>
                </a:solidFill>
              </a:rPr>
            </a:br>
            <a:r>
              <a:rPr lang="sv-SE" sz="2400" b="1" dirty="0">
                <a:solidFill>
                  <a:srgbClr val="FFFF00"/>
                </a:solidFill>
              </a:rPr>
              <a:t>Anläggningsfrågan</a:t>
            </a:r>
            <a:br>
              <a:rPr lang="sv-SE" sz="2400" b="1" dirty="0">
                <a:solidFill>
                  <a:srgbClr val="FFFF00"/>
                </a:solidFill>
              </a:rPr>
            </a:br>
            <a:endParaRPr lang="sv-SE" sz="2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0099172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1C6AF3-55E5-E621-4421-82ECFB3B98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E583AFD6-E0A1-2570-D9C9-4C727BD59DC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5BCDCF53-7FDE-6E40-F16D-ED175E597F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325550"/>
            <a:ext cx="10058400" cy="391054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br>
              <a:rPr lang="sv-SE" sz="2800" b="1" dirty="0">
                <a:solidFill>
                  <a:srgbClr val="FFFF00"/>
                </a:solidFill>
              </a:rPr>
            </a:br>
            <a:br>
              <a:rPr lang="sv-SE" sz="2400" b="1" dirty="0">
                <a:solidFill>
                  <a:srgbClr val="FFFF00"/>
                </a:solidFill>
              </a:rPr>
            </a:br>
            <a:br>
              <a:rPr lang="sv-SE" sz="2400" b="1" dirty="0">
                <a:solidFill>
                  <a:srgbClr val="FFFF00"/>
                </a:solidFill>
              </a:rPr>
            </a:br>
            <a:br>
              <a:rPr lang="sv-SE" sz="2400" b="1" dirty="0">
                <a:solidFill>
                  <a:srgbClr val="FFFF00"/>
                </a:solidFill>
              </a:rPr>
            </a:br>
            <a:br>
              <a:rPr lang="sv-SE" sz="2400" b="1" dirty="0">
                <a:solidFill>
                  <a:srgbClr val="FFFF00"/>
                </a:solidFill>
              </a:rPr>
            </a:br>
            <a:br>
              <a:rPr lang="sv-SE" sz="2400" b="1" dirty="0">
                <a:solidFill>
                  <a:srgbClr val="FFFF00"/>
                </a:solidFill>
              </a:rPr>
            </a:br>
            <a:endParaRPr lang="sv-SE" sz="2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2539937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3E32F-2B38-0FD3-D601-B30C77EF2810}"/>
              </a:ext>
            </a:extLst>
          </p:cNvPr>
          <p:cNvSpPr txBox="1">
            <a:spLocks/>
          </p:cNvSpPr>
          <p:nvPr/>
        </p:nvSpPr>
        <p:spPr>
          <a:xfrm>
            <a:off x="463296" y="648983"/>
            <a:ext cx="11076432" cy="7969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4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lex Display 100 Black"/>
                <a:ea typeface="+mj-ea"/>
                <a:cs typeface="+mj-cs"/>
              </a:rPr>
              <a:t>Verksamheten Distrikt/Regionförbund 22-25</a:t>
            </a:r>
          </a:p>
        </p:txBody>
      </p:sp>
      <p:sp>
        <p:nvSpPr>
          <p:cNvPr id="4" name="TextBox 14">
            <a:extLst>
              <a:ext uri="{FF2B5EF4-FFF2-40B4-BE49-F238E27FC236}">
                <a16:creationId xmlns:a16="http://schemas.microsoft.com/office/drawing/2014/main" id="{C5F8E1E3-8665-5E5F-78FB-E7A7E125993D}"/>
              </a:ext>
            </a:extLst>
          </p:cNvPr>
          <p:cNvSpPr txBox="1"/>
          <p:nvPr/>
        </p:nvSpPr>
        <p:spPr>
          <a:xfrm>
            <a:off x="0" y="2122815"/>
            <a:ext cx="1762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Distriktsförbund</a:t>
            </a:r>
          </a:p>
        </p:txBody>
      </p:sp>
      <p:sp>
        <p:nvSpPr>
          <p:cNvPr id="5" name="TextBox 15">
            <a:extLst>
              <a:ext uri="{FF2B5EF4-FFF2-40B4-BE49-F238E27FC236}">
                <a16:creationId xmlns:a16="http://schemas.microsoft.com/office/drawing/2014/main" id="{2B7CBD4E-3693-7D15-C6AD-5EF3E63BB4FC}"/>
              </a:ext>
            </a:extLst>
          </p:cNvPr>
          <p:cNvSpPr txBox="1"/>
          <p:nvPr/>
        </p:nvSpPr>
        <p:spPr>
          <a:xfrm>
            <a:off x="-21553" y="3629260"/>
            <a:ext cx="1647825" cy="380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Regionförbund</a:t>
            </a:r>
          </a:p>
        </p:txBody>
      </p:sp>
      <p:sp>
        <p:nvSpPr>
          <p:cNvPr id="6" name="TextBox 19">
            <a:extLst>
              <a:ext uri="{FF2B5EF4-FFF2-40B4-BE49-F238E27FC236}">
                <a16:creationId xmlns:a16="http://schemas.microsoft.com/office/drawing/2014/main" id="{D4013B16-B77C-621A-2B17-0B28CF76C098}"/>
              </a:ext>
            </a:extLst>
          </p:cNvPr>
          <p:cNvSpPr txBox="1"/>
          <p:nvPr/>
        </p:nvSpPr>
        <p:spPr>
          <a:xfrm>
            <a:off x="6921" y="5013990"/>
            <a:ext cx="1647825" cy="380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Hockeykontor</a:t>
            </a:r>
          </a:p>
        </p:txBody>
      </p:sp>
      <p:sp>
        <p:nvSpPr>
          <p:cNvPr id="7" name="TextBox 13">
            <a:extLst>
              <a:ext uri="{FF2B5EF4-FFF2-40B4-BE49-F238E27FC236}">
                <a16:creationId xmlns:a16="http://schemas.microsoft.com/office/drawing/2014/main" id="{44BAAFA0-8B6E-2B25-81AA-B8FB4A998BAC}"/>
              </a:ext>
            </a:extLst>
          </p:cNvPr>
          <p:cNvSpPr txBox="1"/>
          <p:nvPr/>
        </p:nvSpPr>
        <p:spPr>
          <a:xfrm>
            <a:off x="1700110" y="1267522"/>
            <a:ext cx="2495550" cy="372267"/>
          </a:xfrm>
          <a:prstGeom prst="rect">
            <a:avLst/>
          </a:prstGeom>
          <a:noFill/>
          <a:ln>
            <a:solidFill>
              <a:srgbClr val="000066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Säsongen 22/23</a:t>
            </a:r>
          </a:p>
        </p:txBody>
      </p:sp>
      <p:sp>
        <p:nvSpPr>
          <p:cNvPr id="9" name="TextBox 12">
            <a:extLst>
              <a:ext uri="{FF2B5EF4-FFF2-40B4-BE49-F238E27FC236}">
                <a16:creationId xmlns:a16="http://schemas.microsoft.com/office/drawing/2014/main" id="{D0E12DF5-07B2-DE36-3DC3-0CE7C877ED2C}"/>
              </a:ext>
            </a:extLst>
          </p:cNvPr>
          <p:cNvSpPr txBox="1"/>
          <p:nvPr/>
        </p:nvSpPr>
        <p:spPr>
          <a:xfrm>
            <a:off x="4864186" y="1268990"/>
            <a:ext cx="2495550" cy="375857"/>
          </a:xfrm>
          <a:prstGeom prst="rect">
            <a:avLst/>
          </a:prstGeom>
          <a:noFill/>
          <a:ln>
            <a:solidFill>
              <a:srgbClr val="000066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Säsongen 23/24</a:t>
            </a:r>
          </a:p>
        </p:txBody>
      </p:sp>
      <p:sp>
        <p:nvSpPr>
          <p:cNvPr id="10" name="TextBox 27">
            <a:extLst>
              <a:ext uri="{FF2B5EF4-FFF2-40B4-BE49-F238E27FC236}">
                <a16:creationId xmlns:a16="http://schemas.microsoft.com/office/drawing/2014/main" id="{3985EA93-331E-71B2-F1C4-4D6D3A9F5269}"/>
              </a:ext>
            </a:extLst>
          </p:cNvPr>
          <p:cNvSpPr txBox="1"/>
          <p:nvPr/>
        </p:nvSpPr>
        <p:spPr>
          <a:xfrm>
            <a:off x="8201957" y="1268990"/>
            <a:ext cx="2495550" cy="369332"/>
          </a:xfrm>
          <a:prstGeom prst="rect">
            <a:avLst/>
          </a:prstGeom>
          <a:noFill/>
          <a:ln>
            <a:solidFill>
              <a:srgbClr val="000066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Säsongen 24/25</a:t>
            </a:r>
          </a:p>
        </p:txBody>
      </p:sp>
      <p:sp>
        <p:nvSpPr>
          <p:cNvPr id="13" name="TextBox 25">
            <a:extLst>
              <a:ext uri="{FF2B5EF4-FFF2-40B4-BE49-F238E27FC236}">
                <a16:creationId xmlns:a16="http://schemas.microsoft.com/office/drawing/2014/main" id="{5E713615-14B3-323A-FCB1-7A3CB51C2D05}"/>
              </a:ext>
            </a:extLst>
          </p:cNvPr>
          <p:cNvSpPr txBox="1"/>
          <p:nvPr/>
        </p:nvSpPr>
        <p:spPr>
          <a:xfrm>
            <a:off x="1700110" y="1639789"/>
            <a:ext cx="2495550" cy="1515544"/>
          </a:xfrm>
          <a:prstGeom prst="rect">
            <a:avLst/>
          </a:prstGeom>
          <a:solidFill>
            <a:srgbClr val="000066">
              <a:alpha val="70000"/>
            </a:srgbClr>
          </a:solidFill>
        </p:spPr>
        <p:txBody>
          <a:bodyPr wrap="square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Föreningsutveckling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Distriktsserier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Lokala utbildningar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Distriktslag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Funktionär distrikt/förening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Ekonomi distrikt</a:t>
            </a:r>
            <a:endParaRPr kumimoji="0" lang="sv-SE" sz="1800" b="0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TextBox 24">
            <a:extLst>
              <a:ext uri="{FF2B5EF4-FFF2-40B4-BE49-F238E27FC236}">
                <a16:creationId xmlns:a16="http://schemas.microsoft.com/office/drawing/2014/main" id="{5A753571-BA75-5975-5D75-1015AC82917B}"/>
              </a:ext>
            </a:extLst>
          </p:cNvPr>
          <p:cNvSpPr txBox="1"/>
          <p:nvPr/>
        </p:nvSpPr>
        <p:spPr>
          <a:xfrm>
            <a:off x="1697760" y="3155333"/>
            <a:ext cx="2495550" cy="1515544"/>
          </a:xfrm>
          <a:prstGeom prst="rect">
            <a:avLst/>
          </a:prstGeom>
          <a:solidFill>
            <a:srgbClr val="000066"/>
          </a:solidFill>
        </p:spPr>
        <p:txBody>
          <a:bodyPr wrap="square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Föreningsutveckling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Regionala serier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Regionala utbildningar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Utveckling regionalt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Funktionär regionala serier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Ekonomi regionförbund</a:t>
            </a:r>
          </a:p>
        </p:txBody>
      </p:sp>
      <p:sp>
        <p:nvSpPr>
          <p:cNvPr id="15" name="TextBox 20">
            <a:extLst>
              <a:ext uri="{FF2B5EF4-FFF2-40B4-BE49-F238E27FC236}">
                <a16:creationId xmlns:a16="http://schemas.microsoft.com/office/drawing/2014/main" id="{3C8CC884-973D-B139-01FF-CB8FA436290A}"/>
              </a:ext>
            </a:extLst>
          </p:cNvPr>
          <p:cNvSpPr txBox="1"/>
          <p:nvPr/>
        </p:nvSpPr>
        <p:spPr>
          <a:xfrm>
            <a:off x="1697760" y="4670877"/>
            <a:ext cx="2489200" cy="1047949"/>
          </a:xfrm>
          <a:prstGeom prst="rect">
            <a:avLst/>
          </a:prstGeom>
          <a:noFill/>
          <a:ln>
            <a:solidFill>
              <a:srgbClr val="000066"/>
            </a:solidFill>
          </a:ln>
        </p:spPr>
        <p:txBody>
          <a:bodyPr wrap="square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Chef Hockeykontor</a:t>
            </a:r>
            <a:b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Föreningsutvecklare syd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Föreningsutvecklare norr</a:t>
            </a:r>
            <a:b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Tävlingsansvarig</a:t>
            </a:r>
            <a:endParaRPr kumimoji="0" lang="sv-SE" sz="1600" b="1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sv-SE" sz="16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kumimoji="0" lang="sv-SE" sz="1600" b="1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600" b="1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TextBox 10">
            <a:extLst>
              <a:ext uri="{FF2B5EF4-FFF2-40B4-BE49-F238E27FC236}">
                <a16:creationId xmlns:a16="http://schemas.microsoft.com/office/drawing/2014/main" id="{4C4022E9-7F34-B0A9-A36B-F509EAFD9015}"/>
              </a:ext>
            </a:extLst>
          </p:cNvPr>
          <p:cNvSpPr txBox="1"/>
          <p:nvPr/>
        </p:nvSpPr>
        <p:spPr>
          <a:xfrm>
            <a:off x="4864186" y="1653510"/>
            <a:ext cx="2495550" cy="1307942"/>
          </a:xfrm>
          <a:prstGeom prst="rect">
            <a:avLst/>
          </a:prstGeom>
          <a:solidFill>
            <a:srgbClr val="000066">
              <a:alpha val="70000"/>
            </a:srgbClr>
          </a:solidFill>
        </p:spPr>
        <p:txBody>
          <a:bodyPr wrap="square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Föreningsutveckling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Lokala utbildningar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Distriktslag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Funktionär distrikt/förening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Ekonomi distrikt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TextBox 7">
            <a:extLst>
              <a:ext uri="{FF2B5EF4-FFF2-40B4-BE49-F238E27FC236}">
                <a16:creationId xmlns:a16="http://schemas.microsoft.com/office/drawing/2014/main" id="{46072233-BB82-AF1E-1E01-B7199D6CECE7}"/>
              </a:ext>
            </a:extLst>
          </p:cNvPr>
          <p:cNvSpPr txBox="1"/>
          <p:nvPr/>
        </p:nvSpPr>
        <p:spPr>
          <a:xfrm>
            <a:off x="4870536" y="2961452"/>
            <a:ext cx="2495550" cy="1515544"/>
          </a:xfrm>
          <a:prstGeom prst="rect">
            <a:avLst/>
          </a:prstGeom>
          <a:solidFill>
            <a:srgbClr val="000066"/>
          </a:solidFill>
        </p:spPr>
        <p:txBody>
          <a:bodyPr wrap="square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Föreningsutveckling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Regionala/</a:t>
            </a:r>
            <a:r>
              <a:rPr kumimoji="0" lang="sv-SE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distrikts</a:t>
            </a: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serier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Regionala utbildningar</a:t>
            </a:r>
            <a:endParaRPr kumimoji="0" lang="sv-SE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Utveckling regionalt</a:t>
            </a:r>
            <a:endParaRPr kumimoji="0" lang="sv-SE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Funktionär regionala serier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Ekonomi regionförbund</a:t>
            </a:r>
          </a:p>
        </p:txBody>
      </p:sp>
      <p:sp>
        <p:nvSpPr>
          <p:cNvPr id="18" name="TextBox 21">
            <a:extLst>
              <a:ext uri="{FF2B5EF4-FFF2-40B4-BE49-F238E27FC236}">
                <a16:creationId xmlns:a16="http://schemas.microsoft.com/office/drawing/2014/main" id="{A17DBA10-1408-840C-BCED-861A53221201}"/>
              </a:ext>
            </a:extLst>
          </p:cNvPr>
          <p:cNvSpPr txBox="1"/>
          <p:nvPr/>
        </p:nvSpPr>
        <p:spPr>
          <a:xfrm>
            <a:off x="4870536" y="4446718"/>
            <a:ext cx="2489200" cy="1515544"/>
          </a:xfrm>
          <a:prstGeom prst="rect">
            <a:avLst/>
          </a:prstGeom>
          <a:noFill/>
          <a:ln>
            <a:solidFill>
              <a:srgbClr val="000066"/>
            </a:solidFill>
          </a:ln>
        </p:spPr>
        <p:txBody>
          <a:bodyPr wrap="square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Chef Hockeykontor</a:t>
            </a:r>
            <a:b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Föreningsutvecklare syd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Föreningsutvecklare norr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Tävlingsansvarig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Tävlingsutvecklare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Hockeyutvecklare</a:t>
            </a:r>
            <a:b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kumimoji="0" lang="sv-SE" sz="1600" b="1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TextBox 31">
            <a:extLst>
              <a:ext uri="{FF2B5EF4-FFF2-40B4-BE49-F238E27FC236}">
                <a16:creationId xmlns:a16="http://schemas.microsoft.com/office/drawing/2014/main" id="{82502E92-FCC3-4D20-0A1A-BEC7088F454A}"/>
              </a:ext>
            </a:extLst>
          </p:cNvPr>
          <p:cNvSpPr txBox="1"/>
          <p:nvPr/>
        </p:nvSpPr>
        <p:spPr>
          <a:xfrm>
            <a:off x="8201957" y="1638322"/>
            <a:ext cx="2495550" cy="1019835"/>
          </a:xfrm>
          <a:prstGeom prst="rect">
            <a:avLst/>
          </a:prstGeom>
          <a:solidFill>
            <a:srgbClr val="000066">
              <a:alpha val="70000"/>
            </a:srgbClr>
          </a:solidFill>
        </p:spPr>
        <p:txBody>
          <a:bodyPr wrap="square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Föreningsutveckling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Distriktslag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Funktionär förening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Ekonomi distrikt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TextBox 30">
            <a:extLst>
              <a:ext uri="{FF2B5EF4-FFF2-40B4-BE49-F238E27FC236}">
                <a16:creationId xmlns:a16="http://schemas.microsoft.com/office/drawing/2014/main" id="{CA437172-D139-AB98-F5D5-DCB75917AD06}"/>
              </a:ext>
            </a:extLst>
          </p:cNvPr>
          <p:cNvSpPr txBox="1"/>
          <p:nvPr/>
        </p:nvSpPr>
        <p:spPr>
          <a:xfrm>
            <a:off x="8201957" y="2660943"/>
            <a:ext cx="2495550" cy="1536193"/>
          </a:xfrm>
          <a:prstGeom prst="rect">
            <a:avLst/>
          </a:prstGeom>
          <a:solidFill>
            <a:srgbClr val="000066"/>
          </a:solidFill>
        </p:spPr>
        <p:txBody>
          <a:bodyPr wrap="square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Föreningsutveckling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Regionala/distrikts serier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Utbildningar region/</a:t>
            </a:r>
            <a:r>
              <a:rPr kumimoji="0" lang="sv-SE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distrikt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Utveckling region/</a:t>
            </a:r>
            <a:r>
              <a:rPr kumimoji="0" lang="sv-SE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distrikt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Funktionär region/</a:t>
            </a:r>
            <a:r>
              <a:rPr kumimoji="0" lang="sv-SE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distrikt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Ekonomi regionförbund</a:t>
            </a:r>
          </a:p>
        </p:txBody>
      </p:sp>
      <p:sp>
        <p:nvSpPr>
          <p:cNvPr id="21" name="TextBox 32">
            <a:extLst>
              <a:ext uri="{FF2B5EF4-FFF2-40B4-BE49-F238E27FC236}">
                <a16:creationId xmlns:a16="http://schemas.microsoft.com/office/drawing/2014/main" id="{D65C1BC8-1854-A8BF-70AC-B8CAF371FF1D}"/>
              </a:ext>
            </a:extLst>
          </p:cNvPr>
          <p:cNvSpPr txBox="1"/>
          <p:nvPr/>
        </p:nvSpPr>
        <p:spPr>
          <a:xfrm>
            <a:off x="8201957" y="4197136"/>
            <a:ext cx="2489200" cy="1810309"/>
          </a:xfrm>
          <a:prstGeom prst="rect">
            <a:avLst/>
          </a:prstGeom>
          <a:noFill/>
          <a:ln>
            <a:solidFill>
              <a:srgbClr val="000066"/>
            </a:solidFill>
          </a:ln>
        </p:spPr>
        <p:txBody>
          <a:bodyPr wrap="square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Chef Hockeykontor</a:t>
            </a:r>
            <a:b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Föreningsutvecklare syd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Föreningsutvecklare norr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Tävlingsansvarig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Tävlingsutvecklare</a:t>
            </a:r>
            <a:b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sv-SE" sz="1600" b="1" i="1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Funktionärsutvecklare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Hockeyutvecklare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600" b="1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Arrow: Chevron 17">
            <a:extLst>
              <a:ext uri="{FF2B5EF4-FFF2-40B4-BE49-F238E27FC236}">
                <a16:creationId xmlns:a16="http://schemas.microsoft.com/office/drawing/2014/main" id="{4B4B787E-4356-1833-55B1-9770C2F6C8F2}"/>
              </a:ext>
            </a:extLst>
          </p:cNvPr>
          <p:cNvSpPr/>
          <p:nvPr/>
        </p:nvSpPr>
        <p:spPr>
          <a:xfrm>
            <a:off x="4236324" y="2876521"/>
            <a:ext cx="657225" cy="1977510"/>
          </a:xfrm>
          <a:prstGeom prst="chevron">
            <a:avLst/>
          </a:prstGeom>
          <a:solidFill>
            <a:srgbClr val="00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Arrow: Chevron 28">
            <a:extLst>
              <a:ext uri="{FF2B5EF4-FFF2-40B4-BE49-F238E27FC236}">
                <a16:creationId xmlns:a16="http://schemas.microsoft.com/office/drawing/2014/main" id="{F657BC0A-A1C5-DEC0-BA7E-B4963CB567E0}"/>
              </a:ext>
            </a:extLst>
          </p:cNvPr>
          <p:cNvSpPr/>
          <p:nvPr/>
        </p:nvSpPr>
        <p:spPr>
          <a:xfrm>
            <a:off x="7458704" y="2649487"/>
            <a:ext cx="657225" cy="1977510"/>
          </a:xfrm>
          <a:prstGeom prst="chevron">
            <a:avLst/>
          </a:prstGeom>
          <a:solidFill>
            <a:srgbClr val="00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69981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65A8F2-1BA8-3185-75E8-878C6D927D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9BA565BF-B4BA-6033-EE7C-E84326435DA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395A34AD-A7F9-767F-42D3-67B3E6F102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325549"/>
            <a:ext cx="10058400" cy="410649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sv-SE" sz="5400" b="1" dirty="0">
                <a:solidFill>
                  <a:srgbClr val="FFFF00"/>
                </a:solidFill>
              </a:rPr>
              <a:t>Avsiktsförklaringen</a:t>
            </a:r>
            <a:br>
              <a:rPr lang="sv-SE" sz="5400" b="1" dirty="0">
                <a:solidFill>
                  <a:srgbClr val="FFFF00"/>
                </a:solidFill>
              </a:rPr>
            </a:br>
            <a:r>
              <a:rPr lang="sv-SE" sz="2400" b="1" dirty="0">
                <a:solidFill>
                  <a:srgbClr val="FFFF00"/>
                </a:solidFill>
              </a:rPr>
              <a:t>Mora</a:t>
            </a:r>
            <a:br>
              <a:rPr lang="sv-SE" sz="5400" b="1" dirty="0">
                <a:solidFill>
                  <a:srgbClr val="FFFF00"/>
                </a:solidFill>
              </a:rPr>
            </a:br>
            <a:r>
              <a:rPr lang="sv-SE" sz="2400" b="1" dirty="0">
                <a:solidFill>
                  <a:srgbClr val="FFFF00"/>
                </a:solidFill>
              </a:rPr>
              <a:t>Smedjebacken</a:t>
            </a:r>
            <a:br>
              <a:rPr lang="sv-SE" sz="2400" b="1" dirty="0">
                <a:solidFill>
                  <a:srgbClr val="FFFF00"/>
                </a:solidFill>
              </a:rPr>
            </a:br>
            <a:r>
              <a:rPr lang="sv-SE" sz="2400" b="1" dirty="0">
                <a:solidFill>
                  <a:srgbClr val="FFFF00"/>
                </a:solidFill>
              </a:rPr>
              <a:t>Malung</a:t>
            </a:r>
            <a:br>
              <a:rPr lang="sv-SE" sz="5400" b="1" dirty="0">
                <a:solidFill>
                  <a:srgbClr val="FFFF00"/>
                </a:solidFill>
              </a:rPr>
            </a:br>
            <a:r>
              <a:rPr lang="sv-SE" sz="2400" b="1" dirty="0">
                <a:solidFill>
                  <a:srgbClr val="FFFF00"/>
                </a:solidFill>
              </a:rPr>
              <a:t>Björbo</a:t>
            </a:r>
            <a:br>
              <a:rPr lang="sv-SE" sz="2400" b="1" dirty="0">
                <a:solidFill>
                  <a:srgbClr val="FFFF00"/>
                </a:solidFill>
              </a:rPr>
            </a:br>
            <a:r>
              <a:rPr lang="sv-SE" sz="2400" b="1" dirty="0">
                <a:solidFill>
                  <a:srgbClr val="FFFF00"/>
                </a:solidFill>
              </a:rPr>
              <a:t>Vansbro</a:t>
            </a:r>
            <a:br>
              <a:rPr lang="sv-SE" sz="2400" b="1" dirty="0">
                <a:solidFill>
                  <a:srgbClr val="FFFF00"/>
                </a:solidFill>
              </a:rPr>
            </a:br>
            <a:r>
              <a:rPr lang="sv-SE" sz="2400" b="1" dirty="0">
                <a:solidFill>
                  <a:srgbClr val="FFFF00"/>
                </a:solidFill>
              </a:rPr>
              <a:t>BK Ockra</a:t>
            </a:r>
            <a:br>
              <a:rPr lang="sv-SE" sz="2400" b="1" dirty="0">
                <a:solidFill>
                  <a:srgbClr val="FFFF00"/>
                </a:solidFill>
              </a:rPr>
            </a:br>
            <a:br>
              <a:rPr lang="sv-SE" sz="2400" b="1" dirty="0">
                <a:solidFill>
                  <a:srgbClr val="FFFF00"/>
                </a:solidFill>
              </a:rPr>
            </a:br>
            <a:r>
              <a:rPr lang="sv-SE" sz="2400" b="1" dirty="0">
                <a:solidFill>
                  <a:srgbClr val="FFFF00"/>
                </a:solidFill>
              </a:rPr>
              <a:t>Fortsatta arbetet med avsiktsförklaringen</a:t>
            </a:r>
          </a:p>
        </p:txBody>
      </p:sp>
    </p:spTree>
    <p:extLst>
      <p:ext uri="{BB962C8B-B14F-4D97-AF65-F5344CB8AC3E}">
        <p14:creationId xmlns:p14="http://schemas.microsoft.com/office/powerpoint/2010/main" val="1104838855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DED704117A8EA47A69862CC9DC6413E" ma:contentTypeVersion="16" ma:contentTypeDescription="Skapa ett nytt dokument." ma:contentTypeScope="" ma:versionID="70b2e26574a4e75fac67f0461873ee65">
  <xsd:schema xmlns:xsd="http://www.w3.org/2001/XMLSchema" xmlns:xs="http://www.w3.org/2001/XMLSchema" xmlns:p="http://schemas.microsoft.com/office/2006/metadata/properties" xmlns:ns3="46b945ab-3986-4f48-af21-276e6f27af4d" xmlns:ns4="c0049124-49e5-4f90-b5e4-6994e69e7f37" targetNamespace="http://schemas.microsoft.com/office/2006/metadata/properties" ma:root="true" ma:fieldsID="17b675941fde400a0fc3a0935cc0c2bb" ns3:_="" ns4:_="">
    <xsd:import namespace="46b945ab-3986-4f48-af21-276e6f27af4d"/>
    <xsd:import namespace="c0049124-49e5-4f90-b5e4-6994e69e7f37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LengthInSeconds" minOccurs="0"/>
                <xsd:element ref="ns4:MediaServiceSearchProperties" minOccurs="0"/>
                <xsd:element ref="ns4:_activity" minOccurs="0"/>
                <xsd:element ref="ns4:MediaServiceObjectDetectorVersions" minOccurs="0"/>
                <xsd:element ref="ns4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b945ab-3986-4f48-af21-276e6f27af4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Delat med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lat med information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Delar tips,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049124-49e5-4f90-b5e4-6994e69e7f3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5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c0049124-49e5-4f90-b5e4-6994e69e7f37" xsi:nil="true"/>
  </documentManagement>
</p:properties>
</file>

<file path=customXml/itemProps1.xml><?xml version="1.0" encoding="utf-8"?>
<ds:datastoreItem xmlns:ds="http://schemas.openxmlformats.org/officeDocument/2006/customXml" ds:itemID="{69263ADA-E36B-49A8-9B4A-3ACC54B7BA6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6b945ab-3986-4f48-af21-276e6f27af4d"/>
    <ds:schemaRef ds:uri="c0049124-49e5-4f90-b5e4-6994e69e7f3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C9CC53F-2716-47CF-AD04-8E05462D736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0AB87FF-81CD-46A8-8524-93B9983EB9DD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c0049124-49e5-4f90-b5e4-6994e69e7f37"/>
    <ds:schemaRef ds:uri="46b945ab-3986-4f48-af21-276e6f27af4d"/>
    <ds:schemaRef ds:uri="http://www.w3.org/XML/1998/namespace"/>
  </ds:schemaRefs>
</ds:datastoreItem>
</file>

<file path=docMetadata/LabelInfo.xml><?xml version="1.0" encoding="utf-8"?>
<clbl:labelList xmlns:clbl="http://schemas.microsoft.com/office/2020/mipLabelMetadata">
  <clbl:label id="{eb5b2d6e-028e-454d-b878-0c055adbeb2a}" enabled="0" method="" siteId="{eb5b2d6e-028e-454d-b878-0c055adbeb2a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352</Words>
  <Application>Microsoft Office PowerPoint</Application>
  <PresentationFormat>Bredbild</PresentationFormat>
  <Paragraphs>74</Paragraphs>
  <Slides>10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7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Flex 70</vt:lpstr>
      <vt:lpstr>Flex 90 Bold</vt:lpstr>
      <vt:lpstr>Flex Display 100 Black</vt:lpstr>
      <vt:lpstr>Flex Display 60</vt:lpstr>
      <vt:lpstr>Office-tema</vt:lpstr>
      <vt:lpstr>Välkomna till ordförandekonferensen 2025-02-06  </vt:lpstr>
      <vt:lpstr>Dagordning   • Öppnandet av mötet • Information från Dalarnas Ishockeyförbund • Kommittéernas informationspunkt • Information från Region Väst  • Avsiktsförklaringen • Övriga frågor </vt:lpstr>
      <vt:lpstr>Information från DIF Remiss angående damutredning Disciplinärenden Samhällsutvecklingen Hemsidan Strategi 2030 Fadderverksamhet DM pågår</vt:lpstr>
      <vt:lpstr>PowerPoint-presentation</vt:lpstr>
      <vt:lpstr>  Kommittéernas informationspunkt  Utveckling Funktionär Tävling Utbildning </vt:lpstr>
      <vt:lpstr> Information från Region Väst  Översyn pågår med att likrikta verksamheterna i regionen avgifter, ersättningar, kommunikation, hemsidan  Reformering av TV-pucken SIF ?  Operativt ansvar SDF vs HK Anläggningsfrågan </vt:lpstr>
      <vt:lpstr>      </vt:lpstr>
      <vt:lpstr>PowerPoint-presentation</vt:lpstr>
      <vt:lpstr>Avsiktsförklaringen Mora Smedjebacken Malung Björbo Vansbro BK Ockra  Fortsatta arbetet med avsiktsförklaringen</vt:lpstr>
      <vt:lpstr>Nästa ordförandekonferens i april   Årsmöte 250609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Dalarnas Ishockeyförbund</dc:creator>
  <cp:lastModifiedBy>Dalarnas Ishockeyförbund</cp:lastModifiedBy>
  <cp:revision>1</cp:revision>
  <dcterms:created xsi:type="dcterms:W3CDTF">2025-02-06T09:25:32Z</dcterms:created>
  <dcterms:modified xsi:type="dcterms:W3CDTF">2025-02-06T16:54:52Z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0x0101007DED704117A8EA47A69862CC9DC6413E</vt:lpwstr>
  </property>
</Properties>
</file>