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4" r:id="rId5"/>
    <p:sldId id="614" r:id="rId6"/>
    <p:sldId id="613" r:id="rId7"/>
    <p:sldId id="622" r:id="rId8"/>
    <p:sldId id="617" r:id="rId9"/>
    <p:sldId id="630" r:id="rId10"/>
  </p:sldIdLst>
  <p:sldSz cx="12192000" cy="6858000"/>
  <p:notesSz cx="6811963" cy="99425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>
            <p14:sldId id="284"/>
            <p14:sldId id="614"/>
            <p14:sldId id="613"/>
            <p14:sldId id="622"/>
            <p14:sldId id="617"/>
          </p14:sldIdLst>
        </p14:section>
        <p14:section name="Instruktioner" id="{7D742FF5-B7E5-4DAC-9530-EBE2AC79E2BA}">
          <p14:sldIdLst>
            <p14:sldId id="6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an Appell (RF-SISU Dalarna)" initials="MA(D" lastIdx="1" clrIdx="0">
    <p:extLst>
      <p:ext uri="{19B8F6BF-5375-455C-9EA6-DF929625EA0E}">
        <p15:presenceInfo xmlns:p15="http://schemas.microsoft.com/office/powerpoint/2012/main" userId="S::maggan.appell@rfsisu.se::b165be8c-e03c-4c42-b81f-ae2271c6cb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957F1-CC55-41C0-A247-2C806E71F1D4}" v="20" dt="2020-02-27T15:12:42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2021-03-21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2021-03-21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ch avslutnings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14" name="Bild 12">
            <a:extLst>
              <a:ext uri="{FF2B5EF4-FFF2-40B4-BE49-F238E27FC236}">
                <a16:creationId xmlns:a16="http://schemas.microsoft.com/office/drawing/2014/main" id="{7480CAB8-273C-4307-BE49-A68792607C8A}"/>
              </a:ext>
            </a:extLst>
          </p:cNvPr>
          <p:cNvGrpSpPr/>
          <p:nvPr userDrawn="1"/>
        </p:nvGrpSpPr>
        <p:grpSpPr>
          <a:xfrm rot="10800000">
            <a:off x="7569200" y="3324803"/>
            <a:ext cx="4622800" cy="4622800"/>
            <a:chOff x="8149828" y="4715850"/>
            <a:chExt cx="2028825" cy="2028825"/>
          </a:xfrm>
        </p:grpSpPr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30F286F7-5F5D-418D-B92B-8477B0A6D1EC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E23CDF-53D8-4B4B-8E37-6B226536DC29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E68923A6-A84A-4475-BD90-2CF5472DA60A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56BE39E-DCED-4A9E-8F8C-CE6F686124BD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310C7191-E51B-4F15-93A3-E193D1E9F1BC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F3959870-4B3F-4BE9-8B3B-4044858C9B28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B78BEA1-4C3C-43F7-8FFC-A9A39A21CB92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21">
            <a:extLst>
              <a:ext uri="{FF2B5EF4-FFF2-40B4-BE49-F238E27FC236}">
                <a16:creationId xmlns:a16="http://schemas.microsoft.com/office/drawing/2014/main" id="{C66ECA47-E88F-40F5-B75A-61A8C366EC0F}"/>
              </a:ext>
            </a:extLst>
          </p:cNvPr>
          <p:cNvGrpSpPr/>
          <p:nvPr/>
        </p:nvGrpSpPr>
        <p:grpSpPr>
          <a:xfrm>
            <a:off x="8622676" y="-2283490"/>
            <a:ext cx="4151645" cy="8303289"/>
            <a:chOff x="5014912" y="1266825"/>
            <a:chExt cx="2162175" cy="4324350"/>
          </a:xfrm>
        </p:grpSpPr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99FC589D-4553-4DE3-9E49-5FF06130C752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F401FF8-6396-4229-B556-BB8B3F619512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AF2890AA-7266-401A-9A57-C095DF237AD2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A965BAAD-2BD9-4D93-AF0A-CE99C9B8511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AEC293E6-197D-4F07-9AA5-710D28C55178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C24FC52-6773-49B4-8246-543EE561AB82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4BBE85F4-7184-47CE-ABDB-F46988939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914" y="4501104"/>
            <a:ext cx="1698674" cy="20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62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3AB07920-F837-4E95-9460-172C3431B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45889" y="166973"/>
            <a:ext cx="433387" cy="4143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76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ild 1">
            <a:extLst>
              <a:ext uri="{FF2B5EF4-FFF2-40B4-BE49-F238E27FC236}">
                <a16:creationId xmlns:a16="http://schemas.microsoft.com/office/drawing/2014/main" id="{9E1B81BA-B543-4DA0-8B84-B38FE6C84283}"/>
              </a:ext>
            </a:extLst>
          </p:cNvPr>
          <p:cNvGrpSpPr/>
          <p:nvPr userDrawn="1"/>
        </p:nvGrpSpPr>
        <p:grpSpPr>
          <a:xfrm>
            <a:off x="-479437" y="1371600"/>
            <a:ext cx="14494336" cy="4470400"/>
            <a:chOff x="2590800" y="2347912"/>
            <a:chExt cx="7010400" cy="216217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0C5DCC36-516D-43DE-BDDF-B0B640C92A27}"/>
                </a:ext>
              </a:extLst>
            </p:cNvPr>
            <p:cNvSpPr/>
            <p:nvPr/>
          </p:nvSpPr>
          <p:spPr>
            <a:xfrm>
              <a:off x="7679293" y="3425428"/>
              <a:ext cx="1924050" cy="9525"/>
            </a:xfrm>
            <a:custGeom>
              <a:avLst/>
              <a:gdLst>
                <a:gd name="connsiteX0" fmla="*/ 3572 w 1924050"/>
                <a:gd name="connsiteY0" fmla="*/ 4524 h 0"/>
                <a:gd name="connsiteX1" fmla="*/ 1921907 w 192405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50">
                  <a:moveTo>
                    <a:pt x="3572" y="4524"/>
                  </a:moveTo>
                  <a:lnTo>
                    <a:pt x="192190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0B7B1C2-53A5-4C78-8779-05CFD9798B01}"/>
                </a:ext>
              </a:extLst>
            </p:cNvPr>
            <p:cNvSpPr/>
            <p:nvPr/>
          </p:nvSpPr>
          <p:spPr>
            <a:xfrm>
              <a:off x="2587228" y="3426380"/>
              <a:ext cx="4495800" cy="9525"/>
            </a:xfrm>
            <a:custGeom>
              <a:avLst/>
              <a:gdLst>
                <a:gd name="connsiteX0" fmla="*/ 3572 w 4495800"/>
                <a:gd name="connsiteY0" fmla="*/ 3572 h 0"/>
                <a:gd name="connsiteX1" fmla="*/ 4501277 w 449580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5800">
                  <a:moveTo>
                    <a:pt x="3572" y="3572"/>
                  </a:moveTo>
                  <a:lnTo>
                    <a:pt x="450127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B3AC9744-D640-4B8C-9B79-C9C2A893ACE7}"/>
                </a:ext>
              </a:extLst>
            </p:cNvPr>
            <p:cNvSpPr/>
            <p:nvPr/>
          </p:nvSpPr>
          <p:spPr>
            <a:xfrm>
              <a:off x="6301978" y="2346245"/>
              <a:ext cx="2162175" cy="2162175"/>
            </a:xfrm>
            <a:custGeom>
              <a:avLst/>
              <a:gdLst>
                <a:gd name="connsiteX0" fmla="*/ 2163842 w 2162175"/>
                <a:gd name="connsiteY0" fmla="*/ 1083707 h 2162175"/>
                <a:gd name="connsiteX1" fmla="*/ 1083707 w 2162175"/>
                <a:gd name="connsiteY1" fmla="*/ 2163842 h 2162175"/>
                <a:gd name="connsiteX2" fmla="*/ 3572 w 2162175"/>
                <a:gd name="connsiteY2" fmla="*/ 1083707 h 2162175"/>
                <a:gd name="connsiteX3" fmla="*/ 1083707 w 2162175"/>
                <a:gd name="connsiteY3" fmla="*/ 3572 h 2162175"/>
                <a:gd name="connsiteX4" fmla="*/ 2163842 w 2162175"/>
                <a:gd name="connsiteY4" fmla="*/ 1083707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2162175">
                  <a:moveTo>
                    <a:pt x="2163842" y="1083707"/>
                  </a:moveTo>
                  <a:cubicBezTo>
                    <a:pt x="2163842" y="1680249"/>
                    <a:pt x="1680249" y="2163842"/>
                    <a:pt x="1083707" y="2163842"/>
                  </a:cubicBezTo>
                  <a:cubicBezTo>
                    <a:pt x="487165" y="2163842"/>
                    <a:pt x="3572" y="1680249"/>
                    <a:pt x="3572" y="1083707"/>
                  </a:cubicBezTo>
                  <a:cubicBezTo>
                    <a:pt x="3572" y="487165"/>
                    <a:pt x="487165" y="3572"/>
                    <a:pt x="1083707" y="3572"/>
                  </a:cubicBezTo>
                  <a:cubicBezTo>
                    <a:pt x="1680249" y="3572"/>
                    <a:pt x="2163842" y="487165"/>
                    <a:pt x="2163842" y="1083707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C274688F-2FFF-41F0-A446-0C330C50AA65}"/>
                </a:ext>
              </a:extLst>
            </p:cNvPr>
            <p:cNvSpPr/>
            <p:nvPr/>
          </p:nvSpPr>
          <p:spPr>
            <a:xfrm>
              <a:off x="7084933" y="3129200"/>
              <a:ext cx="600075" cy="600075"/>
            </a:xfrm>
            <a:custGeom>
              <a:avLst/>
              <a:gdLst>
                <a:gd name="connsiteX0" fmla="*/ 597932 w 600075"/>
                <a:gd name="connsiteY0" fmla="*/ 300752 h 600075"/>
                <a:gd name="connsiteX1" fmla="*/ 300752 w 600075"/>
                <a:gd name="connsiteY1" fmla="*/ 597932 h 600075"/>
                <a:gd name="connsiteX2" fmla="*/ 3571 w 600075"/>
                <a:gd name="connsiteY2" fmla="*/ 300752 h 600075"/>
                <a:gd name="connsiteX3" fmla="*/ 300752 w 600075"/>
                <a:gd name="connsiteY3" fmla="*/ 3572 h 600075"/>
                <a:gd name="connsiteX4" fmla="*/ 597932 w 600075"/>
                <a:gd name="connsiteY4" fmla="*/ 30075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597932" y="300752"/>
                  </a:moveTo>
                  <a:cubicBezTo>
                    <a:pt x="597932" y="464880"/>
                    <a:pt x="464880" y="597932"/>
                    <a:pt x="300752" y="597932"/>
                  </a:cubicBezTo>
                  <a:cubicBezTo>
                    <a:pt x="136623" y="597932"/>
                    <a:pt x="3571" y="464880"/>
                    <a:pt x="3571" y="300752"/>
                  </a:cubicBezTo>
                  <a:cubicBezTo>
                    <a:pt x="3571" y="136624"/>
                    <a:pt x="136623" y="3572"/>
                    <a:pt x="300752" y="3572"/>
                  </a:cubicBezTo>
                  <a:cubicBezTo>
                    <a:pt x="464879" y="3572"/>
                    <a:pt x="597932" y="136624"/>
                    <a:pt x="597932" y="30075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F3835143-A935-4BFD-9093-146FFDBB5046}"/>
                </a:ext>
              </a:extLst>
            </p:cNvPr>
            <p:cNvSpPr/>
            <p:nvPr/>
          </p:nvSpPr>
          <p:spPr>
            <a:xfrm>
              <a:off x="7287816" y="3332083"/>
              <a:ext cx="190500" cy="190500"/>
            </a:xfrm>
            <a:custGeom>
              <a:avLst/>
              <a:gdLst>
                <a:gd name="connsiteX0" fmla="*/ 192167 w 190500"/>
                <a:gd name="connsiteY0" fmla="*/ 97869 h 190500"/>
                <a:gd name="connsiteX1" fmla="*/ 97869 w 190500"/>
                <a:gd name="connsiteY1" fmla="*/ 192167 h 190500"/>
                <a:gd name="connsiteX2" fmla="*/ 3572 w 190500"/>
                <a:gd name="connsiteY2" fmla="*/ 97869 h 190500"/>
                <a:gd name="connsiteX3" fmla="*/ 97869 w 190500"/>
                <a:gd name="connsiteY3" fmla="*/ 3572 h 190500"/>
                <a:gd name="connsiteX4" fmla="*/ 192167 w 190500"/>
                <a:gd name="connsiteY4" fmla="*/ 978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2167" y="97869"/>
                  </a:moveTo>
                  <a:cubicBezTo>
                    <a:pt x="192167" y="149948"/>
                    <a:pt x="149948" y="192167"/>
                    <a:pt x="97869" y="192167"/>
                  </a:cubicBezTo>
                  <a:cubicBezTo>
                    <a:pt x="45790" y="192167"/>
                    <a:pt x="3572" y="149948"/>
                    <a:pt x="3572" y="97869"/>
                  </a:cubicBezTo>
                  <a:cubicBezTo>
                    <a:pt x="3572" y="45790"/>
                    <a:pt x="45790" y="3572"/>
                    <a:pt x="97869" y="3572"/>
                  </a:cubicBezTo>
                  <a:cubicBezTo>
                    <a:pt x="149948" y="3572"/>
                    <a:pt x="192167" y="45790"/>
                    <a:pt x="192167" y="9786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1732D184-1F8B-4B32-8F17-F0E4BCE83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8227" y="183784"/>
            <a:ext cx="426039" cy="5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0" name="Bildobjekt 29" descr="En bild som visar ritning&#10;&#10;Automatiskt genererad beskrivning">
            <a:extLst>
              <a:ext uri="{FF2B5EF4-FFF2-40B4-BE49-F238E27FC236}">
                <a16:creationId xmlns:a16="http://schemas.microsoft.com/office/drawing/2014/main" id="{3902C30A-447A-4489-A731-2A3B75BC17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8227" y="183784"/>
            <a:ext cx="426039" cy="5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04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180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515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42464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B1809129-7889-4D40-B7F8-D853444411E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32858" y="189399"/>
            <a:ext cx="426039" cy="5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52" r:id="rId4"/>
    <p:sldLayoutId id="2147483659" r:id="rId5"/>
    <p:sldLayoutId id="2147483660" r:id="rId6"/>
    <p:sldLayoutId id="2147483669" r:id="rId7"/>
    <p:sldLayoutId id="2147483668" r:id="rId8"/>
    <p:sldLayoutId id="2147483667" r:id="rId9"/>
    <p:sldLayoutId id="2147483666" r:id="rId10"/>
    <p:sldLayoutId id="2147483671" r:id="rId11"/>
    <p:sldLayoutId id="214748365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7" orient="horz" pos="1525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7537" userDrawn="1">
          <p15:clr>
            <a:srgbClr val="F26B43"/>
          </p15:clr>
        </p15:guide>
        <p15:guide id="13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P2GOlHjt30" TargetMode="External"/><Relationship Id="rId2" Type="http://schemas.openxmlformats.org/officeDocument/2006/relationships/hyperlink" Target="https://youtu.be/-pCMAW5e4-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6A058DD-0A75-4E5C-829F-3CB5E33E9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069" y="547761"/>
            <a:ext cx="6429282" cy="1201903"/>
          </a:xfrm>
        </p:spPr>
        <p:txBody>
          <a:bodyPr/>
          <a:lstStyle/>
          <a:p>
            <a:pPr algn="ctr"/>
            <a:r>
              <a:rPr lang="sv-SE" sz="3200" dirty="0"/>
              <a:t>Information till Dalarnas Ishockeyförbund den 21 mars 2021</a:t>
            </a:r>
            <a:br>
              <a:rPr lang="sv-SE" sz="3200" dirty="0"/>
            </a:br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Rörelsesatsningen i skolan</a:t>
            </a:r>
            <a:br>
              <a:rPr lang="sv-SE" sz="3200" dirty="0"/>
            </a:br>
            <a:br>
              <a:rPr lang="sv-SE" sz="3200" dirty="0"/>
            </a:br>
            <a:endParaRPr lang="sv-SE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13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6.png">
            <a:extLst>
              <a:ext uri="{FF2B5EF4-FFF2-40B4-BE49-F238E27FC236}">
                <a16:creationId xmlns:a16="http://schemas.microsoft.com/office/drawing/2014/main" id="{0163E0D1-0038-4C66-AA8E-1F1436BECE37}"/>
              </a:ext>
            </a:extLst>
          </p:cNvPr>
          <p:cNvPicPr/>
          <p:nvPr/>
        </p:nvPicPr>
        <p:blipFill>
          <a:blip r:embed="rId2"/>
          <a:srcRect b="2687"/>
          <a:stretch>
            <a:fillRect/>
          </a:stretch>
        </p:blipFill>
        <p:spPr>
          <a:xfrm>
            <a:off x="2297901" y="1612706"/>
            <a:ext cx="7074835" cy="459738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593BDA4-3241-4C54-BA78-6605214620C9}"/>
              </a:ext>
            </a:extLst>
          </p:cNvPr>
          <p:cNvSpPr/>
          <p:nvPr/>
        </p:nvSpPr>
        <p:spPr bwMode="auto">
          <a:xfrm>
            <a:off x="3503712" y="6237312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71561539-FADB-4A86-A851-FB493F4B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255" y="249083"/>
            <a:ext cx="9141155" cy="576064"/>
          </a:xfrm>
        </p:spPr>
        <p:txBody>
          <a:bodyPr anchor="t"/>
          <a:lstStyle/>
          <a:p>
            <a:pPr marL="39370" algn="ctr"/>
            <a:r>
              <a:rPr lang="sv-SE" dirty="0"/>
              <a:t>Barn och ungdom i daglig rörelse!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06DAC259-FEB9-46D6-9EF7-218C20EB5EDC}"/>
              </a:ext>
            </a:extLst>
          </p:cNvPr>
          <p:cNvSpPr/>
          <p:nvPr/>
        </p:nvSpPr>
        <p:spPr bwMode="auto">
          <a:xfrm>
            <a:off x="2142234" y="2714450"/>
            <a:ext cx="2398329" cy="1296715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000" b="1" dirty="0">
                <a:solidFill>
                  <a:srgbClr val="000000"/>
                </a:solidFill>
                <a:cs typeface="Calibri Bold" panose="020F0702030404030204" pitchFamily="34" charset="0"/>
                <a:sym typeface="Arial" charset="0"/>
              </a:rPr>
              <a:t>Rörelserikedom och fysisk aktivitet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800" dirty="0">
                <a:cs typeface="Calibri Bold" panose="020F0702030404030204" pitchFamily="34" charset="0"/>
              </a:rPr>
              <a:t>Genom rörelse och fysisk aktivitet vill vi öka rörelseförståelsen hos barn och skapa goda förutsättningar till en hållbar folkhälsa, välbefinnande och goda skolresultat.</a:t>
            </a:r>
            <a:endParaRPr lang="sv-SE" sz="800" dirty="0">
              <a:solidFill>
                <a:srgbClr val="000000"/>
              </a:solidFill>
              <a:cs typeface="Calibri Bold" panose="020F0702030404030204" pitchFamily="34" charset="0"/>
              <a:sym typeface="Arial" charset="0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CF27261E-D5AD-43A2-A4FE-1E6EE5B3656D}"/>
              </a:ext>
            </a:extLst>
          </p:cNvPr>
          <p:cNvSpPr/>
          <p:nvPr/>
        </p:nvSpPr>
        <p:spPr bwMode="auto">
          <a:xfrm>
            <a:off x="4667249" y="4994126"/>
            <a:ext cx="2243960" cy="1296715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000" b="1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Trygghet och omsorg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800" dirty="0"/>
              <a:t>Genom goda relationer mellan barn, ledare, pedagoger och föräldrar vill vi skapa en trygg miljö där alla vill, kan och vågar delta i rörelseaktiviteter utifrån sina förutsättningar.</a:t>
            </a:r>
            <a:endParaRPr lang="sv-SE" sz="8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A66EFC93-82E4-48C1-8D87-F53442FB450F}"/>
              </a:ext>
            </a:extLst>
          </p:cNvPr>
          <p:cNvSpPr/>
          <p:nvPr/>
        </p:nvSpPr>
        <p:spPr bwMode="auto">
          <a:xfrm>
            <a:off x="7107292" y="2775195"/>
            <a:ext cx="2421110" cy="1296715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000" b="1" dirty="0"/>
              <a:t>Kunskap och kompetens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800" dirty="0"/>
              <a:t>Genom kunskap om vikten av rörelse vill vi inspirera till ett livslångt intresse för rörelse och hälsa</a:t>
            </a:r>
            <a:r>
              <a:rPr lang="sv-SE" sz="800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B6B4639-6602-4973-AAA1-E1210ACE35F9}"/>
              </a:ext>
            </a:extLst>
          </p:cNvPr>
          <p:cNvSpPr txBox="1"/>
          <p:nvPr/>
        </p:nvSpPr>
        <p:spPr>
          <a:xfrm>
            <a:off x="1637174" y="1834955"/>
            <a:ext cx="1338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Aktiviteter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Smörgåsbord av rörelseaktiviteter och idrotter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Verktygslåda med material och mallar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0BAE2F30-3FAB-4066-A11D-D49DED75DEB8}"/>
              </a:ext>
            </a:extLst>
          </p:cNvPr>
          <p:cNvCxnSpPr>
            <a:cxnSpLocks/>
          </p:cNvCxnSpPr>
          <p:nvPr/>
        </p:nvCxnSpPr>
        <p:spPr bwMode="auto">
          <a:xfrm>
            <a:off x="2436710" y="2675425"/>
            <a:ext cx="78395" cy="194642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C46D9991-A2A3-4A8F-A332-8BEE904A299A}"/>
              </a:ext>
            </a:extLst>
          </p:cNvPr>
          <p:cNvSpPr txBox="1"/>
          <p:nvPr/>
        </p:nvSpPr>
        <p:spPr>
          <a:xfrm>
            <a:off x="1565438" y="4262263"/>
            <a:ext cx="1762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/>
              <a:t>Tillfällen</a:t>
            </a:r>
            <a:br>
              <a:rPr lang="sv-SE" sz="1000" b="1" dirty="0"/>
            </a:br>
            <a:r>
              <a:rPr lang="sv-SE" sz="800" dirty="0"/>
              <a:t>Dialog med schemaläggare</a:t>
            </a:r>
            <a:endParaRPr lang="sv-SE" sz="800" b="1" dirty="0"/>
          </a:p>
          <a:p>
            <a:pPr marL="171450" indent="-171450">
              <a:buFontTx/>
              <a:buChar char="-"/>
            </a:pPr>
            <a:r>
              <a:rPr lang="sv-SE" sz="800" dirty="0"/>
              <a:t>Rastaktiviteter </a:t>
            </a:r>
            <a:endParaRPr lang="sv-SE" sz="800" i="1" dirty="0"/>
          </a:p>
          <a:p>
            <a:pPr marL="171450" indent="-171450">
              <a:buFontTx/>
              <a:buChar char="-"/>
            </a:pPr>
            <a:r>
              <a:rPr lang="sv-SE" sz="800" dirty="0"/>
              <a:t>Lovaktiviteter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Efter skoldagen (fritidsaktiviteter)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Idrotts happenings, då och då</a:t>
            </a: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8C250864-45D4-4578-845C-2A46CB185814}"/>
              </a:ext>
            </a:extLst>
          </p:cNvPr>
          <p:cNvCxnSpPr/>
          <p:nvPr/>
        </p:nvCxnSpPr>
        <p:spPr bwMode="auto">
          <a:xfrm flipV="1">
            <a:off x="2147889" y="3943351"/>
            <a:ext cx="325779" cy="318913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AF098922-AF65-4195-BEEA-65FC996396FF}"/>
              </a:ext>
            </a:extLst>
          </p:cNvPr>
          <p:cNvSpPr txBox="1"/>
          <p:nvPr/>
        </p:nvSpPr>
        <p:spPr>
          <a:xfrm>
            <a:off x="3255006" y="2053804"/>
            <a:ext cx="1461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Lokaler/aktivitetsytor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Skolgård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Gymnastiksalar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4D16AB84-99C5-4522-AFE0-3E1705D67432}"/>
              </a:ext>
            </a:extLst>
          </p:cNvPr>
          <p:cNvCxnSpPr>
            <a:cxnSpLocks/>
          </p:cNvCxnSpPr>
          <p:nvPr/>
        </p:nvCxnSpPr>
        <p:spPr bwMode="auto">
          <a:xfrm flipH="1">
            <a:off x="3789018" y="2536967"/>
            <a:ext cx="78205" cy="12050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F647DB85-F97D-4DFB-A350-A05D748F1CA8}"/>
              </a:ext>
            </a:extLst>
          </p:cNvPr>
          <p:cNvSpPr txBox="1"/>
          <p:nvPr/>
        </p:nvSpPr>
        <p:spPr>
          <a:xfrm>
            <a:off x="3433214" y="4300873"/>
            <a:ext cx="1433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Utrustning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Material som inspirerar till aktiviteter</a:t>
            </a:r>
          </a:p>
          <a:p>
            <a:pPr marL="171450" indent="-171450">
              <a:buFontTx/>
              <a:buChar char="-"/>
            </a:pPr>
            <a:endParaRPr lang="sv-SE" sz="800" dirty="0"/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51D96764-57F6-4C6D-8057-D9CDFF921CFE}"/>
              </a:ext>
            </a:extLst>
          </p:cNvPr>
          <p:cNvCxnSpPr>
            <a:cxnSpLocks/>
          </p:cNvCxnSpPr>
          <p:nvPr/>
        </p:nvCxnSpPr>
        <p:spPr bwMode="auto">
          <a:xfrm>
            <a:off x="3859430" y="4000964"/>
            <a:ext cx="85025" cy="29666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1B250D98-CE91-4E62-BA89-B26923378F7B}"/>
              </a:ext>
            </a:extLst>
          </p:cNvPr>
          <p:cNvSpPr txBox="1"/>
          <p:nvPr/>
        </p:nvSpPr>
        <p:spPr>
          <a:xfrm>
            <a:off x="7336323" y="1353902"/>
            <a:ext cx="1608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Teori-praktik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En helhetsbild och förståelse för varför och vad som sker när man rör på sig</a:t>
            </a:r>
          </a:p>
          <a:p>
            <a:pPr marL="171450" indent="-171450">
              <a:buFontTx/>
              <a:buChar char="-"/>
            </a:pPr>
            <a:endParaRPr lang="sv-SE" sz="800" dirty="0"/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609A7DE9-904C-400D-8F13-B79015190B5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30070" y="2092566"/>
            <a:ext cx="157579" cy="66239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D2C3266B-B014-47EE-B47E-0871CA80789F}"/>
              </a:ext>
            </a:extLst>
          </p:cNvPr>
          <p:cNvSpPr txBox="1"/>
          <p:nvPr/>
        </p:nvSpPr>
        <p:spPr>
          <a:xfrm>
            <a:off x="8830089" y="1938210"/>
            <a:ext cx="1451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Värdegrund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Förhållningssätt till kompisar, ledare, pedagoger</a:t>
            </a:r>
          </a:p>
          <a:p>
            <a:pPr marL="171450" indent="-171450">
              <a:buFontTx/>
              <a:buChar char="-"/>
            </a:pPr>
            <a:endParaRPr lang="sv-SE" sz="800" dirty="0"/>
          </a:p>
          <a:p>
            <a:endParaRPr lang="sv-SE" dirty="0"/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2F907FB2-34BB-498C-A850-79254F9746F7}"/>
              </a:ext>
            </a:extLst>
          </p:cNvPr>
          <p:cNvCxnSpPr/>
          <p:nvPr/>
        </p:nvCxnSpPr>
        <p:spPr bwMode="auto">
          <a:xfrm flipH="1">
            <a:off x="9104496" y="2537987"/>
            <a:ext cx="163177" cy="3480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ruta 25">
            <a:extLst>
              <a:ext uri="{FF2B5EF4-FFF2-40B4-BE49-F238E27FC236}">
                <a16:creationId xmlns:a16="http://schemas.microsoft.com/office/drawing/2014/main" id="{A09379CF-3C79-4EA4-BC12-9C6B79853714}"/>
              </a:ext>
            </a:extLst>
          </p:cNvPr>
          <p:cNvSpPr txBox="1"/>
          <p:nvPr/>
        </p:nvSpPr>
        <p:spPr>
          <a:xfrm>
            <a:off x="8539977" y="4015896"/>
            <a:ext cx="2062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Engagemang och delaktighet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Skapa delaktighet i val av aktiviteter</a:t>
            </a:r>
          </a:p>
          <a:p>
            <a:endParaRPr lang="sv-SE" sz="800" dirty="0"/>
          </a:p>
        </p:txBody>
      </p: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2E1EADD9-1813-404C-9CA4-300C7BCAACCC}"/>
              </a:ext>
            </a:extLst>
          </p:cNvPr>
          <p:cNvCxnSpPr/>
          <p:nvPr/>
        </p:nvCxnSpPr>
        <p:spPr bwMode="auto">
          <a:xfrm>
            <a:off x="9224834" y="3908121"/>
            <a:ext cx="111794" cy="13335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85478E84-2030-484C-A790-AAF9F6C4C945}"/>
              </a:ext>
            </a:extLst>
          </p:cNvPr>
          <p:cNvSpPr txBox="1"/>
          <p:nvPr/>
        </p:nvSpPr>
        <p:spPr>
          <a:xfrm>
            <a:off x="7107783" y="4616005"/>
            <a:ext cx="32281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Aktivitetsledare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Arvoderade aktivitetsledare i samarbete med skolpedagoger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Utbildade och erfarna aktivitetsledare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Resurs Skol-IF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B2AC1E8-DE54-4EF3-8EA4-8673E8121F3B}"/>
              </a:ext>
            </a:extLst>
          </p:cNvPr>
          <p:cNvSpPr txBox="1"/>
          <p:nvPr/>
        </p:nvSpPr>
        <p:spPr>
          <a:xfrm>
            <a:off x="2314785" y="5397560"/>
            <a:ext cx="1588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Aktivitetsledares ledarskap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Se och möta barnen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Engagerad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Förmåga att fånga upp alla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Nivåanpassad verksamhet</a:t>
            </a:r>
          </a:p>
          <a:p>
            <a:pPr marL="171450" indent="-171450">
              <a:buFontTx/>
              <a:buChar char="-"/>
            </a:pPr>
            <a:endParaRPr lang="sv-SE" sz="1000" dirty="0"/>
          </a:p>
          <a:p>
            <a:endParaRPr lang="sv-SE" dirty="0"/>
          </a:p>
        </p:txBody>
      </p: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9BDB71BE-BB1C-49BF-A4B5-08B83E6BCA07}"/>
              </a:ext>
            </a:extLst>
          </p:cNvPr>
          <p:cNvCxnSpPr>
            <a:cxnSpLocks/>
          </p:cNvCxnSpPr>
          <p:nvPr/>
        </p:nvCxnSpPr>
        <p:spPr bwMode="auto">
          <a:xfrm flipV="1">
            <a:off x="3327459" y="5605463"/>
            <a:ext cx="1254066" cy="64082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843C8093-CB8E-4AAD-9318-6379F1EA5A1A}"/>
              </a:ext>
            </a:extLst>
          </p:cNvPr>
          <p:cNvCxnSpPr>
            <a:cxnSpLocks/>
          </p:cNvCxnSpPr>
          <p:nvPr/>
        </p:nvCxnSpPr>
        <p:spPr bwMode="auto">
          <a:xfrm flipH="1">
            <a:off x="6911209" y="5146804"/>
            <a:ext cx="196574" cy="18847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ruta 31">
            <a:extLst>
              <a:ext uri="{FF2B5EF4-FFF2-40B4-BE49-F238E27FC236}">
                <a16:creationId xmlns:a16="http://schemas.microsoft.com/office/drawing/2014/main" id="{E95BB0B0-3C0B-47BA-94B2-5B457019011F}"/>
              </a:ext>
            </a:extLst>
          </p:cNvPr>
          <p:cNvSpPr txBox="1"/>
          <p:nvPr/>
        </p:nvSpPr>
        <p:spPr>
          <a:xfrm>
            <a:off x="7312281" y="5352400"/>
            <a:ext cx="2243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Utbildning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Utbildning inför projektstart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Nätverk/coaching, föreläsningar löpande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63E614DA-4201-4BF0-A9F2-DE06051D36D8}"/>
              </a:ext>
            </a:extLst>
          </p:cNvPr>
          <p:cNvCxnSpPr/>
          <p:nvPr/>
        </p:nvCxnSpPr>
        <p:spPr bwMode="auto">
          <a:xfrm flipH="1">
            <a:off x="6997854" y="5669545"/>
            <a:ext cx="260196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CBA6C618-B92C-491E-B1DD-3C624BF4EB51}"/>
              </a:ext>
            </a:extLst>
          </p:cNvPr>
          <p:cNvCxnSpPr>
            <a:cxnSpLocks/>
            <a:stCxn id="36" idx="1"/>
            <a:endCxn id="36" idx="1"/>
          </p:cNvCxnSpPr>
          <p:nvPr/>
        </p:nvCxnSpPr>
        <p:spPr bwMode="auto">
          <a:xfrm>
            <a:off x="5519354" y="6538105"/>
            <a:ext cx="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CCA083BC-9C96-489C-844D-00C002B417BA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9354" y="6331714"/>
            <a:ext cx="0" cy="224916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ruta 35">
            <a:extLst>
              <a:ext uri="{FF2B5EF4-FFF2-40B4-BE49-F238E27FC236}">
                <a16:creationId xmlns:a16="http://schemas.microsoft.com/office/drawing/2014/main" id="{09221426-D0AF-4CE6-A983-C9C21E30220C}"/>
              </a:ext>
            </a:extLst>
          </p:cNvPr>
          <p:cNvSpPr txBox="1"/>
          <p:nvPr/>
        </p:nvSpPr>
        <p:spPr>
          <a:xfrm>
            <a:off x="5519354" y="6230328"/>
            <a:ext cx="2094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Trygghet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God och tydlig kommunikation</a:t>
            </a:r>
          </a:p>
          <a:p>
            <a:pPr marL="171450" indent="-171450">
              <a:buFontTx/>
              <a:buChar char="-"/>
            </a:pPr>
            <a:r>
              <a:rPr lang="sv-SE" sz="800" dirty="0"/>
              <a:t>Information om verksamheten till pedagoger och föräldrar</a:t>
            </a:r>
          </a:p>
        </p:txBody>
      </p:sp>
      <p:sp>
        <p:nvSpPr>
          <p:cNvPr id="37" name="Våg 36">
            <a:extLst>
              <a:ext uri="{FF2B5EF4-FFF2-40B4-BE49-F238E27FC236}">
                <a16:creationId xmlns:a16="http://schemas.microsoft.com/office/drawing/2014/main" id="{671FCD35-23A9-47F0-A9D4-31F58CE49CCF}"/>
              </a:ext>
            </a:extLst>
          </p:cNvPr>
          <p:cNvSpPr/>
          <p:nvPr/>
        </p:nvSpPr>
        <p:spPr bwMode="auto">
          <a:xfrm>
            <a:off x="1429938" y="3016501"/>
            <a:ext cx="1134951" cy="501553"/>
          </a:xfrm>
          <a:prstGeom prst="wave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00" b="1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Vill - motivation</a:t>
            </a:r>
          </a:p>
        </p:txBody>
      </p:sp>
      <p:sp>
        <p:nvSpPr>
          <p:cNvPr id="38" name="Våg 37">
            <a:extLst>
              <a:ext uri="{FF2B5EF4-FFF2-40B4-BE49-F238E27FC236}">
                <a16:creationId xmlns:a16="http://schemas.microsoft.com/office/drawing/2014/main" id="{DABB41CF-E789-4263-AE9E-F8B751E7BE82}"/>
              </a:ext>
            </a:extLst>
          </p:cNvPr>
          <p:cNvSpPr/>
          <p:nvPr/>
        </p:nvSpPr>
        <p:spPr bwMode="auto">
          <a:xfrm>
            <a:off x="7187936" y="3651546"/>
            <a:ext cx="1125426" cy="501553"/>
          </a:xfrm>
          <a:prstGeom prst="wave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00" b="1" dirty="0"/>
              <a:t>Kan – kunskap</a:t>
            </a:r>
            <a:endParaRPr lang="sv-SE" sz="1000" b="1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9" name="Våg 38">
            <a:extLst>
              <a:ext uri="{FF2B5EF4-FFF2-40B4-BE49-F238E27FC236}">
                <a16:creationId xmlns:a16="http://schemas.microsoft.com/office/drawing/2014/main" id="{0DBB40C6-C5CA-4A9A-8CF1-7C2F0A689B13}"/>
              </a:ext>
            </a:extLst>
          </p:cNvPr>
          <p:cNvSpPr/>
          <p:nvPr/>
        </p:nvSpPr>
        <p:spPr bwMode="auto">
          <a:xfrm>
            <a:off x="3481769" y="4882908"/>
            <a:ext cx="1588703" cy="501553"/>
          </a:xfrm>
          <a:prstGeom prst="wave">
            <a:avLst/>
          </a:prstGeom>
          <a:solidFill>
            <a:srgbClr val="FF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00" b="1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Vågar - självförtroende</a:t>
            </a:r>
          </a:p>
        </p:txBody>
      </p:sp>
      <p:pic>
        <p:nvPicPr>
          <p:cNvPr id="40" name="Picture 4" descr="Bildresultat fÃ¶r aktiva ungdomar">
            <a:extLst>
              <a:ext uri="{FF2B5EF4-FFF2-40B4-BE49-F238E27FC236}">
                <a16:creationId xmlns:a16="http://schemas.microsoft.com/office/drawing/2014/main" id="{88D34328-8AA6-40D1-A69F-9DF241F9E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19" y="2311614"/>
            <a:ext cx="2661487" cy="17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29" grpId="0"/>
      <p:bldP spid="32" grpId="0"/>
      <p:bldP spid="36" grpId="0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6AA9175-593A-4EF5-BB4B-48C61C049AB5}"/>
              </a:ext>
            </a:extLst>
          </p:cNvPr>
          <p:cNvSpPr/>
          <p:nvPr/>
        </p:nvSpPr>
        <p:spPr>
          <a:xfrm>
            <a:off x="164866" y="65344"/>
            <a:ext cx="11096109" cy="575106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sv-SE" b="1" u="sng" dirty="0">
                <a:solidFill>
                  <a:schemeClr val="bg1"/>
                </a:solidFill>
                <a:latin typeface="+mj-lt"/>
              </a:rPr>
              <a:t>Rörelsesatsning i skolan i länets alla F-9 skolor; en långsiktig folkhälsosatsning</a:t>
            </a:r>
          </a:p>
          <a:p>
            <a:endParaRPr lang="sv-SE" b="1" u="sng" dirty="0">
              <a:solidFill>
                <a:schemeClr val="bg1"/>
              </a:solidFill>
              <a:latin typeface="+mj-lt"/>
            </a:endParaRPr>
          </a:p>
          <a:p>
            <a:pPr marR="1083945">
              <a:lnSpc>
                <a:spcPct val="127000"/>
              </a:lnSpc>
              <a:spcAft>
                <a:spcPts val="1200"/>
              </a:spcAft>
            </a:pPr>
            <a:r>
              <a:rPr lang="sv-SE" sz="1800" spc="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Film om RF om Rörelsesatsningen:  </a:t>
            </a:r>
            <a:r>
              <a:rPr lang="sv-SE" sz="1800" u="sng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https://youtu.be/-pCMAW5e4-k</a:t>
            </a:r>
            <a:endParaRPr lang="sv-SE" sz="1800" dirty="0">
              <a:solidFill>
                <a:schemeClr val="bg1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083945">
              <a:lnSpc>
                <a:spcPct val="127000"/>
              </a:lnSpc>
              <a:spcAft>
                <a:spcPts val="1200"/>
              </a:spcAft>
            </a:pPr>
            <a:r>
              <a:rPr lang="sv-SE" sz="1800" spc="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Film om Rörelsesatsningen i Dalarna från 3 deltagande skolor: </a:t>
            </a:r>
            <a:r>
              <a:rPr lang="sv-SE" sz="1800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https://youtu.be/qP2GOlHjt30</a:t>
            </a:r>
            <a:endParaRPr lang="sv-SE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u="sng" dirty="0">
              <a:solidFill>
                <a:schemeClr val="bg1"/>
              </a:solidFill>
              <a:latin typeface="+mj-lt"/>
            </a:endParaRPr>
          </a:p>
          <a:p>
            <a:endParaRPr lang="sv-SE" b="1" u="sng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sv-SE" dirty="0">
                <a:solidFill>
                  <a:schemeClr val="bg1"/>
                </a:solidFill>
              </a:rPr>
              <a:t>RF-SISU Dalarna projektleder satsningen med aktivt stöd av Region Dalarna, Högskolan Dalarna, Länsstyrelsen Dalarna och de kommuner som vill delta. Det finns ett stort intresse idag att delta. Vi började i 5 skolor i 2 kommuner. Nu är vi i 32 skolor i 6 kommuner och tar inte in några fler förrän våren 2021.</a:t>
            </a:r>
          </a:p>
          <a:p>
            <a:pPr>
              <a:spcBef>
                <a:spcPts val="1200"/>
              </a:spcBef>
            </a:pPr>
            <a:endParaRPr lang="sv-SE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endParaRPr lang="sv-SE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sv-SE" dirty="0">
                <a:solidFill>
                  <a:schemeClr val="bg1"/>
                </a:solidFill>
              </a:rPr>
              <a:t>Aktörerna står för kostnader för den egna personal, lokaler- och övriga driftskostnader över tid.</a:t>
            </a:r>
          </a:p>
          <a:p>
            <a:pPr>
              <a:spcBef>
                <a:spcPts val="1200"/>
              </a:spcBef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Detta möjliggör för oss att vi kan starta i upp till 80 F-6 skolor till från 2021 och samtidigt ta fram och implementera ett helt nytt koncept för 7-9. Kommuner/skolor kan gå med efter hand.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2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6073C9-C507-4AE3-B065-B1D6BC31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28" y="152318"/>
            <a:ext cx="9581486" cy="474749"/>
          </a:xfrm>
        </p:spPr>
        <p:txBody>
          <a:bodyPr/>
          <a:lstStyle/>
          <a:p>
            <a:r>
              <a:rPr lang="sv-SE" sz="2800" dirty="0"/>
              <a:t>Resultat hittills enligt pedagoger och skolledare</a:t>
            </a:r>
          </a:p>
        </p:txBody>
      </p:sp>
      <p:sp>
        <p:nvSpPr>
          <p:cNvPr id="41" name="Rulle: lodrät 40">
            <a:extLst>
              <a:ext uri="{FF2B5EF4-FFF2-40B4-BE49-F238E27FC236}">
                <a16:creationId xmlns:a16="http://schemas.microsoft.com/office/drawing/2014/main" id="{F64F5AEB-61B0-4129-8573-9E04F7EA532E}"/>
              </a:ext>
            </a:extLst>
          </p:cNvPr>
          <p:cNvSpPr/>
          <p:nvPr/>
        </p:nvSpPr>
        <p:spPr>
          <a:xfrm>
            <a:off x="76151" y="748583"/>
            <a:ext cx="7100501" cy="595709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42" name="Textruta 3">
            <a:extLst>
              <a:ext uri="{FF2B5EF4-FFF2-40B4-BE49-F238E27FC236}">
                <a16:creationId xmlns:a16="http://schemas.microsoft.com/office/drawing/2014/main" id="{A18E7B9F-3BD3-4E46-88B6-C0B2912D8F78}"/>
              </a:ext>
            </a:extLst>
          </p:cNvPr>
          <p:cNvSpPr txBox="1"/>
          <p:nvPr/>
        </p:nvSpPr>
        <p:spPr>
          <a:xfrm>
            <a:off x="2106584" y="951045"/>
            <a:ext cx="3390900" cy="3854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Effekter av rastaktiviteterna!</a:t>
            </a:r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ruta 2">
            <a:extLst>
              <a:ext uri="{FF2B5EF4-FFF2-40B4-BE49-F238E27FC236}">
                <a16:creationId xmlns:a16="http://schemas.microsoft.com/office/drawing/2014/main" id="{61B5F5F7-A823-451C-BF54-2B825B6993D1}"/>
              </a:ext>
            </a:extLst>
          </p:cNvPr>
          <p:cNvSpPr txBox="1"/>
          <p:nvPr/>
        </p:nvSpPr>
        <p:spPr>
          <a:xfrm>
            <a:off x="1047464" y="1535784"/>
            <a:ext cx="5157873" cy="477788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Pedagogiskt organiserade, rasterna blir en viktig del av skoldagen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Tränar elever i social utveckling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Glädje och glada barn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Trygghet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Färre konflikter och fler relationer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Vidgar kompiskretsen </a:t>
            </a: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umgås med fler och andra än barnen brukar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Fler och bättre relationer elev – elev, elev – personal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Intresse – får ofta frågan: vad blir det idag?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Enklare för barnen att planera sina raster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Svettiga</a:t>
            </a:r>
            <a:endParaRPr lang="sv-SE" sz="1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Elever delaktiga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Bättre fokus på lektioner</a:t>
            </a:r>
            <a:endParaRPr lang="sv-SE" sz="1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Mycket positiv feedback från andra personer som besöker skolan, rörelsen fångar blicken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Värdegrundsvinst</a:t>
            </a:r>
            <a:endParaRPr lang="sv-SE" sz="1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Happenings som skapar energi och gemenskap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Positiva föräldrar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Vuxna skapar mycket relationer med barnen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Barnen nöjda och glada när de kommer in från rasten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Mindre konflikter och mindre fula ord</a:t>
            </a:r>
            <a:endParaRPr lang="sv-SE" sz="1200" dirty="0">
              <a:effectLst/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Incidentrapporterna har minskat markant</a:t>
            </a:r>
            <a:endParaRPr lang="sv-SE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Tidigare tjat från elevrådet om att det inte fanns något att göra, allt sådant har försvunnit tack vare rastaktiviteterna </a:t>
            </a:r>
            <a:endParaRPr lang="sv-SE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Pedagogerna tycker att det är positivt med rastaktiviteterna </a:t>
            </a:r>
            <a:endParaRPr lang="sv-SE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7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FACA2B7-D0E5-4F83-B7D6-0D691F262FEA}"/>
              </a:ext>
            </a:extLst>
          </p:cNvPr>
          <p:cNvSpPr txBox="1">
            <a:spLocks/>
          </p:cNvSpPr>
          <p:nvPr/>
        </p:nvSpPr>
        <p:spPr>
          <a:xfrm>
            <a:off x="122452" y="499566"/>
            <a:ext cx="8415237" cy="79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1200" dirty="0"/>
          </a:p>
        </p:txBody>
      </p:sp>
      <p:sp>
        <p:nvSpPr>
          <p:cNvPr id="15" name="Textruta 28">
            <a:extLst>
              <a:ext uri="{FF2B5EF4-FFF2-40B4-BE49-F238E27FC236}">
                <a16:creationId xmlns:a16="http://schemas.microsoft.com/office/drawing/2014/main" id="{C75150A3-5D4C-4B98-BD62-9267ABDC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51" y="537369"/>
            <a:ext cx="2855074" cy="355646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r"/>
              </a:tabLst>
            </a:pP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Avesta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11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Borlänge Kommun	18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Falu Kommun	26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Gagnef Kommun	7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Hedemora Kommun	10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Leksands Kommun	7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Ludvika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16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Malung-Sälens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Mora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11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Orsa Kommun	3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Rättviks Kommun	8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Smedjebackens Kommun	5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Säters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Vansbro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kumimoji="0" lang="sv-SE" altLang="sv-SE" sz="1400" i="0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Älvdalens Kommun</a:t>
            </a:r>
            <a:r>
              <a:rPr lang="sv-SE" altLang="sv-SE" sz="1400" u="sng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kumimoji="0" lang="sv-SE" altLang="sv-SE" sz="1400" b="0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r"/>
              </a:tabLst>
            </a:pP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Totalt</a:t>
            </a:r>
            <a:r>
              <a:rPr lang="sv-SE" alt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142 </a:t>
            </a:r>
            <a:r>
              <a:rPr kumimoji="0" lang="sv-SE" alt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sv-SE" alt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AEAFD7-5A89-4DF3-8385-51E5D17AFE09}"/>
              </a:ext>
            </a:extLst>
          </p:cNvPr>
          <p:cNvGrpSpPr/>
          <p:nvPr/>
        </p:nvGrpSpPr>
        <p:grpSpPr>
          <a:xfrm>
            <a:off x="7621802" y="772914"/>
            <a:ext cx="4476750" cy="5316842"/>
            <a:chOff x="6438900" y="160033"/>
            <a:chExt cx="4476750" cy="5316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2" descr="Karta Ã¶ver Dalarnas kommuner.">
              <a:extLst>
                <a:ext uri="{FF2B5EF4-FFF2-40B4-BE49-F238E27FC236}">
                  <a16:creationId xmlns:a16="http://schemas.microsoft.com/office/drawing/2014/main" id="{F8D39DDC-5F7E-4C7E-A90F-67176C0B51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3" r="7895" b="19751"/>
            <a:stretch/>
          </p:blipFill>
          <p:spPr bwMode="auto">
            <a:xfrm>
              <a:off x="6438900" y="160033"/>
              <a:ext cx="4476750" cy="5316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ruta 5">
              <a:extLst>
                <a:ext uri="{FF2B5EF4-FFF2-40B4-BE49-F238E27FC236}">
                  <a16:creationId xmlns:a16="http://schemas.microsoft.com/office/drawing/2014/main" id="{DD4A4DC2-96B0-4EB6-9C9D-4238F25A1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737" y="1083902"/>
              <a:ext cx="261937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ruta 8">
              <a:extLst>
                <a:ext uri="{FF2B5EF4-FFF2-40B4-BE49-F238E27FC236}">
                  <a16:creationId xmlns:a16="http://schemas.microsoft.com/office/drawing/2014/main" id="{F8771E05-39D6-4D12-8FC1-2248D2B07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4884" y="2579068"/>
              <a:ext cx="365946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ruta 11">
              <a:extLst>
                <a:ext uri="{FF2B5EF4-FFF2-40B4-BE49-F238E27FC236}">
                  <a16:creationId xmlns:a16="http://schemas.microsoft.com/office/drawing/2014/main" id="{36F09001-D5F7-49AC-B72D-260839678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4942" y="4658868"/>
              <a:ext cx="348955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ruta 12">
              <a:extLst>
                <a:ext uri="{FF2B5EF4-FFF2-40B4-BE49-F238E27FC236}">
                  <a16:creationId xmlns:a16="http://schemas.microsoft.com/office/drawing/2014/main" id="{F8A854ED-96D7-4B1E-9A5C-AA2B2D4EF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5201" y="5002752"/>
              <a:ext cx="261938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ruta 13">
              <a:extLst>
                <a:ext uri="{FF2B5EF4-FFF2-40B4-BE49-F238E27FC236}">
                  <a16:creationId xmlns:a16="http://schemas.microsoft.com/office/drawing/2014/main" id="{909170DD-A87B-4854-B4E9-DBD7AD678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3722" y="4115580"/>
              <a:ext cx="261937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ruta 14">
              <a:extLst>
                <a:ext uri="{FF2B5EF4-FFF2-40B4-BE49-F238E27FC236}">
                  <a16:creationId xmlns:a16="http://schemas.microsoft.com/office/drawing/2014/main" id="{2CF74CBC-C6D8-44BA-ADA9-262815D76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410" y="2526288"/>
              <a:ext cx="261938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ruta 16">
              <a:extLst>
                <a:ext uri="{FF2B5EF4-FFF2-40B4-BE49-F238E27FC236}">
                  <a16:creationId xmlns:a16="http://schemas.microsoft.com/office/drawing/2014/main" id="{F2C9800C-8C63-4A49-B513-A54921A26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848" y="4118266"/>
              <a:ext cx="261938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ruta 21">
              <a:extLst>
                <a:ext uri="{FF2B5EF4-FFF2-40B4-BE49-F238E27FC236}">
                  <a16:creationId xmlns:a16="http://schemas.microsoft.com/office/drawing/2014/main" id="{63C19CA7-C487-4DD3-BF5F-B4FCFEF51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3810" y="4328090"/>
              <a:ext cx="377796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ruta 22">
              <a:extLst>
                <a:ext uri="{FF2B5EF4-FFF2-40B4-BE49-F238E27FC236}">
                  <a16:creationId xmlns:a16="http://schemas.microsoft.com/office/drawing/2014/main" id="{95A00F44-A828-4A1D-A20C-E7B25F032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3897" y="3620280"/>
              <a:ext cx="261937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ruta 25">
              <a:extLst>
                <a:ext uri="{FF2B5EF4-FFF2-40B4-BE49-F238E27FC236}">
                  <a16:creationId xmlns:a16="http://schemas.microsoft.com/office/drawing/2014/main" id="{270B24C8-A704-46BE-8CC2-799791743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8637" y="3298031"/>
              <a:ext cx="366713" cy="2619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36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ruta 1">
              <a:extLst>
                <a:ext uri="{FF2B5EF4-FFF2-40B4-BE49-F238E27FC236}">
                  <a16:creationId xmlns:a16="http://schemas.microsoft.com/office/drawing/2014/main" id="{4B26178E-D616-483D-9003-981092004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440" y="3156300"/>
              <a:ext cx="366712" cy="2619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ruta 2">
              <a:extLst>
                <a:ext uri="{FF2B5EF4-FFF2-40B4-BE49-F238E27FC236}">
                  <a16:creationId xmlns:a16="http://schemas.microsoft.com/office/drawing/2014/main" id="{EA727A29-E770-4784-A549-A0D542294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7139" y="4456795"/>
              <a:ext cx="261937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ruta 3">
              <a:extLst>
                <a:ext uri="{FF2B5EF4-FFF2-40B4-BE49-F238E27FC236}">
                  <a16:creationId xmlns:a16="http://schemas.microsoft.com/office/drawing/2014/main" id="{62CB9CF3-8ED0-45CD-BAF3-66D7002A2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4690" y="2402463"/>
              <a:ext cx="261938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ruta 4">
              <a:extLst>
                <a:ext uri="{FF2B5EF4-FFF2-40B4-BE49-F238E27FC236}">
                  <a16:creationId xmlns:a16="http://schemas.microsoft.com/office/drawing/2014/main" id="{8487E9C4-8146-4807-9F5B-ADDB55C34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7041" y="3834593"/>
              <a:ext cx="354676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ruta 6">
              <a:extLst>
                <a:ext uri="{FF2B5EF4-FFF2-40B4-BE49-F238E27FC236}">
                  <a16:creationId xmlns:a16="http://schemas.microsoft.com/office/drawing/2014/main" id="{7A7DB76D-CA34-4F6E-918C-12E99211E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1941" y="4872039"/>
              <a:ext cx="329672" cy="2476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</a:t>
              </a:r>
              <a:endPara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Rectangle 35">
            <a:extLst>
              <a:ext uri="{FF2B5EF4-FFF2-40B4-BE49-F238E27FC236}">
                <a16:creationId xmlns:a16="http://schemas.microsoft.com/office/drawing/2014/main" id="{BDB5A1F6-60B3-40E9-BD4E-88DB1320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319" y="537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F2498CEE-632E-45CF-9B90-55B0B5C9D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2" y="6982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69C32D4-C1FC-4C6D-AFCF-5212A508E05E}"/>
              </a:ext>
            </a:extLst>
          </p:cNvPr>
          <p:cNvSpPr txBox="1"/>
          <p:nvPr/>
        </p:nvSpPr>
        <p:spPr>
          <a:xfrm>
            <a:off x="3395915" y="81085"/>
            <a:ext cx="282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+mj-lt"/>
              </a:rPr>
              <a:t>7-9 skolor i länet </a:t>
            </a:r>
          </a:p>
        </p:txBody>
      </p:sp>
      <p:sp>
        <p:nvSpPr>
          <p:cNvPr id="25" name="Textruta 28">
            <a:extLst>
              <a:ext uri="{FF2B5EF4-FFF2-40B4-BE49-F238E27FC236}">
                <a16:creationId xmlns:a16="http://schemas.microsoft.com/office/drawing/2014/main" id="{82F65267-EB80-4BFE-A81C-4633940A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550" y="562396"/>
            <a:ext cx="2822538" cy="3537464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r"/>
              </a:tabLst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Avesta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Borlänge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Falu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Gagnef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Hedemora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Leksands Kommun	2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Ludvika Kommun	4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Malung-Sälens Kommun	2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Mora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Orsa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Rättviks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Smedjebackens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Säters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Vansbro Kommun</a:t>
            </a:r>
            <a:r>
              <a:rPr lang="sv-SE" alt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b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sv-SE" altLang="sv-SE" sz="14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Älvdalens Kommun</a:t>
            </a:r>
            <a:r>
              <a:rPr lang="sv-SE" altLang="sv-SE" sz="1400" u="sng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sv-SE" altLang="sv-SE" sz="1400" b="0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r"/>
              </a:tabLst>
            </a:pP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Totalt</a:t>
            </a:r>
            <a:r>
              <a:rPr lang="sv-SE" alt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42 </a:t>
            </a:r>
            <a:r>
              <a:rPr kumimoji="0" lang="sv-SE" alt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CEED0E4-83BA-4B5C-A127-626EAF9B3D20}"/>
              </a:ext>
            </a:extLst>
          </p:cNvPr>
          <p:cNvSpPr txBox="1"/>
          <p:nvPr/>
        </p:nvSpPr>
        <p:spPr>
          <a:xfrm>
            <a:off x="295275" y="181469"/>
            <a:ext cx="2855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+mj-lt"/>
              </a:rPr>
              <a:t>F-6 skolor i länet </a:t>
            </a:r>
          </a:p>
        </p:txBody>
      </p:sp>
      <p:sp>
        <p:nvSpPr>
          <p:cNvPr id="28" name="Rubrik 2">
            <a:extLst>
              <a:ext uri="{FF2B5EF4-FFF2-40B4-BE49-F238E27FC236}">
                <a16:creationId xmlns:a16="http://schemas.microsoft.com/office/drawing/2014/main" id="{149BEED3-E4E0-41FF-A9C6-F33EA47F455F}"/>
              </a:ext>
            </a:extLst>
          </p:cNvPr>
          <p:cNvSpPr txBox="1">
            <a:spLocks/>
          </p:cNvSpPr>
          <p:nvPr/>
        </p:nvSpPr>
        <p:spPr>
          <a:xfrm>
            <a:off x="122452" y="499566"/>
            <a:ext cx="8415237" cy="79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1200" dirty="0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2D06E768-73D1-41C0-9B76-257CD7BE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" y="2688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6F3F2D97-87A0-46B9-8FE6-142FB7B2446E}"/>
              </a:ext>
            </a:extLst>
          </p:cNvPr>
          <p:cNvSpPr txBox="1"/>
          <p:nvPr/>
        </p:nvSpPr>
        <p:spPr>
          <a:xfrm>
            <a:off x="252585" y="5603243"/>
            <a:ext cx="5965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u="sng" dirty="0">
                <a:solidFill>
                  <a:schemeClr val="bg1"/>
                </a:solidFill>
              </a:rPr>
              <a:t>Start av 7-9 skolor:</a:t>
            </a:r>
          </a:p>
          <a:p>
            <a:r>
              <a:rPr lang="sv-SE" sz="1200" b="1" dirty="0">
                <a:solidFill>
                  <a:schemeClr val="bg1"/>
                </a:solidFill>
              </a:rPr>
              <a:t>Ht 2021: Framtagande av koncept i dialog med </a:t>
            </a:r>
            <a:r>
              <a:rPr lang="sv-SE" sz="1200" b="1" dirty="0" err="1">
                <a:solidFill>
                  <a:schemeClr val="bg1"/>
                </a:solidFill>
              </a:rPr>
              <a:t>repr</a:t>
            </a:r>
            <a:r>
              <a:rPr lang="sv-SE" sz="1200" b="1" dirty="0">
                <a:solidFill>
                  <a:schemeClr val="bg1"/>
                </a:solidFill>
              </a:rPr>
              <a:t> från flera 7-9 skolor</a:t>
            </a:r>
          </a:p>
          <a:p>
            <a:r>
              <a:rPr lang="sv-SE" sz="1200" b="1" dirty="0">
                <a:solidFill>
                  <a:schemeClr val="bg1"/>
                </a:solidFill>
              </a:rPr>
              <a:t>Ht 2022: Pilot för uppstart av 7-9 skolor</a:t>
            </a:r>
          </a:p>
          <a:p>
            <a:r>
              <a:rPr lang="sv-SE" sz="1200" b="1" dirty="0">
                <a:solidFill>
                  <a:schemeClr val="bg1"/>
                </a:solidFill>
              </a:rPr>
              <a:t>Ht 2023: Uppstart i större skala för 7-9 skolor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23BB0952-852E-4C30-BFD7-1A26A9DDF265}"/>
              </a:ext>
            </a:extLst>
          </p:cNvPr>
          <p:cNvSpPr txBox="1"/>
          <p:nvPr/>
        </p:nvSpPr>
        <p:spPr>
          <a:xfrm>
            <a:off x="120151" y="4642556"/>
            <a:ext cx="6756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i="1" dirty="0">
                <a:solidFill>
                  <a:schemeClr val="bg1"/>
                </a:solidFill>
              </a:rPr>
              <a:t>Detta möjliggör för oss att vi kan starta i upp till 80 F-6 skolor till från 2021 och samtidigt ta fram </a:t>
            </a:r>
          </a:p>
          <a:p>
            <a:r>
              <a:rPr lang="sv-SE" sz="1200" i="1" dirty="0">
                <a:solidFill>
                  <a:schemeClr val="bg1"/>
                </a:solidFill>
              </a:rPr>
              <a:t>och implementera ett helt nytt koncept för 7-9. Kommuner/skolor kan gå med efter hand.</a:t>
            </a:r>
            <a:endParaRPr lang="sv-SE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ödesschema: Koppling 2">
            <a:extLst>
              <a:ext uri="{FF2B5EF4-FFF2-40B4-BE49-F238E27FC236}">
                <a16:creationId xmlns:a16="http://schemas.microsoft.com/office/drawing/2014/main" id="{05D07CD4-491E-4EF4-B9CE-0613EF85815F}"/>
              </a:ext>
            </a:extLst>
          </p:cNvPr>
          <p:cNvSpPr/>
          <p:nvPr/>
        </p:nvSpPr>
        <p:spPr>
          <a:xfrm>
            <a:off x="731520" y="80356"/>
            <a:ext cx="10728960" cy="669728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2BA80051-F0E1-44D0-8294-F2A26CD74B1A}"/>
              </a:ext>
            </a:extLst>
          </p:cNvPr>
          <p:cNvCxnSpPr>
            <a:stCxn id="3" idx="2"/>
            <a:endCxn id="3" idx="6"/>
          </p:cNvCxnSpPr>
          <p:nvPr/>
        </p:nvCxnSpPr>
        <p:spPr>
          <a:xfrm>
            <a:off x="731520" y="3429000"/>
            <a:ext cx="1072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A88E5FE3-6847-4CCF-89A4-03E4DF50F68B}"/>
              </a:ext>
            </a:extLst>
          </p:cNvPr>
          <p:cNvCxnSpPr>
            <a:stCxn id="3" idx="0"/>
            <a:endCxn id="3" idx="4"/>
          </p:cNvCxnSpPr>
          <p:nvPr/>
        </p:nvCxnSpPr>
        <p:spPr>
          <a:xfrm>
            <a:off x="6096000" y="80356"/>
            <a:ext cx="0" cy="669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EEDBA98-0780-4852-A731-56E7709660DE}"/>
              </a:ext>
            </a:extLst>
          </p:cNvPr>
          <p:cNvCxnSpPr>
            <a:stCxn id="3" idx="7"/>
            <a:endCxn id="3" idx="3"/>
          </p:cNvCxnSpPr>
          <p:nvPr/>
        </p:nvCxnSpPr>
        <p:spPr>
          <a:xfrm flipH="1">
            <a:off x="2302740" y="1061151"/>
            <a:ext cx="7586520" cy="4735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1705ED4C-111C-4024-8866-4812C7EB6186}"/>
              </a:ext>
            </a:extLst>
          </p:cNvPr>
          <p:cNvCxnSpPr>
            <a:stCxn id="3" idx="1"/>
            <a:endCxn id="3" idx="5"/>
          </p:cNvCxnSpPr>
          <p:nvPr/>
        </p:nvCxnSpPr>
        <p:spPr>
          <a:xfrm>
            <a:off x="2302740" y="1061151"/>
            <a:ext cx="7586520" cy="4735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Bro png | PNGEgg">
            <a:extLst>
              <a:ext uri="{FF2B5EF4-FFF2-40B4-BE49-F238E27FC236}">
                <a16:creationId xmlns:a16="http://schemas.microsoft.com/office/drawing/2014/main" id="{244DD3B0-7BDD-4E0F-80FE-ADD677EE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52" y="3246033"/>
            <a:ext cx="862184" cy="4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vstånd till...">
            <a:extLst>
              <a:ext uri="{FF2B5EF4-FFF2-40B4-BE49-F238E27FC236}">
                <a16:creationId xmlns:a16="http://schemas.microsoft.com/office/drawing/2014/main" id="{DEAD4AA3-B47F-4B9C-83E6-E3E151E5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77" y="3818208"/>
            <a:ext cx="1053399" cy="10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63C6C865-1533-4BFF-A1F4-81A7203E9B61}"/>
              </a:ext>
            </a:extLst>
          </p:cNvPr>
          <p:cNvSpPr txBox="1"/>
          <p:nvPr/>
        </p:nvSpPr>
        <p:spPr>
          <a:xfrm>
            <a:off x="3352980" y="3732234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Fysiskt avstånd</a:t>
            </a:r>
            <a:endParaRPr lang="sv-SE" sz="1400" dirty="0"/>
          </a:p>
        </p:txBody>
      </p:sp>
      <p:pic>
        <p:nvPicPr>
          <p:cNvPr id="44" name="Picture 20" descr="Hot och möjligheter i framtidens arbetsliv - Civilekonomen">
            <a:extLst>
              <a:ext uri="{FF2B5EF4-FFF2-40B4-BE49-F238E27FC236}">
                <a16:creationId xmlns:a16="http://schemas.microsoft.com/office/drawing/2014/main" id="{DC5048BF-989F-4727-9B76-1F252F59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95" y="2163585"/>
            <a:ext cx="1521383" cy="7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78A658F4-A281-4ED5-A546-A8D2C31A3F4E}"/>
              </a:ext>
            </a:extLst>
          </p:cNvPr>
          <p:cNvSpPr txBox="1"/>
          <p:nvPr/>
        </p:nvSpPr>
        <p:spPr>
          <a:xfrm>
            <a:off x="3727125" y="3017665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Möjligheter- vilja</a:t>
            </a:r>
            <a:endParaRPr lang="sv-SE" sz="1400" dirty="0"/>
          </a:p>
        </p:txBody>
      </p:sp>
      <p:pic>
        <p:nvPicPr>
          <p:cNvPr id="47" name="Picture 16" descr="Är kunskap fortfarande makt? - Invise">
            <a:extLst>
              <a:ext uri="{FF2B5EF4-FFF2-40B4-BE49-F238E27FC236}">
                <a16:creationId xmlns:a16="http://schemas.microsoft.com/office/drawing/2014/main" id="{0153FDEE-B88A-4B59-AD06-9BE60F29A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12" y="5181908"/>
            <a:ext cx="2088332" cy="8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ruta 47">
            <a:extLst>
              <a:ext uri="{FF2B5EF4-FFF2-40B4-BE49-F238E27FC236}">
                <a16:creationId xmlns:a16="http://schemas.microsoft.com/office/drawing/2014/main" id="{5B094F6F-FC82-4C30-8DCD-8A7AF689CC06}"/>
              </a:ext>
            </a:extLst>
          </p:cNvPr>
          <p:cNvSpPr txBox="1"/>
          <p:nvPr/>
        </p:nvSpPr>
        <p:spPr>
          <a:xfrm>
            <a:off x="5004035" y="4304423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Kunskap</a:t>
            </a:r>
            <a:endParaRPr lang="sv-SE" sz="1400" dirty="0"/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56A47CDB-EF77-44CE-B45D-3299179B1D0E}"/>
              </a:ext>
            </a:extLst>
          </p:cNvPr>
          <p:cNvSpPr txBox="1"/>
          <p:nvPr/>
        </p:nvSpPr>
        <p:spPr>
          <a:xfrm>
            <a:off x="6789416" y="3604911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Nätverk- kontakter</a:t>
            </a:r>
            <a:endParaRPr lang="sv-SE" sz="1400" dirty="0"/>
          </a:p>
        </p:txBody>
      </p:sp>
      <p:pic>
        <p:nvPicPr>
          <p:cNvPr id="50" name="Picture 14" descr="Nätverk för att utveckla resultatstyrningen - SKR">
            <a:extLst>
              <a:ext uri="{FF2B5EF4-FFF2-40B4-BE49-F238E27FC236}">
                <a16:creationId xmlns:a16="http://schemas.microsoft.com/office/drawing/2014/main" id="{81F31740-0C0A-4C41-9FD4-2AC86F53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87" y="3856936"/>
            <a:ext cx="2455764" cy="9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Stöd till flerspråkiga föräldrar - Motala kommun">
            <a:extLst>
              <a:ext uri="{FF2B5EF4-FFF2-40B4-BE49-F238E27FC236}">
                <a16:creationId xmlns:a16="http://schemas.microsoft.com/office/drawing/2014/main" id="{EE7F48D9-89A8-42FB-ACAB-9F2BE28CB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89" y="2342431"/>
            <a:ext cx="2543562" cy="7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ruta 51">
            <a:extLst>
              <a:ext uri="{FF2B5EF4-FFF2-40B4-BE49-F238E27FC236}">
                <a16:creationId xmlns:a16="http://schemas.microsoft.com/office/drawing/2014/main" id="{0C4651C0-BD49-4931-9DAC-8CEBC759825E}"/>
              </a:ext>
            </a:extLst>
          </p:cNvPr>
          <p:cNvSpPr txBox="1"/>
          <p:nvPr/>
        </p:nvSpPr>
        <p:spPr>
          <a:xfrm>
            <a:off x="6869567" y="291301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Stöd av familjen</a:t>
            </a:r>
            <a:endParaRPr lang="sv-SE" sz="1400" dirty="0"/>
          </a:p>
        </p:txBody>
      </p:sp>
      <p:pic>
        <p:nvPicPr>
          <p:cNvPr id="53" name="Picture 2" descr="Decenniet då svenskarna sade hejdå till kontanter - DN.SE">
            <a:extLst>
              <a:ext uri="{FF2B5EF4-FFF2-40B4-BE49-F238E27FC236}">
                <a16:creationId xmlns:a16="http://schemas.microsoft.com/office/drawing/2014/main" id="{33874E2E-19FC-4C77-9634-A4439EFF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63" y="478605"/>
            <a:ext cx="1667234" cy="9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083CA85A-623D-440F-905A-DDE2BE8BE4AD}"/>
              </a:ext>
            </a:extLst>
          </p:cNvPr>
          <p:cNvSpPr txBox="1"/>
          <p:nvPr/>
        </p:nvSpPr>
        <p:spPr>
          <a:xfrm>
            <a:off x="4950512" y="2108208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Pengar- </a:t>
            </a:r>
          </a:p>
          <a:p>
            <a:r>
              <a:rPr lang="sv-SE" sz="1400" b="1" dirty="0"/>
              <a:t>kostnader</a:t>
            </a:r>
            <a:endParaRPr lang="sv-SE" sz="1400" dirty="0"/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3D780CAA-60D6-4379-BEE7-E0987FD2EF37}"/>
              </a:ext>
            </a:extLst>
          </p:cNvPr>
          <p:cNvSpPr txBox="1"/>
          <p:nvPr/>
        </p:nvSpPr>
        <p:spPr>
          <a:xfrm>
            <a:off x="6112186" y="1461877"/>
            <a:ext cx="14782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Olikheter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Värderingar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Tradition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Kroppsspråk</a:t>
            </a:r>
          </a:p>
        </p:txBody>
      </p:sp>
      <p:pic>
        <p:nvPicPr>
          <p:cNvPr id="62" name="Picture 8" descr="Kultur – Wikipedia">
            <a:extLst>
              <a:ext uri="{FF2B5EF4-FFF2-40B4-BE49-F238E27FC236}">
                <a16:creationId xmlns:a16="http://schemas.microsoft.com/office/drawing/2014/main" id="{6B5F4324-5E3E-48A8-8942-C01B02E29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46" y="433722"/>
            <a:ext cx="1306678" cy="12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älkomnande stock illustrationer. Illustration av activatoren - 6723103">
            <a:extLst>
              <a:ext uri="{FF2B5EF4-FFF2-40B4-BE49-F238E27FC236}">
                <a16:creationId xmlns:a16="http://schemas.microsoft.com/office/drawing/2014/main" id="{25AF3F76-88A5-4963-B8C5-74FF18A2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29" y="4959080"/>
            <a:ext cx="1275957" cy="138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658022A2-7C01-45EC-A4D5-FA12E10563BE}"/>
              </a:ext>
            </a:extLst>
          </p:cNvPr>
          <p:cNvSpPr txBox="1"/>
          <p:nvPr/>
        </p:nvSpPr>
        <p:spPr>
          <a:xfrm>
            <a:off x="6295820" y="4398065"/>
            <a:ext cx="113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Föreningens </a:t>
            </a:r>
          </a:p>
          <a:p>
            <a:r>
              <a:rPr lang="sv-SE" sz="1400" b="1" dirty="0"/>
              <a:t>mottagande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332498662"/>
      </p:ext>
    </p:extLst>
  </p:cSld>
  <p:clrMapOvr>
    <a:masterClrMapping/>
  </p:clrMapOvr>
</p:sld>
</file>

<file path=ppt/theme/theme1.xml><?xml version="1.0" encoding="utf-8"?>
<a:theme xmlns:a="http://schemas.openxmlformats.org/drawingml/2006/main" name="Riksidrottsförbundet_utan 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RFs distrikt.potx" id="{A5D5521A-10DD-4B11-B43A-34678B85E851}" vid="{6CF4B4FC-0E5C-4C8F-950E-64117CC92970}"/>
    </a:ext>
  </a:extLst>
</a:theme>
</file>

<file path=ppt/theme/theme2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98A280F50F8744ADD3F96F244109F5" ma:contentTypeVersion="8" ma:contentTypeDescription="Skapa ett nytt dokument." ma:contentTypeScope="" ma:versionID="1c3ecd663de53dc53880466976ffdc09">
  <xsd:schema xmlns:xsd="http://www.w3.org/2001/XMLSchema" xmlns:xs="http://www.w3.org/2001/XMLSchema" xmlns:p="http://schemas.microsoft.com/office/2006/metadata/properties" xmlns:ns3="f029e449-3115-4690-9304-448ba2b13e82" targetNamespace="http://schemas.microsoft.com/office/2006/metadata/properties" ma:root="true" ma:fieldsID="322237240233afc8e5cb4257b68538ce" ns3:_="">
    <xsd:import namespace="f029e449-3115-4690-9304-448ba2b13e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9e449-3115-4690-9304-448ba2b13e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538BF7-3388-4389-B25F-47A1E8726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185009-24F1-4A42-ADAD-90B16FAB5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9e449-3115-4690-9304-448ba2b13e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9E05C0-6144-49BF-A195-70621E33E8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Distrikt_RF_SISU PPT</Template>
  <TotalTime>10503</TotalTime>
  <Words>865</Words>
  <Application>Microsoft Office PowerPoint</Application>
  <PresentationFormat>Bredbild</PresentationFormat>
  <Paragraphs>125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Riksidrottsförbundet_utan Sisu</vt:lpstr>
      <vt:lpstr>Information till Dalarnas Ishockeyförbund den 21 mars 2021   Rörelsesatsningen i skolan  </vt:lpstr>
      <vt:lpstr>Barn och ungdom i daglig rörelse!</vt:lpstr>
      <vt:lpstr>PowerPoint-presentation</vt:lpstr>
      <vt:lpstr>Resultat hittills enligt pedagoger och skolledare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Maggan Appell (RF-SISU Dalarna)</dc:creator>
  <cp:keywords>class='Open'</cp:keywords>
  <cp:lastModifiedBy>Peter Berglund (RF-SISU Dalarna)</cp:lastModifiedBy>
  <cp:revision>169</cp:revision>
  <cp:lastPrinted>2020-02-12T11:03:25Z</cp:lastPrinted>
  <dcterms:created xsi:type="dcterms:W3CDTF">2019-12-13T13:55:27Z</dcterms:created>
  <dcterms:modified xsi:type="dcterms:W3CDTF">2021-03-21T09:01:10Z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0x0101005D98A280F50F8744ADD3F96F244109F5</vt:lpwstr>
  </property>
  <property fmtid="{D5CDD505-2E9C-101B-9397-08002B2CF9AE}" pid="3" name="Order">
    <vt:r8>3272700</vt:r8>
  </property>
  <property fmtid="{D5CDD505-2E9C-101B-9397-08002B2CF9AE}" pid="4" name="ComplianceAssetI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